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59" r:id="rId3"/>
    <p:sldId id="257" r:id="rId4"/>
    <p:sldId id="261" r:id="rId5"/>
    <p:sldId id="279" r:id="rId6"/>
    <p:sldId id="280" r:id="rId7"/>
    <p:sldId id="281" r:id="rId8"/>
    <p:sldId id="262" r:id="rId9"/>
    <p:sldId id="263" r:id="rId10"/>
    <p:sldId id="278" r:id="rId11"/>
    <p:sldId id="273" r:id="rId12"/>
    <p:sldId id="269" r:id="rId13"/>
    <p:sldId id="270" r:id="rId14"/>
    <p:sldId id="274" r:id="rId15"/>
    <p:sldId id="275" r:id="rId16"/>
    <p:sldId id="276" r:id="rId17"/>
    <p:sldId id="277" r:id="rId18"/>
    <p:sldId id="264" r:id="rId19"/>
    <p:sldId id="282" r:id="rId20"/>
    <p:sldId id="271"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CD793-AB99-4D40-9D9C-4DBC9CEA96D5}" type="datetimeFigureOut">
              <a:rPr lang="it-IT" smtClean="0"/>
              <a:pPr/>
              <a:t>18/08/2013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C27F97-3327-4F47-AD0C-0943C3874198}"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BC27F97-3327-4F47-AD0C-0943C3874198}"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BC27F97-3327-4F47-AD0C-0943C3874198}"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BC27F97-3327-4F47-AD0C-0943C3874198}"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BC27F97-3327-4F47-AD0C-0943C3874198}"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BC27F97-3327-4F47-AD0C-0943C3874198}" type="slidenum">
              <a:rPr lang="it-IT" smtClean="0"/>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BC27F97-3327-4F47-AD0C-0943C3874198}" type="slidenum">
              <a:rPr lang="it-IT" smtClean="0"/>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BC27F97-3327-4F47-AD0C-0943C3874198}" type="slidenum">
              <a:rPr lang="it-IT" smtClean="0"/>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BC27F97-3327-4F47-AD0C-0943C3874198}" type="slidenum">
              <a:rPr lang="it-IT" smtClean="0"/>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BC27F97-3327-4F47-AD0C-0943C3874198}" type="slidenum">
              <a:rPr lang="it-IT" smtClean="0"/>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229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229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8E5889-36AF-41D4-9532-47CED12CA4CC}" type="slidenum">
              <a:rPr lang="it-IT" smtClean="0"/>
              <a:pPr fontAlgn="base">
                <a:spcBef>
                  <a:spcPct val="0"/>
                </a:spcBef>
                <a:spcAft>
                  <a:spcPct val="0"/>
                </a:spcAft>
                <a:defRPr/>
              </a:pPr>
              <a:t>18</a:t>
            </a:fld>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BC27F97-3327-4F47-AD0C-0943C3874198}" type="slidenum">
              <a:rPr lang="it-IT" smtClean="0"/>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BC27F97-3327-4F47-AD0C-0943C3874198}"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BC27F97-3327-4F47-AD0C-0943C3874198}" type="slidenum">
              <a:rPr lang="it-IT" smtClean="0"/>
              <a:pPr/>
              <a:t>20</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BC27F97-3327-4F47-AD0C-0943C3874198}"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21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22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932F9A-9ABA-4876-BD88-85ABC8B64CCD}" type="slidenum">
              <a:rPr lang="it-IT" smtClean="0"/>
              <a:pPr fontAlgn="base">
                <a:spcBef>
                  <a:spcPct val="0"/>
                </a:spcBef>
                <a:spcAft>
                  <a:spcPct val="0"/>
                </a:spcAft>
                <a:defRPr/>
              </a:pPr>
              <a:t>4</a:t>
            </a:fld>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BC27F97-3327-4F47-AD0C-0943C3874198}"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BC27F97-3327-4F47-AD0C-0943C3874198}"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BC27F97-3327-4F47-AD0C-0943C3874198}"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2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024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F16A95-C338-47F2-9721-B4D031E1C1B5}" type="slidenum">
              <a:rPr lang="it-IT" smtClean="0"/>
              <a:pPr fontAlgn="base">
                <a:spcBef>
                  <a:spcPct val="0"/>
                </a:spcBef>
                <a:spcAft>
                  <a:spcPct val="0"/>
                </a:spcAft>
                <a:defRPr/>
              </a:pPr>
              <a:t>8</a:t>
            </a:fld>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12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126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903622-E38C-40F3-BDA6-9AE5BFEC41FA}" type="slidenum">
              <a:rPr lang="it-IT" smtClean="0"/>
              <a:pPr fontAlgn="base">
                <a:spcBef>
                  <a:spcPct val="0"/>
                </a:spcBef>
                <a:spcAft>
                  <a:spcPct val="0"/>
                </a:spcAft>
                <a:defRPr/>
              </a:pPr>
              <a:t>9</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F13C665-6D0C-4D4E-909A-D09E0F572748}" type="datetimeFigureOut">
              <a:rPr lang="it-IT" smtClean="0"/>
              <a:pPr/>
              <a:t>18/08/2013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52112DC-2E26-44F6-BF6B-3E2AE909A2D7}"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F13C665-6D0C-4D4E-909A-D09E0F572748}" type="datetimeFigureOut">
              <a:rPr lang="it-IT" smtClean="0"/>
              <a:pPr/>
              <a:t>18/08/2013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52112DC-2E26-44F6-BF6B-3E2AE909A2D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F13C665-6D0C-4D4E-909A-D09E0F572748}" type="datetimeFigureOut">
              <a:rPr lang="it-IT" smtClean="0"/>
              <a:pPr/>
              <a:t>18/08/2013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52112DC-2E26-44F6-BF6B-3E2AE909A2D7}"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F13C665-6D0C-4D4E-909A-D09E0F572748}" type="datetimeFigureOut">
              <a:rPr lang="it-IT" smtClean="0"/>
              <a:pPr/>
              <a:t>18/08/2013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52112DC-2E26-44F6-BF6B-3E2AE909A2D7}"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F13C665-6D0C-4D4E-909A-D09E0F572748}" type="datetimeFigureOut">
              <a:rPr lang="it-IT" smtClean="0"/>
              <a:pPr/>
              <a:t>18/08/2013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52112DC-2E26-44F6-BF6B-3E2AE909A2D7}"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F13C665-6D0C-4D4E-909A-D09E0F572748}" type="datetimeFigureOut">
              <a:rPr lang="it-IT" smtClean="0"/>
              <a:pPr/>
              <a:t>18/08/2013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52112DC-2E26-44F6-BF6B-3E2AE909A2D7}"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F13C665-6D0C-4D4E-909A-D09E0F572748}" type="datetimeFigureOut">
              <a:rPr lang="it-IT" smtClean="0"/>
              <a:pPr/>
              <a:t>18/08/2013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52112DC-2E26-44F6-BF6B-3E2AE909A2D7}"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F13C665-6D0C-4D4E-909A-D09E0F572748}" type="datetimeFigureOut">
              <a:rPr lang="it-IT" smtClean="0"/>
              <a:pPr/>
              <a:t>18/08/2013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52112DC-2E26-44F6-BF6B-3E2AE909A2D7}"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F13C665-6D0C-4D4E-909A-D09E0F572748}" type="datetimeFigureOut">
              <a:rPr lang="it-IT" smtClean="0"/>
              <a:pPr/>
              <a:t>18/08/2013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52112DC-2E26-44F6-BF6B-3E2AE909A2D7}"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F13C665-6D0C-4D4E-909A-D09E0F572748}" type="datetimeFigureOut">
              <a:rPr lang="it-IT" smtClean="0"/>
              <a:pPr/>
              <a:t>18/08/2013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52112DC-2E26-44F6-BF6B-3E2AE909A2D7}"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F13C665-6D0C-4D4E-909A-D09E0F572748}" type="datetimeFigureOut">
              <a:rPr lang="it-IT" smtClean="0"/>
              <a:pPr/>
              <a:t>18/08/2013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52112DC-2E26-44F6-BF6B-3E2AE909A2D7}"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7000" r="-27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3C665-6D0C-4D4E-909A-D09E0F572748}" type="datetimeFigureOut">
              <a:rPr lang="it-IT" smtClean="0"/>
              <a:pPr/>
              <a:t>18/08/2013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112DC-2E26-44F6-BF6B-3E2AE909A2D7}"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it.wikipedia.org/wiki/File:1986._IX_%D1%81%D0%BF%D0%B0%D1%80%D1%82%D0%B0%D0%BA%D0%B8%D0%B0%D0%B4%D0%B0_%D0%BD%D0%B0%D1%80%D0%BE%D0%B4%D0%BE%D0%B2_%D0%A1%D0%A1%D0%A1%D0%A0.jp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it.wikipedia.org/wiki/File:Munchen_1972.jp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upload.wikimedia.org/wikipedia/commons/a/a6/1976_Olympic_Games_boycott.svg" TargetMode="Externa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hyperlink" Target="//upload.wikimedia.org/wikipedia/commons/f/f1/1980_Olympic_Games_boycott.sv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upload.wikimedia.org/wikipedia/commons/f/f3/1984_Olympic_Games_boycott.sv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it.wikipedia.org/wiki/File:Barcellona1992_logo.jp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hyperlink" Target="http://it.wikipedia.org/wiki/File:Atlanta1996_logo.jp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myecard.it/crea.php?&amp;selection=755&amp;g=62&amp;n=Olimpiadi_2004"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it.wikipedia.org/wiki/File:Coubertin.jp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it.wikipedia.org/wiki/File:Olimpiadi01.jp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upload.wikimedia.org/wikipedia/commons/2/26/Bundesarchiv_B_145_Bild-P017073,_Berlin,_Olympische_Spiele_im_Olympiastadion.jpg" TargetMode="External"/><Relationship Id="rId7" Type="http://schemas.openxmlformats.org/officeDocument/2006/relationships/hyperlink" Target="http://it.wikipedia.org/wiki/File:Olympic_logo_1936.jp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upload.wikimedia.org/wikipedia/commons/4/42/Jesse_Owens1.jpg" TargetMode="Externa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it.wikipedia.org/wiki/File:Olimpiadi_Melbourne_1956.pn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1196752"/>
            <a:ext cx="3961341" cy="646331"/>
          </a:xfrm>
          <a:prstGeom prst="rect">
            <a:avLst/>
          </a:prstGeom>
        </p:spPr>
        <p:txBody>
          <a:bodyPr wrap="none">
            <a:spAutoFit/>
          </a:bodyPr>
          <a:lstStyle/>
          <a:p>
            <a:r>
              <a:rPr lang="it-IT" dirty="0" smtClean="0">
                <a:latin typeface="Times New Roman" pitchFamily="18" charset="0"/>
                <a:cs typeface="Times New Roman" pitchFamily="18" charset="0"/>
              </a:rPr>
              <a:t>Chi reintrodusse le Olimpiadi nel mondo</a:t>
            </a:r>
          </a:p>
          <a:p>
            <a:r>
              <a:rPr lang="it-IT" dirty="0" smtClean="0">
                <a:latin typeface="Times New Roman" pitchFamily="18" charset="0"/>
                <a:cs typeface="Times New Roman" pitchFamily="18" charset="0"/>
              </a:rPr>
              <a:t>moderno?</a:t>
            </a:r>
            <a:endParaRPr lang="it-IT" dirty="0">
              <a:latin typeface="Times New Roman" pitchFamily="18" charset="0"/>
              <a:cs typeface="Times New Roman" pitchFamily="18" charset="0"/>
            </a:endParaRPr>
          </a:p>
        </p:txBody>
      </p:sp>
      <p:sp>
        <p:nvSpPr>
          <p:cNvPr id="3" name="Rettangolo 2"/>
          <p:cNvSpPr/>
          <p:nvPr/>
        </p:nvSpPr>
        <p:spPr>
          <a:xfrm>
            <a:off x="4427984" y="1196752"/>
            <a:ext cx="2839239" cy="369332"/>
          </a:xfrm>
          <a:prstGeom prst="rect">
            <a:avLst/>
          </a:prstGeom>
        </p:spPr>
        <p:txBody>
          <a:bodyPr wrap="none">
            <a:spAutoFit/>
          </a:bodyPr>
          <a:lstStyle/>
          <a:p>
            <a:r>
              <a:rPr lang="it-IT" dirty="0" smtClean="0">
                <a:latin typeface="Times New Roman" pitchFamily="18" charset="0"/>
                <a:cs typeface="Times New Roman" pitchFamily="18" charset="0"/>
              </a:rPr>
              <a:t>Eracle dopo le dodici fatiche</a:t>
            </a:r>
            <a:endParaRPr lang="it-IT" dirty="0">
              <a:latin typeface="Times New Roman" pitchFamily="18" charset="0"/>
              <a:cs typeface="Times New Roman" pitchFamily="18" charset="0"/>
            </a:endParaRPr>
          </a:p>
        </p:txBody>
      </p:sp>
      <p:sp>
        <p:nvSpPr>
          <p:cNvPr id="4" name="Rettangolo 3"/>
          <p:cNvSpPr/>
          <p:nvPr/>
        </p:nvSpPr>
        <p:spPr>
          <a:xfrm>
            <a:off x="4427984" y="1628800"/>
            <a:ext cx="4103688" cy="369332"/>
          </a:xfrm>
          <a:prstGeom prst="rect">
            <a:avLst/>
          </a:prstGeom>
        </p:spPr>
        <p:txBody>
          <a:bodyPr wrap="none">
            <a:spAutoFit/>
          </a:bodyPr>
          <a:lstStyle/>
          <a:p>
            <a:r>
              <a:rPr lang="it-IT" dirty="0" smtClean="0">
                <a:latin typeface="Times New Roman" pitchFamily="18" charset="0"/>
                <a:cs typeface="Times New Roman" pitchFamily="18" charset="0"/>
              </a:rPr>
              <a:t>Il barone Pierre de </a:t>
            </a:r>
            <a:r>
              <a:rPr lang="it-IT" dirty="0" err="1" smtClean="0">
                <a:latin typeface="Times New Roman" pitchFamily="18" charset="0"/>
                <a:cs typeface="Times New Roman" pitchFamily="18" charset="0"/>
              </a:rPr>
              <a:t>Coubertin</a:t>
            </a:r>
            <a:r>
              <a:rPr lang="it-IT" dirty="0" smtClean="0">
                <a:latin typeface="Times New Roman" pitchFamily="18" charset="0"/>
                <a:cs typeface="Times New Roman" pitchFamily="18" charset="0"/>
              </a:rPr>
              <a:t> (1863-1937)</a:t>
            </a:r>
            <a:endParaRPr lang="it-IT" dirty="0">
              <a:latin typeface="Times New Roman" pitchFamily="18" charset="0"/>
              <a:cs typeface="Times New Roman" pitchFamily="18" charset="0"/>
            </a:endParaRPr>
          </a:p>
        </p:txBody>
      </p:sp>
      <p:sp>
        <p:nvSpPr>
          <p:cNvPr id="5" name="Rettangolo 4"/>
          <p:cNvSpPr/>
          <p:nvPr/>
        </p:nvSpPr>
        <p:spPr>
          <a:xfrm>
            <a:off x="4427984" y="2060848"/>
            <a:ext cx="3435556" cy="369332"/>
          </a:xfrm>
          <a:prstGeom prst="rect">
            <a:avLst/>
          </a:prstGeom>
        </p:spPr>
        <p:txBody>
          <a:bodyPr wrap="none">
            <a:spAutoFit/>
          </a:bodyPr>
          <a:lstStyle/>
          <a:p>
            <a:r>
              <a:rPr lang="it-IT" dirty="0" smtClean="0">
                <a:latin typeface="Times New Roman" pitchFamily="18" charset="0"/>
                <a:cs typeface="Times New Roman" pitchFamily="18" charset="0"/>
              </a:rPr>
              <a:t>Il comitato olimpico internazionale</a:t>
            </a:r>
            <a:endParaRPr lang="it-IT" dirty="0">
              <a:latin typeface="Times New Roman" pitchFamily="18" charset="0"/>
              <a:cs typeface="Times New Roman" pitchFamily="18" charset="0"/>
            </a:endParaRPr>
          </a:p>
        </p:txBody>
      </p:sp>
      <p:sp>
        <p:nvSpPr>
          <p:cNvPr id="6" name="CasellaDiTesto 5"/>
          <p:cNvSpPr txBox="1">
            <a:spLocks noChangeArrowheads="1"/>
          </p:cNvSpPr>
          <p:nvPr/>
        </p:nvSpPr>
        <p:spPr bwMode="auto">
          <a:xfrm>
            <a:off x="0" y="764704"/>
            <a:ext cx="9144000" cy="369887"/>
          </a:xfrm>
          <a:prstGeom prst="rect">
            <a:avLst/>
          </a:prstGeom>
          <a:noFill/>
          <a:ln w="9525">
            <a:noFill/>
            <a:miter lim="800000"/>
            <a:headEnd/>
            <a:tailEnd/>
          </a:ln>
        </p:spPr>
        <p:txBody>
          <a:bodyPr wrap="square">
            <a:spAutoFit/>
          </a:bodyPr>
          <a:lstStyle/>
          <a:p>
            <a:pPr algn="ctr"/>
            <a:r>
              <a:rPr lang="it-IT" dirty="0">
                <a:solidFill>
                  <a:srgbClr val="0000FF"/>
                </a:solidFill>
                <a:latin typeface="Times New Roman" pitchFamily="18" charset="0"/>
                <a:cs typeface="Times New Roman" pitchFamily="18" charset="0"/>
              </a:rPr>
              <a:t>Cenni storici</a:t>
            </a:r>
          </a:p>
        </p:txBody>
      </p:sp>
      <p:sp>
        <p:nvSpPr>
          <p:cNvPr id="8" name="Rettangolo 7"/>
          <p:cNvSpPr/>
          <p:nvPr/>
        </p:nvSpPr>
        <p:spPr>
          <a:xfrm>
            <a:off x="539552" y="2564904"/>
            <a:ext cx="8064896" cy="3693319"/>
          </a:xfrm>
          <a:prstGeom prst="rect">
            <a:avLst/>
          </a:prstGeom>
        </p:spPr>
        <p:txBody>
          <a:bodyPr wrap="square">
            <a:spAutoFit/>
          </a:bodyPr>
          <a:lstStyle/>
          <a:p>
            <a:pPr algn="just"/>
            <a:r>
              <a:rPr lang="it-IT" dirty="0" smtClean="0">
                <a:latin typeface="Times New Roman" pitchFamily="18" charset="0"/>
                <a:cs typeface="Times New Roman" pitchFamily="18" charset="0"/>
              </a:rPr>
              <a:t>Anche i greci, nel sec. XIX, avevano tentato di rinverdire le antiche tradizioni sportive, ma lo scarso interesse del pubblico e la connotazione locale degli incontri ne avevano decretato un brusco insuccesso. Si deve dunque alla grande determinazione e al genio organizzativo di de </a:t>
            </a:r>
            <a:r>
              <a:rPr lang="it-IT" dirty="0" err="1" smtClean="0">
                <a:latin typeface="Times New Roman" pitchFamily="18" charset="0"/>
                <a:cs typeface="Times New Roman" pitchFamily="18" charset="0"/>
              </a:rPr>
              <a:t>Coubertin</a:t>
            </a:r>
            <a:r>
              <a:rPr lang="it-IT" dirty="0" smtClean="0">
                <a:latin typeface="Times New Roman" pitchFamily="18" charset="0"/>
                <a:cs typeface="Times New Roman" pitchFamily="18" charset="0"/>
              </a:rPr>
              <a:t>, la ripresa dei Giochi. Nel 1892 de </a:t>
            </a:r>
            <a:r>
              <a:rPr lang="it-IT" dirty="0" err="1" smtClean="0">
                <a:latin typeface="Times New Roman" pitchFamily="18" charset="0"/>
                <a:cs typeface="Times New Roman" pitchFamily="18" charset="0"/>
              </a:rPr>
              <a:t>Coubertin</a:t>
            </a:r>
            <a:r>
              <a:rPr lang="it-IT" dirty="0" smtClean="0">
                <a:latin typeface="Times New Roman" pitchFamily="18" charset="0"/>
                <a:cs typeface="Times New Roman" pitchFamily="18" charset="0"/>
              </a:rPr>
              <a:t> cercò di sensibilizzare i rappresentanti dell'</a:t>
            </a:r>
            <a:r>
              <a:rPr lang="it-IT" dirty="0" err="1" smtClean="0">
                <a:latin typeface="Times New Roman" pitchFamily="18" charset="0"/>
                <a:cs typeface="Times New Roman" pitchFamily="18" charset="0"/>
              </a:rPr>
              <a:t>Union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des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Sports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Athlétiques</a:t>
            </a:r>
            <a:r>
              <a:rPr lang="it-IT" dirty="0" smtClean="0">
                <a:latin typeface="Times New Roman" pitchFamily="18" charset="0"/>
                <a:cs typeface="Times New Roman" pitchFamily="18" charset="0"/>
              </a:rPr>
              <a:t> e nel 1894, nonostante gli scarsi risultati ottenuti in precedenza, riuscì a organizzare un convegno sportivo internazionale. Di fronte ai delegati belgi, inglesi, francesi, greci, italiani, russi, spagnoli, svedesi e americani sostenne con forza la necessità della ripresa dei Giochi, trovando il pieno consenso e la completa disponibilità dei delegati. Il barone francese avrebbe voluto assegnare al proprio paese l'organizzazione della ripresa delle Olimpiadi, ma i rappresentanti internazionali lo convinsero che la sede più appropriata non poteva essere che la Grecia. Fu anche stabilito che i Giochi si sarebbero tenuti ogni quattro anni, a rotazione, negli altri paesi del mondo.  </a:t>
            </a:r>
            <a:endParaRPr lang="it-IT" dirty="0">
              <a:latin typeface="Times New Roman" pitchFamily="18" charset="0"/>
              <a:cs typeface="Times New Roman" pitchFamily="18" charset="0"/>
            </a:endParaRPr>
          </a:p>
        </p:txBody>
      </p:sp>
      <p:sp>
        <p:nvSpPr>
          <p:cNvPr id="13" name="CasellaDiTesto 12"/>
          <p:cNvSpPr txBox="1">
            <a:spLocks noChangeArrowheads="1"/>
          </p:cNvSpPr>
          <p:nvPr/>
        </p:nvSpPr>
        <p:spPr bwMode="auto">
          <a:xfrm>
            <a:off x="0" y="260648"/>
            <a:ext cx="9144000" cy="461665"/>
          </a:xfrm>
          <a:prstGeom prst="rect">
            <a:avLst/>
          </a:prstGeom>
          <a:noFill/>
          <a:ln w="9525">
            <a:noFill/>
            <a:miter lim="800000"/>
            <a:headEnd/>
            <a:tailEnd/>
          </a:ln>
        </p:spPr>
        <p:txBody>
          <a:bodyPr wrap="square">
            <a:spAutoFit/>
          </a:bodyPr>
          <a:lstStyle/>
          <a:p>
            <a:pPr algn="ctr"/>
            <a:r>
              <a:rPr lang="it-IT" sz="2400" dirty="0">
                <a:solidFill>
                  <a:srgbClr val="FF0000"/>
                </a:solidFill>
                <a:latin typeface="Times New Roman" pitchFamily="18" charset="0"/>
                <a:cs typeface="Times New Roman" pitchFamily="18" charset="0"/>
              </a:rPr>
              <a:t>LE </a:t>
            </a:r>
            <a:r>
              <a:rPr lang="it-IT" sz="2400" dirty="0" smtClean="0">
                <a:solidFill>
                  <a:srgbClr val="FF0000"/>
                </a:solidFill>
                <a:latin typeface="Times New Roman" pitchFamily="18" charset="0"/>
                <a:cs typeface="Times New Roman" pitchFamily="18" charset="0"/>
              </a:rPr>
              <a:t>OLIMPIADI MODERNE</a:t>
            </a:r>
            <a:endParaRPr lang="it-IT" sz="2400" dirty="0">
              <a:solidFill>
                <a:srgbClr val="FF0000"/>
              </a:solidFill>
              <a:latin typeface="Times New Roman" pitchFamily="18" charset="0"/>
              <a:cs typeface="Times New Roman" pitchFamily="18" charset="0"/>
            </a:endParaRPr>
          </a:p>
        </p:txBody>
      </p:sp>
      <p:sp>
        <p:nvSpPr>
          <p:cNvPr id="15" name="Avanti o successivo 14">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0" fill="hold"/>
                                        <p:tgtEl>
                                          <p:spTgt spid="13"/>
                                        </p:tgtEl>
                                        <p:attrNameLst>
                                          <p:attrName>ppt_x</p:attrName>
                                        </p:attrNameLst>
                                      </p:cBhvr>
                                      <p:tavLst>
                                        <p:tav tm="0">
                                          <p:val>
                                            <p:strVal val="#ppt_x"/>
                                          </p:val>
                                        </p:tav>
                                        <p:tav tm="100000">
                                          <p:val>
                                            <p:strVal val="#ppt_x"/>
                                          </p:val>
                                        </p:tav>
                                      </p:tavLst>
                                    </p:anim>
                                    <p:anim calcmode="lin" valueType="num">
                                      <p:cBhvr additive="base">
                                        <p:cTn id="8" dur="50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0" fill="hold"/>
                                        <p:tgtEl>
                                          <p:spTgt spid="6"/>
                                        </p:tgtEl>
                                        <p:attrNameLst>
                                          <p:attrName>ppt_x</p:attrName>
                                        </p:attrNameLst>
                                      </p:cBhvr>
                                      <p:tavLst>
                                        <p:tav tm="0">
                                          <p:val>
                                            <p:strVal val="1+#ppt_w/2"/>
                                          </p:val>
                                        </p:tav>
                                        <p:tav tm="100000">
                                          <p:val>
                                            <p:strVal val="#ppt_x"/>
                                          </p:val>
                                        </p:tav>
                                      </p:tavLst>
                                    </p:anim>
                                    <p:anim calcmode="lin" valueType="num">
                                      <p:cBhvr additive="base">
                                        <p:cTn id="13" dur="50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0" fill="hold"/>
                                        <p:tgtEl>
                                          <p:spTgt spid="2"/>
                                        </p:tgtEl>
                                        <p:attrNameLst>
                                          <p:attrName>ppt_x</p:attrName>
                                        </p:attrNameLst>
                                      </p:cBhvr>
                                      <p:tavLst>
                                        <p:tav tm="0">
                                          <p:val>
                                            <p:strVal val="0-#ppt_w/2"/>
                                          </p:val>
                                        </p:tav>
                                        <p:tav tm="100000">
                                          <p:val>
                                            <p:strVal val="#ppt_x"/>
                                          </p:val>
                                        </p:tav>
                                      </p:tavLst>
                                    </p:anim>
                                    <p:anim calcmode="lin" valueType="num">
                                      <p:cBhvr additive="base">
                                        <p:cTn id="18" dur="50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5000"/>
                            </p:stCondLst>
                            <p:childTnLst>
                              <p:par>
                                <p:cTn id="20" presetID="7" presetClass="entr" presetSubtype="2"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0" fill="hold"/>
                                        <p:tgtEl>
                                          <p:spTgt spid="3"/>
                                        </p:tgtEl>
                                        <p:attrNameLst>
                                          <p:attrName>ppt_x</p:attrName>
                                        </p:attrNameLst>
                                      </p:cBhvr>
                                      <p:tavLst>
                                        <p:tav tm="0">
                                          <p:val>
                                            <p:strVal val="1+#ppt_w/2"/>
                                          </p:val>
                                        </p:tav>
                                        <p:tav tm="100000">
                                          <p:val>
                                            <p:strVal val="#ppt_x"/>
                                          </p:val>
                                        </p:tav>
                                      </p:tavLst>
                                    </p:anim>
                                    <p:anim calcmode="lin" valueType="num">
                                      <p:cBhvr additive="base">
                                        <p:cTn id="23" dur="5000" fill="hold"/>
                                        <p:tgtEl>
                                          <p:spTgt spid="3"/>
                                        </p:tgtEl>
                                        <p:attrNameLst>
                                          <p:attrName>ppt_y</p:attrName>
                                        </p:attrNameLst>
                                      </p:cBhvr>
                                      <p:tavLst>
                                        <p:tav tm="0">
                                          <p:val>
                                            <p:strVal val="#ppt_y"/>
                                          </p:val>
                                        </p:tav>
                                        <p:tav tm="100000">
                                          <p:val>
                                            <p:strVal val="#ppt_y"/>
                                          </p:val>
                                        </p:tav>
                                      </p:tavLst>
                                    </p:anim>
                                  </p:childTnLst>
                                </p:cTn>
                              </p:par>
                              <p:par>
                                <p:cTn id="24" presetID="7" presetClass="entr" presetSubtype="8"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0" fill="hold"/>
                                        <p:tgtEl>
                                          <p:spTgt spid="4"/>
                                        </p:tgtEl>
                                        <p:attrNameLst>
                                          <p:attrName>ppt_x</p:attrName>
                                        </p:attrNameLst>
                                      </p:cBhvr>
                                      <p:tavLst>
                                        <p:tav tm="0">
                                          <p:val>
                                            <p:strVal val="0-#ppt_w/2"/>
                                          </p:val>
                                        </p:tav>
                                        <p:tav tm="100000">
                                          <p:val>
                                            <p:strVal val="#ppt_x"/>
                                          </p:val>
                                        </p:tav>
                                      </p:tavLst>
                                    </p:anim>
                                    <p:anim calcmode="lin" valueType="num">
                                      <p:cBhvr additive="base">
                                        <p:cTn id="27" dur="5000" fill="hold"/>
                                        <p:tgtEl>
                                          <p:spTgt spid="4"/>
                                        </p:tgtEl>
                                        <p:attrNameLst>
                                          <p:attrName>ppt_y</p:attrName>
                                        </p:attrNameLst>
                                      </p:cBhvr>
                                      <p:tavLst>
                                        <p:tav tm="0">
                                          <p:val>
                                            <p:strVal val="#ppt_y"/>
                                          </p:val>
                                        </p:tav>
                                        <p:tav tm="100000">
                                          <p:val>
                                            <p:strVal val="#ppt_y"/>
                                          </p:val>
                                        </p:tav>
                                      </p:tavLst>
                                    </p:anim>
                                  </p:childTnLst>
                                </p:cTn>
                              </p:par>
                              <p:par>
                                <p:cTn id="28" presetID="7" presetClass="entr" presetSubtype="4"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0" fill="hold"/>
                                        <p:tgtEl>
                                          <p:spTgt spid="5"/>
                                        </p:tgtEl>
                                        <p:attrNameLst>
                                          <p:attrName>ppt_x</p:attrName>
                                        </p:attrNameLst>
                                      </p:cBhvr>
                                      <p:tavLst>
                                        <p:tav tm="0">
                                          <p:val>
                                            <p:strVal val="#ppt_x"/>
                                          </p:val>
                                        </p:tav>
                                        <p:tav tm="100000">
                                          <p:val>
                                            <p:strVal val="#ppt_x"/>
                                          </p:val>
                                        </p:tav>
                                      </p:tavLst>
                                    </p:anim>
                                    <p:anim calcmode="lin" valueType="num">
                                      <p:cBhvr additive="base">
                                        <p:cTn id="31" dur="5000" fill="hold"/>
                                        <p:tgtEl>
                                          <p:spTgt spid="5"/>
                                        </p:tgtEl>
                                        <p:attrNameLst>
                                          <p:attrName>ppt_y</p:attrName>
                                        </p:attrNameLst>
                                      </p:cBhvr>
                                      <p:tavLst>
                                        <p:tav tm="0">
                                          <p:val>
                                            <p:strVal val="1+#ppt_h/2"/>
                                          </p:val>
                                        </p:tav>
                                        <p:tav tm="100000">
                                          <p:val>
                                            <p:strVal val="#ppt_y"/>
                                          </p:val>
                                        </p:tav>
                                      </p:tavLst>
                                    </p:anim>
                                  </p:childTnLst>
                                </p:cTn>
                              </p:par>
                            </p:childTnLst>
                          </p:cTn>
                        </p:par>
                        <p:par>
                          <p:cTn id="32" fill="hold">
                            <p:stCondLst>
                              <p:cond delay="20000"/>
                            </p:stCondLst>
                            <p:childTnLst>
                              <p:par>
                                <p:cTn id="33" presetID="7" presetClass="entr" presetSubtype="4"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0" fill="hold"/>
                                        <p:tgtEl>
                                          <p:spTgt spid="8"/>
                                        </p:tgtEl>
                                        <p:attrNameLst>
                                          <p:attrName>ppt_x</p:attrName>
                                        </p:attrNameLst>
                                      </p:cBhvr>
                                      <p:tavLst>
                                        <p:tav tm="0">
                                          <p:val>
                                            <p:strVal val="#ppt_x"/>
                                          </p:val>
                                        </p:tav>
                                        <p:tav tm="100000">
                                          <p:val>
                                            <p:strVal val="#ppt_x"/>
                                          </p:val>
                                        </p:tav>
                                      </p:tavLst>
                                    </p:anim>
                                    <p:anim calcmode="lin" valueType="num">
                                      <p:cBhvr additive="base">
                                        <p:cTn id="36"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1196752"/>
            <a:ext cx="5652120" cy="5078313"/>
          </a:xfrm>
          <a:prstGeom prst="rect">
            <a:avLst/>
          </a:prstGeom>
        </p:spPr>
        <p:txBody>
          <a:bodyPr wrap="square">
            <a:spAutoFit/>
          </a:bodyPr>
          <a:lstStyle/>
          <a:p>
            <a:r>
              <a:rPr lang="it-IT" dirty="0" smtClean="0">
                <a:latin typeface="Times New Roman" pitchFamily="18" charset="0"/>
                <a:cs typeface="Times New Roman" pitchFamily="18" charset="0"/>
              </a:rPr>
              <a:t>Create in onore del tracio Spartaco e della sua impresa a favore della liberazione di schiavi e della sua resistenza contro Roma (dal 73 al 71 a.C.) considerato nel mondo comunista un simbolo dell'Internazionalismo proletario. Le </a:t>
            </a:r>
            <a:r>
              <a:rPr lang="it-IT" dirty="0" err="1" smtClean="0">
                <a:latin typeface="Times New Roman" pitchFamily="18" charset="0"/>
                <a:cs typeface="Times New Roman" pitchFamily="18" charset="0"/>
              </a:rPr>
              <a:t>Spartachiadi</a:t>
            </a:r>
            <a:r>
              <a:rPr lang="it-IT" dirty="0" smtClean="0">
                <a:latin typeface="Times New Roman" pitchFamily="18" charset="0"/>
                <a:cs typeface="Times New Roman" pitchFamily="18" charset="0"/>
              </a:rPr>
              <a:t> vennero organizzate nel mondo comunista in opposizione ai giochi olimpici.</a:t>
            </a:r>
          </a:p>
          <a:p>
            <a:r>
              <a:rPr lang="it-IT" dirty="0" smtClean="0">
                <a:latin typeface="Times New Roman" pitchFamily="18" charset="0"/>
                <a:cs typeface="Times New Roman" pitchFamily="18" charset="0"/>
              </a:rPr>
              <a:t>La prime </a:t>
            </a:r>
            <a:r>
              <a:rPr lang="it-IT" dirty="0" err="1" smtClean="0">
                <a:latin typeface="Times New Roman" pitchFamily="18" charset="0"/>
                <a:cs typeface="Times New Roman" pitchFamily="18" charset="0"/>
              </a:rPr>
              <a:t>Spartachiadi</a:t>
            </a:r>
            <a:r>
              <a:rPr lang="it-IT" dirty="0" smtClean="0">
                <a:latin typeface="Times New Roman" pitchFamily="18" charset="0"/>
                <a:cs typeface="Times New Roman" pitchFamily="18" charset="0"/>
              </a:rPr>
              <a:t> si svolsero a Mosca dall'11 al 23 agosto 1928 e in quell'occasione parteciparono 7.000 atleti, 600 dei quali provenivano da stati esteri. Sospese durante la seconda guerra mondiale tornarono il 22 gennaio 1955, grazie alla decisione del Consiglio dei ministri dell'URSS. Con la scelta dell'Unione Sovietica di partecipare ai giochi olimpici di Helsinki del 1952 per allentare le tensioni della guerra fredda le </a:t>
            </a:r>
            <a:r>
              <a:rPr lang="it-IT" dirty="0" err="1" smtClean="0">
                <a:latin typeface="Times New Roman" pitchFamily="18" charset="0"/>
                <a:cs typeface="Times New Roman" pitchFamily="18" charset="0"/>
              </a:rPr>
              <a:t>Spartachiadi</a:t>
            </a:r>
            <a:r>
              <a:rPr lang="it-IT" dirty="0" smtClean="0">
                <a:latin typeface="Times New Roman" pitchFamily="18" charset="0"/>
                <a:cs typeface="Times New Roman" pitchFamily="18" charset="0"/>
              </a:rPr>
              <a:t> cessarono di essere una manifestazione sportiva internazionale restando una manifestazione interna denominata </a:t>
            </a:r>
            <a:r>
              <a:rPr lang="it-IT" i="1" dirty="0" err="1" smtClean="0">
                <a:latin typeface="Times New Roman" pitchFamily="18" charset="0"/>
                <a:cs typeface="Times New Roman" pitchFamily="18" charset="0"/>
              </a:rPr>
              <a:t>Spartachiadi</a:t>
            </a:r>
            <a:r>
              <a:rPr lang="it-IT" i="1" dirty="0" smtClean="0">
                <a:latin typeface="Times New Roman" pitchFamily="18" charset="0"/>
                <a:cs typeface="Times New Roman" pitchFamily="18" charset="0"/>
              </a:rPr>
              <a:t> dei Popoli dell'Unione Sovietica</a:t>
            </a:r>
            <a:r>
              <a:rPr lang="it-IT" dirty="0" smtClean="0">
                <a:latin typeface="Times New Roman" pitchFamily="18" charset="0"/>
                <a:cs typeface="Times New Roman" pitchFamily="18" charset="0"/>
              </a:rPr>
              <a:t> (in russo : </a:t>
            </a:r>
            <a:r>
              <a:rPr lang="it-IT" dirty="0" err="1" smtClean="0">
                <a:latin typeface="Times New Roman" pitchFamily="18" charset="0"/>
                <a:cs typeface="Times New Roman" pitchFamily="18" charset="0"/>
              </a:rPr>
              <a:t>Спартакиада</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народов</a:t>
            </a:r>
            <a:r>
              <a:rPr lang="it-IT" dirty="0" smtClean="0">
                <a:latin typeface="Times New Roman" pitchFamily="18" charset="0"/>
                <a:cs typeface="Times New Roman" pitchFamily="18" charset="0"/>
              </a:rPr>
              <a:t> СССР; traslitterato: </a:t>
            </a:r>
            <a:r>
              <a:rPr lang="it-IT" i="1" dirty="0" err="1" smtClean="0">
                <a:latin typeface="Times New Roman" pitchFamily="18" charset="0"/>
                <a:cs typeface="Times New Roman" pitchFamily="18" charset="0"/>
              </a:rPr>
              <a:t>Spartakiada</a:t>
            </a:r>
            <a:r>
              <a:rPr lang="it-IT" i="1" dirty="0" smtClean="0">
                <a:latin typeface="Times New Roman" pitchFamily="18" charset="0"/>
                <a:cs typeface="Times New Roman" pitchFamily="18" charset="0"/>
              </a:rPr>
              <a:t> </a:t>
            </a:r>
            <a:r>
              <a:rPr lang="it-IT" i="1" dirty="0" err="1" smtClean="0">
                <a:latin typeface="Times New Roman" pitchFamily="18" charset="0"/>
                <a:cs typeface="Times New Roman" pitchFamily="18" charset="0"/>
              </a:rPr>
              <a:t>narodov</a:t>
            </a:r>
            <a:r>
              <a:rPr lang="it-IT" i="1" dirty="0" smtClean="0">
                <a:latin typeface="Times New Roman" pitchFamily="18" charset="0"/>
                <a:cs typeface="Times New Roman" pitchFamily="18" charset="0"/>
              </a:rPr>
              <a:t> SSSR</a:t>
            </a:r>
            <a:r>
              <a:rPr lang="it-IT" dirty="0" smtClean="0">
                <a:latin typeface="Times New Roman" pitchFamily="18" charset="0"/>
                <a:cs typeface="Times New Roman" pitchFamily="18" charset="0"/>
              </a:rPr>
              <a:t>)</a:t>
            </a:r>
            <a:r>
              <a:rPr lang="it-IT" baseline="30000" dirty="0" smtClean="0">
                <a:latin typeface="Times New Roman" pitchFamily="18" charset="0"/>
                <a:cs typeface="Times New Roman" pitchFamily="18" charset="0"/>
              </a:rPr>
              <a:t>.</a:t>
            </a:r>
            <a:endParaRPr lang="it-IT" dirty="0">
              <a:latin typeface="Times New Roman" pitchFamily="18" charset="0"/>
              <a:cs typeface="Times New Roman" pitchFamily="18" charset="0"/>
            </a:endParaRPr>
          </a:p>
        </p:txBody>
      </p:sp>
      <p:sp>
        <p:nvSpPr>
          <p:cNvPr id="3" name="CasellaDiTesto 2"/>
          <p:cNvSpPr txBox="1">
            <a:spLocks noChangeArrowheads="1"/>
          </p:cNvSpPr>
          <p:nvPr/>
        </p:nvSpPr>
        <p:spPr bwMode="auto">
          <a:xfrm>
            <a:off x="0" y="260648"/>
            <a:ext cx="9144000" cy="369332"/>
          </a:xfrm>
          <a:prstGeom prst="rect">
            <a:avLst/>
          </a:prstGeom>
          <a:noFill/>
          <a:ln w="9525">
            <a:noFill/>
            <a:miter lim="800000"/>
            <a:headEnd/>
            <a:tailEnd/>
          </a:ln>
        </p:spPr>
        <p:txBody>
          <a:bodyPr wrap="square">
            <a:spAutoFit/>
          </a:bodyPr>
          <a:lstStyle/>
          <a:p>
            <a:pPr algn="ctr"/>
            <a:r>
              <a:rPr lang="it-IT" dirty="0" smtClean="0">
                <a:solidFill>
                  <a:srgbClr val="0000FF"/>
                </a:solidFill>
                <a:latin typeface="Times New Roman" pitchFamily="18" charset="0"/>
                <a:cs typeface="Times New Roman" pitchFamily="18" charset="0"/>
              </a:rPr>
              <a:t>Strumentalizzazione delle Olimpiadi</a:t>
            </a:r>
            <a:endParaRPr lang="it-IT" dirty="0">
              <a:solidFill>
                <a:srgbClr val="0000FF"/>
              </a:solidFill>
              <a:latin typeface="Times New Roman" pitchFamily="18" charset="0"/>
              <a:cs typeface="Times New Roman" pitchFamily="18" charset="0"/>
            </a:endParaRPr>
          </a:p>
        </p:txBody>
      </p:sp>
      <p:sp>
        <p:nvSpPr>
          <p:cNvPr id="4" name="CasellaDiTesto 3"/>
          <p:cNvSpPr txBox="1"/>
          <p:nvPr/>
        </p:nvSpPr>
        <p:spPr>
          <a:xfrm>
            <a:off x="0" y="764704"/>
            <a:ext cx="9144000" cy="369332"/>
          </a:xfrm>
          <a:prstGeom prst="rect">
            <a:avLst/>
          </a:prstGeom>
          <a:noFill/>
        </p:spPr>
        <p:txBody>
          <a:bodyPr wrap="square" rtlCol="0">
            <a:spAutoFit/>
          </a:bodyPr>
          <a:lstStyle/>
          <a:p>
            <a:pPr algn="ctr"/>
            <a:r>
              <a:rPr lang="it-IT" dirty="0" smtClean="0">
                <a:solidFill>
                  <a:srgbClr val="008000"/>
                </a:solidFill>
                <a:latin typeface="Times New Roman" pitchFamily="18" charset="0"/>
                <a:cs typeface="Times New Roman" pitchFamily="18" charset="0"/>
              </a:rPr>
              <a:t>Le “</a:t>
            </a:r>
            <a:r>
              <a:rPr lang="it-IT" dirty="0" err="1" smtClean="0">
                <a:solidFill>
                  <a:srgbClr val="008000"/>
                </a:solidFill>
                <a:latin typeface="Times New Roman" pitchFamily="18" charset="0"/>
                <a:cs typeface="Times New Roman" pitchFamily="18" charset="0"/>
              </a:rPr>
              <a:t>Spartachiadi</a:t>
            </a:r>
            <a:r>
              <a:rPr lang="it-IT" dirty="0" smtClean="0">
                <a:solidFill>
                  <a:srgbClr val="008000"/>
                </a:solidFill>
                <a:latin typeface="Times New Roman" pitchFamily="18" charset="0"/>
                <a:cs typeface="Times New Roman" pitchFamily="18" charset="0"/>
              </a:rPr>
              <a:t>”</a:t>
            </a:r>
            <a:endParaRPr lang="it-IT" dirty="0">
              <a:solidFill>
                <a:srgbClr val="008000"/>
              </a:solidFill>
              <a:latin typeface="Times New Roman" pitchFamily="18" charset="0"/>
              <a:cs typeface="Times New Roman" pitchFamily="18" charset="0"/>
            </a:endParaRPr>
          </a:p>
        </p:txBody>
      </p:sp>
      <p:pic>
        <p:nvPicPr>
          <p:cNvPr id="50178" name="Picture 2" descr="http://upload.wikimedia.org/wikipedia/commons/thumb/f/f4/1986._IX_%D1%81%D0%BF%D0%B0%D1%80%D1%82%D0%B0%D0%BA%D0%B8%D0%B0%D0%B4%D0%B0_%D0%BD%D0%B0%D1%80%D0%BE%D0%B4%D0%BE%D0%B2_%D0%A1%D0%A1%D0%A1%D0%A0.jpg/220px-1986._IX_%D1%81%D0%BF%D0%B0%D1%80%D1%82%D0%B0%D0%BA%D0%B8%D0%B0%D0%B4%D0%B0_%D0%BD%D0%B0%D1%80%D0%BE%D0%B4%D0%BE%D0%B2_%D0%A1%D0%A1%D0%A1%D0%A0.jpg">
            <a:hlinkClick r:id="rId3"/>
          </p:cNvPr>
          <p:cNvPicPr>
            <a:picLocks noChangeAspect="1" noChangeArrowheads="1"/>
          </p:cNvPicPr>
          <p:nvPr/>
        </p:nvPicPr>
        <p:blipFill>
          <a:blip r:embed="rId4" cstate="print"/>
          <a:srcRect/>
          <a:stretch>
            <a:fillRect/>
          </a:stretch>
        </p:blipFill>
        <p:spPr bwMode="auto">
          <a:xfrm>
            <a:off x="6444208" y="2276872"/>
            <a:ext cx="2095500" cy="2905125"/>
          </a:xfrm>
          <a:prstGeom prst="rect">
            <a:avLst/>
          </a:prstGeom>
          <a:noFill/>
        </p:spPr>
      </p:pic>
      <p:sp>
        <p:nvSpPr>
          <p:cNvPr id="6" name="Indietro o precedente 5">
            <a:hlinkClick r:id="" action="ppaction://hlinkshowjump?jump=previousslide" highlightClick="1"/>
          </p:cNvPr>
          <p:cNvSpPr/>
          <p:nvPr/>
        </p:nvSpPr>
        <p:spPr>
          <a:xfrm>
            <a:off x="8388424" y="6453336"/>
            <a:ext cx="360040" cy="404664"/>
          </a:xfrm>
          <a:prstGeom prst="actionButtonBackPrevious">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Avanti o successivo 6">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0" fill="hold"/>
                                        <p:tgtEl>
                                          <p:spTgt spid="4"/>
                                        </p:tgtEl>
                                        <p:attrNameLst>
                                          <p:attrName>ppt_x</p:attrName>
                                        </p:attrNameLst>
                                      </p:cBhvr>
                                      <p:tavLst>
                                        <p:tav tm="0">
                                          <p:val>
                                            <p:strVal val="1+#ppt_w/2"/>
                                          </p:val>
                                        </p:tav>
                                        <p:tav tm="100000">
                                          <p:val>
                                            <p:strVal val="#ppt_x"/>
                                          </p:val>
                                        </p:tav>
                                      </p:tavLst>
                                    </p:anim>
                                    <p:anim calcmode="lin" valueType="num">
                                      <p:cBhvr additive="base">
                                        <p:cTn id="13" dur="3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7"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3000" fill="hold"/>
                                        <p:tgtEl>
                                          <p:spTgt spid="2"/>
                                        </p:tgtEl>
                                        <p:attrNameLst>
                                          <p:attrName>ppt_x</p:attrName>
                                        </p:attrNameLst>
                                      </p:cBhvr>
                                      <p:tavLst>
                                        <p:tav tm="0">
                                          <p:val>
                                            <p:strVal val="0-#ppt_w/2"/>
                                          </p:val>
                                        </p:tav>
                                        <p:tav tm="100000">
                                          <p:val>
                                            <p:strVal val="#ppt_x"/>
                                          </p:val>
                                        </p:tav>
                                      </p:tavLst>
                                    </p:anim>
                                    <p:anim calcmode="lin" valueType="num">
                                      <p:cBhvr additive="base">
                                        <p:cTn id="18" dur="3000" fill="hold"/>
                                        <p:tgtEl>
                                          <p:spTgt spid="2"/>
                                        </p:tgtEl>
                                        <p:attrNameLst>
                                          <p:attrName>ppt_y</p:attrName>
                                        </p:attrNameLst>
                                      </p:cBhvr>
                                      <p:tavLst>
                                        <p:tav tm="0">
                                          <p:val>
                                            <p:strVal val="#ppt_y"/>
                                          </p:val>
                                        </p:tav>
                                        <p:tav tm="100000">
                                          <p:val>
                                            <p:strVal val="#ppt_y"/>
                                          </p:val>
                                        </p:tav>
                                      </p:tavLst>
                                    </p:anim>
                                  </p:childTnLst>
                                </p:cTn>
                              </p:par>
                              <p:par>
                                <p:cTn id="19" presetID="3" presetClass="entr" presetSubtype="5" fill="hold" nodeType="withEffect">
                                  <p:stCondLst>
                                    <p:cond delay="0"/>
                                  </p:stCondLst>
                                  <p:childTnLst>
                                    <p:set>
                                      <p:cBhvr>
                                        <p:cTn id="20" dur="1" fill="hold">
                                          <p:stCondLst>
                                            <p:cond delay="0"/>
                                          </p:stCondLst>
                                        </p:cTn>
                                        <p:tgtEl>
                                          <p:spTgt spid="50178"/>
                                        </p:tgtEl>
                                        <p:attrNameLst>
                                          <p:attrName>style.visibility</p:attrName>
                                        </p:attrNameLst>
                                      </p:cBhvr>
                                      <p:to>
                                        <p:strVal val="visible"/>
                                      </p:to>
                                    </p:set>
                                    <p:animEffect transition="in" filter="blinds(vertical)">
                                      <p:cBhvr>
                                        <p:cTn id="21" dur="3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a:spLocks noChangeArrowheads="1"/>
          </p:cNvSpPr>
          <p:nvPr/>
        </p:nvSpPr>
        <p:spPr bwMode="auto">
          <a:xfrm>
            <a:off x="395536" y="5301208"/>
            <a:ext cx="8424863" cy="1200329"/>
          </a:xfrm>
          <a:prstGeom prst="rect">
            <a:avLst/>
          </a:prstGeom>
          <a:noFill/>
          <a:ln w="9525">
            <a:noFill/>
            <a:miter lim="800000"/>
            <a:headEnd/>
            <a:tailEnd/>
          </a:ln>
        </p:spPr>
        <p:txBody>
          <a:bodyPr numCol="1">
            <a:spAutoFit/>
          </a:bodyPr>
          <a:lstStyle/>
          <a:p>
            <a:pPr algn="just"/>
            <a:r>
              <a:rPr lang="it-IT" dirty="0" smtClean="0">
                <a:latin typeface="Times New Roman" pitchFamily="18" charset="0"/>
                <a:cs typeface="Times New Roman" pitchFamily="18" charset="0"/>
              </a:rPr>
              <a:t>A Monaco, nel 1972, ci fu un tragico attentato nei confronti della squadra israeliana, ideato dai guerriglieri palestinesi. Nel 1976 le Olimpiadi furono boicottate da 33 nazioni africane che vollero così richiamare l'attenzione dell'opinione pubblica mondiale sulla situazione di apartheid politico esistente in Sudafrica.  </a:t>
            </a:r>
            <a:endParaRPr lang="it-IT" dirty="0"/>
          </a:p>
        </p:txBody>
      </p:sp>
      <p:sp>
        <p:nvSpPr>
          <p:cNvPr id="5" name="CasellaDiTesto 4"/>
          <p:cNvSpPr txBox="1">
            <a:spLocks noChangeArrowheads="1"/>
          </p:cNvSpPr>
          <p:nvPr/>
        </p:nvSpPr>
        <p:spPr bwMode="auto">
          <a:xfrm>
            <a:off x="0" y="260648"/>
            <a:ext cx="9144000" cy="369332"/>
          </a:xfrm>
          <a:prstGeom prst="rect">
            <a:avLst/>
          </a:prstGeom>
          <a:noFill/>
          <a:ln w="9525">
            <a:noFill/>
            <a:miter lim="800000"/>
            <a:headEnd/>
            <a:tailEnd/>
          </a:ln>
        </p:spPr>
        <p:txBody>
          <a:bodyPr wrap="square">
            <a:spAutoFit/>
          </a:bodyPr>
          <a:lstStyle/>
          <a:p>
            <a:pPr algn="ctr"/>
            <a:r>
              <a:rPr lang="it-IT" dirty="0" smtClean="0">
                <a:solidFill>
                  <a:srgbClr val="0000FF"/>
                </a:solidFill>
                <a:latin typeface="Times New Roman" pitchFamily="18" charset="0"/>
                <a:cs typeface="Times New Roman" pitchFamily="18" charset="0"/>
              </a:rPr>
              <a:t>Strumentalizzazione delle Olimpiadi</a:t>
            </a:r>
            <a:endParaRPr lang="it-IT" dirty="0">
              <a:solidFill>
                <a:srgbClr val="0000FF"/>
              </a:solidFill>
              <a:latin typeface="Times New Roman" pitchFamily="18" charset="0"/>
              <a:cs typeface="Times New Roman" pitchFamily="18" charset="0"/>
            </a:endParaRPr>
          </a:p>
        </p:txBody>
      </p:sp>
      <p:sp>
        <p:nvSpPr>
          <p:cNvPr id="6" name="CasellaDiTesto 5"/>
          <p:cNvSpPr txBox="1"/>
          <p:nvPr/>
        </p:nvSpPr>
        <p:spPr>
          <a:xfrm>
            <a:off x="0" y="764704"/>
            <a:ext cx="9144000" cy="369332"/>
          </a:xfrm>
          <a:prstGeom prst="rect">
            <a:avLst/>
          </a:prstGeom>
          <a:noFill/>
        </p:spPr>
        <p:txBody>
          <a:bodyPr wrap="square" rtlCol="0">
            <a:spAutoFit/>
          </a:bodyPr>
          <a:lstStyle/>
          <a:p>
            <a:pPr algn="ctr"/>
            <a:r>
              <a:rPr lang="it-IT" dirty="0" smtClean="0">
                <a:solidFill>
                  <a:srgbClr val="008000"/>
                </a:solidFill>
                <a:latin typeface="Times New Roman" pitchFamily="18" charset="0"/>
                <a:cs typeface="Times New Roman" pitchFamily="18" charset="0"/>
              </a:rPr>
              <a:t>Olimpiadi del 1972 e del 1976</a:t>
            </a:r>
            <a:endParaRPr lang="it-IT" dirty="0">
              <a:solidFill>
                <a:srgbClr val="008000"/>
              </a:solidFill>
              <a:latin typeface="Times New Roman" pitchFamily="18" charset="0"/>
              <a:cs typeface="Times New Roman" pitchFamily="18" charset="0"/>
            </a:endParaRPr>
          </a:p>
        </p:txBody>
      </p:sp>
      <p:pic>
        <p:nvPicPr>
          <p:cNvPr id="22530" name="Picture 2" descr="Logo">
            <a:hlinkClick r:id="rId3" tooltip="Logo"/>
          </p:cNvPr>
          <p:cNvPicPr>
            <a:picLocks noChangeAspect="1" noChangeArrowheads="1"/>
          </p:cNvPicPr>
          <p:nvPr/>
        </p:nvPicPr>
        <p:blipFill>
          <a:blip r:embed="rId4" cstate="print"/>
          <a:srcRect/>
          <a:stretch>
            <a:fillRect/>
          </a:stretch>
        </p:blipFill>
        <p:spPr bwMode="auto">
          <a:xfrm>
            <a:off x="395536" y="1412776"/>
            <a:ext cx="3150350" cy="1440160"/>
          </a:xfrm>
          <a:prstGeom prst="rect">
            <a:avLst/>
          </a:prstGeom>
          <a:noFill/>
        </p:spPr>
      </p:pic>
      <p:pic>
        <p:nvPicPr>
          <p:cNvPr id="22532" name="Picture 4" descr="File:1976 Olympic Games boycott.svg">
            <a:hlinkClick r:id="rId5"/>
          </p:cNvPr>
          <p:cNvPicPr>
            <a:picLocks noChangeAspect="1" noChangeArrowheads="1"/>
          </p:cNvPicPr>
          <p:nvPr/>
        </p:nvPicPr>
        <p:blipFill>
          <a:blip r:embed="rId6" cstate="print"/>
          <a:srcRect/>
          <a:stretch>
            <a:fillRect/>
          </a:stretch>
        </p:blipFill>
        <p:spPr bwMode="auto">
          <a:xfrm>
            <a:off x="3099914" y="2636912"/>
            <a:ext cx="5491685" cy="2787030"/>
          </a:xfrm>
          <a:prstGeom prst="rect">
            <a:avLst/>
          </a:prstGeom>
          <a:noFill/>
        </p:spPr>
      </p:pic>
      <p:sp>
        <p:nvSpPr>
          <p:cNvPr id="7" name="Indietro o precedente 6">
            <a:hlinkClick r:id="" action="ppaction://hlinkshowjump?jump=previousslide" highlightClick="1"/>
          </p:cNvPr>
          <p:cNvSpPr/>
          <p:nvPr/>
        </p:nvSpPr>
        <p:spPr>
          <a:xfrm>
            <a:off x="8388424" y="6453336"/>
            <a:ext cx="360040" cy="404664"/>
          </a:xfrm>
          <a:prstGeom prst="actionButtonBackPrevious">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Avanti o successivo 7">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3000" fill="hold"/>
                                        <p:tgtEl>
                                          <p:spTgt spid="6"/>
                                        </p:tgtEl>
                                        <p:attrNameLst>
                                          <p:attrName>ppt_x</p:attrName>
                                        </p:attrNameLst>
                                      </p:cBhvr>
                                      <p:tavLst>
                                        <p:tav tm="0">
                                          <p:val>
                                            <p:strVal val="0-#ppt_w/2"/>
                                          </p:val>
                                        </p:tav>
                                        <p:tav tm="100000">
                                          <p:val>
                                            <p:strVal val="#ppt_x"/>
                                          </p:val>
                                        </p:tav>
                                      </p:tavLst>
                                    </p:anim>
                                    <p:anim calcmode="lin" valueType="num">
                                      <p:cBhvr additive="base">
                                        <p:cTn id="13" dur="30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7"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3000" fill="hold"/>
                                        <p:tgtEl>
                                          <p:spTgt spid="4"/>
                                        </p:tgtEl>
                                        <p:attrNameLst>
                                          <p:attrName>ppt_x</p:attrName>
                                        </p:attrNameLst>
                                      </p:cBhvr>
                                      <p:tavLst>
                                        <p:tav tm="0">
                                          <p:val>
                                            <p:strVal val="#ppt_x"/>
                                          </p:val>
                                        </p:tav>
                                        <p:tav tm="100000">
                                          <p:val>
                                            <p:strVal val="#ppt_x"/>
                                          </p:val>
                                        </p:tav>
                                      </p:tavLst>
                                    </p:anim>
                                    <p:anim calcmode="lin" valueType="num">
                                      <p:cBhvr additive="base">
                                        <p:cTn id="18" dur="3000" fill="hold"/>
                                        <p:tgtEl>
                                          <p:spTgt spid="4"/>
                                        </p:tgtEl>
                                        <p:attrNameLst>
                                          <p:attrName>ppt_y</p:attrName>
                                        </p:attrNameLst>
                                      </p:cBhvr>
                                      <p:tavLst>
                                        <p:tav tm="0">
                                          <p:val>
                                            <p:strVal val="1+#ppt_h/2"/>
                                          </p:val>
                                        </p:tav>
                                        <p:tav tm="100000">
                                          <p:val>
                                            <p:strVal val="#ppt_y"/>
                                          </p:val>
                                        </p:tav>
                                      </p:tavLst>
                                    </p:anim>
                                  </p:childTnLst>
                                </p:cTn>
                              </p:par>
                              <p:par>
                                <p:cTn id="19" presetID="20" presetClass="entr" presetSubtype="0" fill="hold" nodeType="withEffect">
                                  <p:stCondLst>
                                    <p:cond delay="0"/>
                                  </p:stCondLst>
                                  <p:childTnLst>
                                    <p:set>
                                      <p:cBhvr>
                                        <p:cTn id="20" dur="1" fill="hold">
                                          <p:stCondLst>
                                            <p:cond delay="0"/>
                                          </p:stCondLst>
                                        </p:cTn>
                                        <p:tgtEl>
                                          <p:spTgt spid="22530"/>
                                        </p:tgtEl>
                                        <p:attrNameLst>
                                          <p:attrName>style.visibility</p:attrName>
                                        </p:attrNameLst>
                                      </p:cBhvr>
                                      <p:to>
                                        <p:strVal val="visible"/>
                                      </p:to>
                                    </p:set>
                                    <p:animEffect transition="in" filter="wedge">
                                      <p:cBhvr>
                                        <p:cTn id="21" dur="3000"/>
                                        <p:tgtEl>
                                          <p:spTgt spid="22530"/>
                                        </p:tgtEl>
                                      </p:cBhvr>
                                    </p:animEffect>
                                  </p:childTnLst>
                                </p:cTn>
                              </p:par>
                              <p:par>
                                <p:cTn id="22" presetID="21" presetClass="entr" presetSubtype="4" fill="hold" nodeType="withEffect">
                                  <p:stCondLst>
                                    <p:cond delay="0"/>
                                  </p:stCondLst>
                                  <p:childTnLst>
                                    <p:set>
                                      <p:cBhvr>
                                        <p:cTn id="23" dur="1" fill="hold">
                                          <p:stCondLst>
                                            <p:cond delay="0"/>
                                          </p:stCondLst>
                                        </p:cTn>
                                        <p:tgtEl>
                                          <p:spTgt spid="22532"/>
                                        </p:tgtEl>
                                        <p:attrNameLst>
                                          <p:attrName>style.visibility</p:attrName>
                                        </p:attrNameLst>
                                      </p:cBhvr>
                                      <p:to>
                                        <p:strVal val="visible"/>
                                      </p:to>
                                    </p:set>
                                    <p:animEffect transition="in" filter="wheel(4)">
                                      <p:cBhvr>
                                        <p:cTn id="24" dur="3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dietro o precedente 4">
            <a:hlinkClick r:id="" action="ppaction://hlinkshowjump?jump=previousslide" highlightClick="1"/>
          </p:cNvPr>
          <p:cNvSpPr/>
          <p:nvPr/>
        </p:nvSpPr>
        <p:spPr>
          <a:xfrm>
            <a:off x="8388424" y="6453336"/>
            <a:ext cx="360040" cy="404664"/>
          </a:xfrm>
          <a:prstGeom prst="actionButtonBackPrevious">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Avanti o successivo 5">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a:spLocks noChangeArrowheads="1"/>
          </p:cNvSpPr>
          <p:nvPr/>
        </p:nvSpPr>
        <p:spPr bwMode="auto">
          <a:xfrm>
            <a:off x="0" y="260648"/>
            <a:ext cx="9144000" cy="369332"/>
          </a:xfrm>
          <a:prstGeom prst="rect">
            <a:avLst/>
          </a:prstGeom>
          <a:noFill/>
          <a:ln w="9525">
            <a:noFill/>
            <a:miter lim="800000"/>
            <a:headEnd/>
            <a:tailEnd/>
          </a:ln>
        </p:spPr>
        <p:txBody>
          <a:bodyPr wrap="square">
            <a:spAutoFit/>
          </a:bodyPr>
          <a:lstStyle/>
          <a:p>
            <a:pPr algn="ctr"/>
            <a:r>
              <a:rPr lang="it-IT" dirty="0" smtClean="0">
                <a:solidFill>
                  <a:srgbClr val="0000FF"/>
                </a:solidFill>
                <a:latin typeface="Times New Roman" pitchFamily="18" charset="0"/>
                <a:cs typeface="Times New Roman" pitchFamily="18" charset="0"/>
              </a:rPr>
              <a:t>Strumentalizzazione delle Olimpiadi</a:t>
            </a:r>
            <a:endParaRPr lang="it-IT" dirty="0">
              <a:solidFill>
                <a:srgbClr val="0000FF"/>
              </a:solidFill>
              <a:latin typeface="Times New Roman" pitchFamily="18" charset="0"/>
              <a:cs typeface="Times New Roman" pitchFamily="18" charset="0"/>
            </a:endParaRPr>
          </a:p>
        </p:txBody>
      </p:sp>
      <p:sp>
        <p:nvSpPr>
          <p:cNvPr id="9" name="CasellaDiTesto 8"/>
          <p:cNvSpPr txBox="1"/>
          <p:nvPr/>
        </p:nvSpPr>
        <p:spPr>
          <a:xfrm>
            <a:off x="0" y="764704"/>
            <a:ext cx="9144000" cy="369332"/>
          </a:xfrm>
          <a:prstGeom prst="rect">
            <a:avLst/>
          </a:prstGeom>
          <a:noFill/>
        </p:spPr>
        <p:txBody>
          <a:bodyPr wrap="square" rtlCol="0">
            <a:spAutoFit/>
          </a:bodyPr>
          <a:lstStyle/>
          <a:p>
            <a:pPr algn="ctr"/>
            <a:r>
              <a:rPr lang="it-IT" dirty="0" smtClean="0">
                <a:solidFill>
                  <a:srgbClr val="008000"/>
                </a:solidFill>
                <a:latin typeface="Times New Roman" pitchFamily="18" charset="0"/>
                <a:cs typeface="Times New Roman" pitchFamily="18" charset="0"/>
              </a:rPr>
              <a:t>Olimpiadi del 1980</a:t>
            </a:r>
            <a:endParaRPr lang="it-IT" dirty="0">
              <a:solidFill>
                <a:srgbClr val="008000"/>
              </a:solidFill>
              <a:latin typeface="Times New Roman" pitchFamily="18" charset="0"/>
              <a:cs typeface="Times New Roman" pitchFamily="18" charset="0"/>
            </a:endParaRPr>
          </a:p>
        </p:txBody>
      </p:sp>
      <p:pic>
        <p:nvPicPr>
          <p:cNvPr id="20482" name="Picture 2" descr="File:1980 Olympic Games boycott.svg">
            <a:hlinkClick r:id="rId3"/>
          </p:cNvPr>
          <p:cNvPicPr>
            <a:picLocks noChangeAspect="1" noChangeArrowheads="1"/>
          </p:cNvPicPr>
          <p:nvPr/>
        </p:nvPicPr>
        <p:blipFill>
          <a:blip r:embed="rId4" cstate="print"/>
          <a:srcRect/>
          <a:stretch>
            <a:fillRect/>
          </a:stretch>
        </p:blipFill>
        <p:spPr bwMode="auto">
          <a:xfrm>
            <a:off x="1331640" y="1124744"/>
            <a:ext cx="6668720" cy="3384376"/>
          </a:xfrm>
          <a:prstGeom prst="rect">
            <a:avLst/>
          </a:prstGeom>
          <a:noFill/>
        </p:spPr>
      </p:pic>
      <p:sp>
        <p:nvSpPr>
          <p:cNvPr id="10" name="Rettangolo 9"/>
          <p:cNvSpPr/>
          <p:nvPr/>
        </p:nvSpPr>
        <p:spPr>
          <a:xfrm>
            <a:off x="395536" y="4797152"/>
            <a:ext cx="8496944" cy="1477328"/>
          </a:xfrm>
          <a:prstGeom prst="rect">
            <a:avLst/>
          </a:prstGeom>
        </p:spPr>
        <p:txBody>
          <a:bodyPr wrap="square">
            <a:spAutoFit/>
          </a:bodyPr>
          <a:lstStyle/>
          <a:p>
            <a:pPr algn="just"/>
            <a:r>
              <a:rPr lang="it-IT" dirty="0" smtClean="0">
                <a:latin typeface="Times New Roman" pitchFamily="18" charset="0"/>
                <a:cs typeface="Times New Roman" pitchFamily="18" charset="0"/>
              </a:rPr>
              <a:t>Un'altra azione simbolica di protesta, fu quella decisa dal governo americano nel 1980 per protestare contro l'invasione dell'Afghanistan da parte delle truppe sovietiche. Sotto la pressione dell'amministrazione Carter, il Comitato olimpico statunitense decise di boicottare le Olimpiadi di Mosca per dequalificare il livello della manifestazione sportiva organizzata dai russi.</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0" fill="hold"/>
                                        <p:tgtEl>
                                          <p:spTgt spid="8"/>
                                        </p:tgtEl>
                                        <p:attrNameLst>
                                          <p:attrName>ppt_x</p:attrName>
                                        </p:attrNameLst>
                                      </p:cBhvr>
                                      <p:tavLst>
                                        <p:tav tm="0">
                                          <p:val>
                                            <p:strVal val="#ppt_x"/>
                                          </p:val>
                                        </p:tav>
                                        <p:tav tm="100000">
                                          <p:val>
                                            <p:strVal val="#ppt_x"/>
                                          </p:val>
                                        </p:tav>
                                      </p:tavLst>
                                    </p:anim>
                                    <p:anim calcmode="lin" valueType="num">
                                      <p:cBhvr additive="base">
                                        <p:cTn id="8" dur="50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0" fill="hold"/>
                                        <p:tgtEl>
                                          <p:spTgt spid="9"/>
                                        </p:tgtEl>
                                        <p:attrNameLst>
                                          <p:attrName>ppt_x</p:attrName>
                                        </p:attrNameLst>
                                      </p:cBhvr>
                                      <p:tavLst>
                                        <p:tav tm="0">
                                          <p:val>
                                            <p:strVal val="1+#ppt_w/2"/>
                                          </p:val>
                                        </p:tav>
                                        <p:tav tm="100000">
                                          <p:val>
                                            <p:strVal val="#ppt_x"/>
                                          </p:val>
                                        </p:tav>
                                      </p:tavLst>
                                    </p:anim>
                                    <p:anim calcmode="lin" valueType="num">
                                      <p:cBhvr additive="base">
                                        <p:cTn id="13" dur="5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6" presetClass="entr" presetSubtype="32" fill="hold" nodeType="afterEffect">
                                  <p:stCondLst>
                                    <p:cond delay="0"/>
                                  </p:stCondLst>
                                  <p:childTnLst>
                                    <p:set>
                                      <p:cBhvr>
                                        <p:cTn id="16" dur="1" fill="hold">
                                          <p:stCondLst>
                                            <p:cond delay="0"/>
                                          </p:stCondLst>
                                        </p:cTn>
                                        <p:tgtEl>
                                          <p:spTgt spid="20482"/>
                                        </p:tgtEl>
                                        <p:attrNameLst>
                                          <p:attrName>style.visibility</p:attrName>
                                        </p:attrNameLst>
                                      </p:cBhvr>
                                      <p:to>
                                        <p:strVal val="visible"/>
                                      </p:to>
                                    </p:set>
                                    <p:animEffect transition="in" filter="circle(out)">
                                      <p:cBhvr>
                                        <p:cTn id="17" dur="2000"/>
                                        <p:tgtEl>
                                          <p:spTgt spid="20482"/>
                                        </p:tgtEl>
                                      </p:cBhvr>
                                    </p:animEffect>
                                  </p:childTnLst>
                                </p:cTn>
                              </p:par>
                              <p:par>
                                <p:cTn id="18" presetID="7"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0" fill="hold"/>
                                        <p:tgtEl>
                                          <p:spTgt spid="10"/>
                                        </p:tgtEl>
                                        <p:attrNameLst>
                                          <p:attrName>ppt_x</p:attrName>
                                        </p:attrNameLst>
                                      </p:cBhvr>
                                      <p:tavLst>
                                        <p:tav tm="0">
                                          <p:val>
                                            <p:strVal val="#ppt_x"/>
                                          </p:val>
                                        </p:tav>
                                        <p:tav tm="100000">
                                          <p:val>
                                            <p:strVal val="#ppt_x"/>
                                          </p:val>
                                        </p:tav>
                                      </p:tavLst>
                                    </p:anim>
                                    <p:anim calcmode="lin" valueType="num">
                                      <p:cBhvr additive="base">
                                        <p:cTn id="21"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51520" y="1268760"/>
            <a:ext cx="8640960" cy="2031325"/>
          </a:xfrm>
          <a:prstGeom prst="rect">
            <a:avLst/>
          </a:prstGeom>
        </p:spPr>
        <p:txBody>
          <a:bodyPr wrap="square">
            <a:spAutoFit/>
          </a:bodyPr>
          <a:lstStyle/>
          <a:p>
            <a:pPr algn="just"/>
            <a:r>
              <a:rPr lang="it-IT" dirty="0" smtClean="0">
                <a:latin typeface="Times New Roman" pitchFamily="18" charset="0"/>
                <a:cs typeface="Times New Roman" pitchFamily="18" charset="0"/>
              </a:rPr>
              <a:t>Anche le Olimpiadi del 1984, disputate a Los Angeles (Stati Uniti), furono caratterizzate e naturalmente penalizzate dall'assenza di un gruppo sostanzioso di nazioni. Oltre all'Unione Sovietica non parteciparono ai Giochi tutti i paesi del blocco dell'Est, tranne la Romania, tanto che la dequalificazione tecnica della manifestazione fu notevolissima, forse la più notevole di tutta la storia dei Giochi. Pressoché a ranghi completi si disputarono invece le XXIV Olimpiadi di Seoul, con l'assenza di soli sette paesi che, ad eccezione delle defezioni di Cuba e Etiopia, non inficiò i risultati tecnici.  </a:t>
            </a:r>
            <a:endParaRPr lang="it-IT" dirty="0">
              <a:latin typeface="Times New Roman" pitchFamily="18" charset="0"/>
              <a:cs typeface="Times New Roman" pitchFamily="18" charset="0"/>
            </a:endParaRPr>
          </a:p>
        </p:txBody>
      </p:sp>
      <p:sp>
        <p:nvSpPr>
          <p:cNvPr id="6" name="Indietro o precedente 5">
            <a:hlinkClick r:id="" action="ppaction://hlinkshowjump?jump=previousslide" highlightClick="1"/>
          </p:cNvPr>
          <p:cNvSpPr/>
          <p:nvPr/>
        </p:nvSpPr>
        <p:spPr>
          <a:xfrm>
            <a:off x="8388424" y="6453336"/>
            <a:ext cx="360040" cy="404664"/>
          </a:xfrm>
          <a:prstGeom prst="actionButtonBackPrevious">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Avanti o successivo 6">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a:spLocks noChangeArrowheads="1"/>
          </p:cNvSpPr>
          <p:nvPr/>
        </p:nvSpPr>
        <p:spPr bwMode="auto">
          <a:xfrm>
            <a:off x="0" y="260648"/>
            <a:ext cx="9144000" cy="369332"/>
          </a:xfrm>
          <a:prstGeom prst="rect">
            <a:avLst/>
          </a:prstGeom>
          <a:noFill/>
          <a:ln w="9525">
            <a:noFill/>
            <a:miter lim="800000"/>
            <a:headEnd/>
            <a:tailEnd/>
          </a:ln>
        </p:spPr>
        <p:txBody>
          <a:bodyPr wrap="square">
            <a:spAutoFit/>
          </a:bodyPr>
          <a:lstStyle/>
          <a:p>
            <a:pPr algn="ctr"/>
            <a:r>
              <a:rPr lang="it-IT" dirty="0" smtClean="0">
                <a:solidFill>
                  <a:srgbClr val="0000FF"/>
                </a:solidFill>
                <a:latin typeface="Times New Roman" pitchFamily="18" charset="0"/>
                <a:cs typeface="Times New Roman" pitchFamily="18" charset="0"/>
              </a:rPr>
              <a:t>Strumentalizzazione delle Olimpiadi</a:t>
            </a:r>
            <a:endParaRPr lang="it-IT" dirty="0">
              <a:solidFill>
                <a:srgbClr val="0000FF"/>
              </a:solidFill>
              <a:latin typeface="Times New Roman" pitchFamily="18" charset="0"/>
              <a:cs typeface="Times New Roman" pitchFamily="18" charset="0"/>
            </a:endParaRPr>
          </a:p>
        </p:txBody>
      </p:sp>
      <p:sp>
        <p:nvSpPr>
          <p:cNvPr id="9" name="CasellaDiTesto 8"/>
          <p:cNvSpPr txBox="1"/>
          <p:nvPr/>
        </p:nvSpPr>
        <p:spPr>
          <a:xfrm>
            <a:off x="0" y="764704"/>
            <a:ext cx="9144000" cy="369332"/>
          </a:xfrm>
          <a:prstGeom prst="rect">
            <a:avLst/>
          </a:prstGeom>
          <a:noFill/>
        </p:spPr>
        <p:txBody>
          <a:bodyPr wrap="square" rtlCol="0">
            <a:spAutoFit/>
          </a:bodyPr>
          <a:lstStyle/>
          <a:p>
            <a:pPr algn="ctr"/>
            <a:r>
              <a:rPr lang="it-IT" dirty="0" smtClean="0">
                <a:solidFill>
                  <a:srgbClr val="008000"/>
                </a:solidFill>
                <a:latin typeface="Times New Roman" pitchFamily="18" charset="0"/>
                <a:cs typeface="Times New Roman" pitchFamily="18" charset="0"/>
              </a:rPr>
              <a:t>Olimpiadi del 1984</a:t>
            </a:r>
          </a:p>
        </p:txBody>
      </p:sp>
      <p:pic>
        <p:nvPicPr>
          <p:cNvPr id="18434" name="Picture 2" descr="File:1984 Olympic Games boycott.svg">
            <a:hlinkClick r:id="rId3"/>
          </p:cNvPr>
          <p:cNvPicPr>
            <a:picLocks noChangeAspect="1" noChangeArrowheads="1"/>
          </p:cNvPicPr>
          <p:nvPr/>
        </p:nvPicPr>
        <p:blipFill>
          <a:blip r:embed="rId4" cstate="print"/>
          <a:srcRect/>
          <a:stretch>
            <a:fillRect/>
          </a:stretch>
        </p:blipFill>
        <p:spPr bwMode="auto">
          <a:xfrm>
            <a:off x="1259632" y="3284984"/>
            <a:ext cx="6768752" cy="34351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0" fill="hold"/>
                                        <p:tgtEl>
                                          <p:spTgt spid="8"/>
                                        </p:tgtEl>
                                        <p:attrNameLst>
                                          <p:attrName>ppt_x</p:attrName>
                                        </p:attrNameLst>
                                      </p:cBhvr>
                                      <p:tavLst>
                                        <p:tav tm="0">
                                          <p:val>
                                            <p:strVal val="#ppt_x"/>
                                          </p:val>
                                        </p:tav>
                                        <p:tav tm="100000">
                                          <p:val>
                                            <p:strVal val="#ppt_x"/>
                                          </p:val>
                                        </p:tav>
                                      </p:tavLst>
                                    </p:anim>
                                    <p:anim calcmode="lin" valueType="num">
                                      <p:cBhvr additive="base">
                                        <p:cTn id="8" dur="50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0" fill="hold"/>
                                        <p:tgtEl>
                                          <p:spTgt spid="9"/>
                                        </p:tgtEl>
                                        <p:attrNameLst>
                                          <p:attrName>ppt_x</p:attrName>
                                        </p:attrNameLst>
                                      </p:cBhvr>
                                      <p:tavLst>
                                        <p:tav tm="0">
                                          <p:val>
                                            <p:strVal val="0-#ppt_w/2"/>
                                          </p:val>
                                        </p:tav>
                                        <p:tav tm="100000">
                                          <p:val>
                                            <p:strVal val="#ppt_x"/>
                                          </p:val>
                                        </p:tav>
                                      </p:tavLst>
                                    </p:anim>
                                    <p:anim calcmode="lin" valueType="num">
                                      <p:cBhvr additive="base">
                                        <p:cTn id="13" dur="5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0" fill="hold"/>
                                        <p:tgtEl>
                                          <p:spTgt spid="3"/>
                                        </p:tgtEl>
                                        <p:attrNameLst>
                                          <p:attrName>ppt_x</p:attrName>
                                        </p:attrNameLst>
                                      </p:cBhvr>
                                      <p:tavLst>
                                        <p:tav tm="0">
                                          <p:val>
                                            <p:strVal val="1+#ppt_w/2"/>
                                          </p:val>
                                        </p:tav>
                                        <p:tav tm="100000">
                                          <p:val>
                                            <p:strVal val="#ppt_x"/>
                                          </p:val>
                                        </p:tav>
                                      </p:tavLst>
                                    </p:anim>
                                    <p:anim calcmode="lin" valueType="num">
                                      <p:cBhvr additive="base">
                                        <p:cTn id="18" dur="50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0"/>
                            </p:stCondLst>
                            <p:childTnLst>
                              <p:par>
                                <p:cTn id="20" presetID="30" presetClass="entr" presetSubtype="0" fill="hold" nodeType="afterEffect">
                                  <p:stCondLst>
                                    <p:cond delay="0"/>
                                  </p:stCondLst>
                                  <p:childTnLst>
                                    <p:set>
                                      <p:cBhvr>
                                        <p:cTn id="21" dur="1" fill="hold">
                                          <p:stCondLst>
                                            <p:cond delay="0"/>
                                          </p:stCondLst>
                                        </p:cTn>
                                        <p:tgtEl>
                                          <p:spTgt spid="18434"/>
                                        </p:tgtEl>
                                        <p:attrNameLst>
                                          <p:attrName>style.visibility</p:attrName>
                                        </p:attrNameLst>
                                      </p:cBhvr>
                                      <p:to>
                                        <p:strVal val="visible"/>
                                      </p:to>
                                    </p:set>
                                    <p:animEffect transition="in" filter="fade">
                                      <p:cBhvr>
                                        <p:cTn id="22" dur="800" decel="100000"/>
                                        <p:tgtEl>
                                          <p:spTgt spid="18434"/>
                                        </p:tgtEl>
                                      </p:cBhvr>
                                    </p:animEffect>
                                    <p:anim calcmode="lin" valueType="num">
                                      <p:cBhvr>
                                        <p:cTn id="23" dur="800" decel="100000" fill="hold"/>
                                        <p:tgtEl>
                                          <p:spTgt spid="18434"/>
                                        </p:tgtEl>
                                        <p:attrNameLst>
                                          <p:attrName>style.rotation</p:attrName>
                                        </p:attrNameLst>
                                      </p:cBhvr>
                                      <p:tavLst>
                                        <p:tav tm="0">
                                          <p:val>
                                            <p:fltVal val="-90"/>
                                          </p:val>
                                        </p:tav>
                                        <p:tav tm="100000">
                                          <p:val>
                                            <p:fltVal val="0"/>
                                          </p:val>
                                        </p:tav>
                                      </p:tavLst>
                                    </p:anim>
                                    <p:anim calcmode="lin" valueType="num">
                                      <p:cBhvr>
                                        <p:cTn id="24" dur="800" decel="100000" fill="hold"/>
                                        <p:tgtEl>
                                          <p:spTgt spid="18434"/>
                                        </p:tgtEl>
                                        <p:attrNameLst>
                                          <p:attrName>ppt_x</p:attrName>
                                        </p:attrNameLst>
                                      </p:cBhvr>
                                      <p:tavLst>
                                        <p:tav tm="0">
                                          <p:val>
                                            <p:strVal val="#ppt_x+0.4"/>
                                          </p:val>
                                        </p:tav>
                                        <p:tav tm="100000">
                                          <p:val>
                                            <p:strVal val="#ppt_x-0.05"/>
                                          </p:val>
                                        </p:tav>
                                      </p:tavLst>
                                    </p:anim>
                                    <p:anim calcmode="lin" valueType="num">
                                      <p:cBhvr>
                                        <p:cTn id="25" dur="800" decel="100000" fill="hold"/>
                                        <p:tgtEl>
                                          <p:spTgt spid="18434"/>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8434"/>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843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0" y="260648"/>
            <a:ext cx="9144000" cy="369332"/>
          </a:xfrm>
          <a:prstGeom prst="rect">
            <a:avLst/>
          </a:prstGeom>
          <a:noFill/>
          <a:ln w="9525">
            <a:noFill/>
            <a:miter lim="800000"/>
            <a:headEnd/>
            <a:tailEnd/>
          </a:ln>
        </p:spPr>
        <p:txBody>
          <a:bodyPr wrap="square">
            <a:spAutoFit/>
          </a:bodyPr>
          <a:lstStyle/>
          <a:p>
            <a:pPr algn="ctr"/>
            <a:r>
              <a:rPr lang="it-IT" dirty="0" smtClean="0">
                <a:solidFill>
                  <a:srgbClr val="0000FF"/>
                </a:solidFill>
                <a:latin typeface="Times New Roman" pitchFamily="18" charset="0"/>
                <a:cs typeface="Times New Roman" pitchFamily="18" charset="0"/>
              </a:rPr>
              <a:t>Le Olimpiadi del 1992</a:t>
            </a:r>
          </a:p>
        </p:txBody>
      </p:sp>
      <p:sp>
        <p:nvSpPr>
          <p:cNvPr id="3" name="Rettangolo 2"/>
          <p:cNvSpPr/>
          <p:nvPr/>
        </p:nvSpPr>
        <p:spPr>
          <a:xfrm>
            <a:off x="3923928" y="836712"/>
            <a:ext cx="4896544" cy="5355312"/>
          </a:xfrm>
          <a:prstGeom prst="rect">
            <a:avLst/>
          </a:prstGeom>
        </p:spPr>
        <p:txBody>
          <a:bodyPr wrap="square">
            <a:spAutoFit/>
          </a:bodyPr>
          <a:lstStyle/>
          <a:p>
            <a:pPr algn="r"/>
            <a:r>
              <a:rPr lang="it-IT" dirty="0" smtClean="0">
                <a:latin typeface="Times New Roman" pitchFamily="18" charset="0"/>
                <a:cs typeface="Times New Roman" pitchFamily="18" charset="0"/>
              </a:rPr>
              <a:t>A Barcellona, nel 1992, i giochi della XXV Olimpiade sono stati i primi dopo gli eventi che a partire dal 1989 hanno sconvolto l'assetto dell'Europa orientale e hanno visto la partecipazione di ben 172 paesi. Fra le nuove nazioni partecipanti vanno ricordate le tre repubbliche baltiche (Estonia, Lituania e Lettonia) e le due repubbliche balcaniche di Croazia e Slovenia, mentre le altre repubbliche dell'ex Unione Sovietica hanno gareggiato sotto la denominazione della Comunità di Stati Indipendenti, anche se al momento delle premiazioni delle gare individuali è stata la bandiera delle singole repubbliche ad essere issata sul pennone. Barcellona ha segnato anche la riammissione del Sudafrica (escluso a partire dal 1964) dopo la fine della politica di apartheid, e il ritorno alle gare della Germania riunificata dopo ventotto anni.</a:t>
            </a:r>
            <a:endParaRPr lang="it-IT" dirty="0">
              <a:latin typeface="Times New Roman" pitchFamily="18" charset="0"/>
              <a:cs typeface="Times New Roman" pitchFamily="18" charset="0"/>
            </a:endParaRPr>
          </a:p>
        </p:txBody>
      </p:sp>
      <p:pic>
        <p:nvPicPr>
          <p:cNvPr id="8194" name="Picture 2" descr="Logo">
            <a:hlinkClick r:id="rId3" tooltip="Logo"/>
          </p:cNvPr>
          <p:cNvPicPr>
            <a:picLocks noChangeAspect="1" noChangeArrowheads="1"/>
          </p:cNvPicPr>
          <p:nvPr/>
        </p:nvPicPr>
        <p:blipFill>
          <a:blip r:embed="rId4" cstate="print"/>
          <a:srcRect/>
          <a:stretch>
            <a:fillRect/>
          </a:stretch>
        </p:blipFill>
        <p:spPr bwMode="auto">
          <a:xfrm>
            <a:off x="827584" y="2132856"/>
            <a:ext cx="2674987" cy="2674987"/>
          </a:xfrm>
          <a:prstGeom prst="rect">
            <a:avLst/>
          </a:prstGeom>
          <a:noFill/>
        </p:spPr>
      </p:pic>
      <p:sp>
        <p:nvSpPr>
          <p:cNvPr id="5" name="Indietro o precedente 4">
            <a:hlinkClick r:id="" action="ppaction://hlinkshowjump?jump=previousslide" highlightClick="1"/>
          </p:cNvPr>
          <p:cNvSpPr/>
          <p:nvPr/>
        </p:nvSpPr>
        <p:spPr>
          <a:xfrm>
            <a:off x="8388424" y="6453336"/>
            <a:ext cx="360040" cy="404664"/>
          </a:xfrm>
          <a:prstGeom prst="actionButtonBackPrevious">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Avanti o successivo 5">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3000" fill="hold"/>
                                        <p:tgtEl>
                                          <p:spTgt spid="3"/>
                                        </p:tgtEl>
                                        <p:attrNameLst>
                                          <p:attrName>ppt_x</p:attrName>
                                        </p:attrNameLst>
                                      </p:cBhvr>
                                      <p:tavLst>
                                        <p:tav tm="0">
                                          <p:val>
                                            <p:strVal val="1+#ppt_w/2"/>
                                          </p:val>
                                        </p:tav>
                                        <p:tav tm="100000">
                                          <p:val>
                                            <p:strVal val="#ppt_x"/>
                                          </p:val>
                                        </p:tav>
                                      </p:tavLst>
                                    </p:anim>
                                    <p:anim calcmode="lin" valueType="num">
                                      <p:cBhvr additive="base">
                                        <p:cTn id="13" dur="3000" fill="hold"/>
                                        <p:tgtEl>
                                          <p:spTgt spid="3"/>
                                        </p:tgtEl>
                                        <p:attrNameLst>
                                          <p:attrName>ppt_y</p:attrName>
                                        </p:attrNameLst>
                                      </p:cBhvr>
                                      <p:tavLst>
                                        <p:tav tm="0">
                                          <p:val>
                                            <p:strVal val="#ppt_y"/>
                                          </p:val>
                                        </p:tav>
                                        <p:tav tm="100000">
                                          <p:val>
                                            <p:strVal val="#ppt_y"/>
                                          </p:val>
                                        </p:tav>
                                      </p:tavLst>
                                    </p:anim>
                                  </p:childTnLst>
                                </p:cTn>
                              </p:par>
                              <p:par>
                                <p:cTn id="14" presetID="30" presetClass="entr" presetSubtype="0" fill="hold" nodeType="withEffect">
                                  <p:stCondLst>
                                    <p:cond delay="0"/>
                                  </p:stCondLst>
                                  <p:childTnLst>
                                    <p:set>
                                      <p:cBhvr>
                                        <p:cTn id="15" dur="1" fill="hold">
                                          <p:stCondLst>
                                            <p:cond delay="0"/>
                                          </p:stCondLst>
                                        </p:cTn>
                                        <p:tgtEl>
                                          <p:spTgt spid="8194"/>
                                        </p:tgtEl>
                                        <p:attrNameLst>
                                          <p:attrName>style.visibility</p:attrName>
                                        </p:attrNameLst>
                                      </p:cBhvr>
                                      <p:to>
                                        <p:strVal val="visible"/>
                                      </p:to>
                                    </p:set>
                                    <p:animEffect transition="in" filter="fade">
                                      <p:cBhvr>
                                        <p:cTn id="16" dur="2400" decel="100000"/>
                                        <p:tgtEl>
                                          <p:spTgt spid="8194"/>
                                        </p:tgtEl>
                                      </p:cBhvr>
                                    </p:animEffect>
                                    <p:anim calcmode="lin" valueType="num">
                                      <p:cBhvr>
                                        <p:cTn id="17" dur="2400" decel="100000" fill="hold"/>
                                        <p:tgtEl>
                                          <p:spTgt spid="8194"/>
                                        </p:tgtEl>
                                        <p:attrNameLst>
                                          <p:attrName>style.rotation</p:attrName>
                                        </p:attrNameLst>
                                      </p:cBhvr>
                                      <p:tavLst>
                                        <p:tav tm="0">
                                          <p:val>
                                            <p:fltVal val="-90"/>
                                          </p:val>
                                        </p:tav>
                                        <p:tav tm="100000">
                                          <p:val>
                                            <p:fltVal val="0"/>
                                          </p:val>
                                        </p:tav>
                                      </p:tavLst>
                                    </p:anim>
                                    <p:anim calcmode="lin" valueType="num">
                                      <p:cBhvr>
                                        <p:cTn id="18" dur="2400" decel="100000" fill="hold"/>
                                        <p:tgtEl>
                                          <p:spTgt spid="8194"/>
                                        </p:tgtEl>
                                        <p:attrNameLst>
                                          <p:attrName>ppt_x</p:attrName>
                                        </p:attrNameLst>
                                      </p:cBhvr>
                                      <p:tavLst>
                                        <p:tav tm="0">
                                          <p:val>
                                            <p:strVal val="#ppt_x+0.4"/>
                                          </p:val>
                                        </p:tav>
                                        <p:tav tm="100000">
                                          <p:val>
                                            <p:strVal val="#ppt_x-0.05"/>
                                          </p:val>
                                        </p:tav>
                                      </p:tavLst>
                                    </p:anim>
                                    <p:anim calcmode="lin" valueType="num">
                                      <p:cBhvr>
                                        <p:cTn id="19" dur="2400" decel="100000" fill="hold"/>
                                        <p:tgtEl>
                                          <p:spTgt spid="8194"/>
                                        </p:tgtEl>
                                        <p:attrNameLst>
                                          <p:attrName>ppt_y</p:attrName>
                                        </p:attrNameLst>
                                      </p:cBhvr>
                                      <p:tavLst>
                                        <p:tav tm="0">
                                          <p:val>
                                            <p:strVal val="#ppt_y-0.4"/>
                                          </p:val>
                                        </p:tav>
                                        <p:tav tm="100000">
                                          <p:val>
                                            <p:strVal val="#ppt_y+0.1"/>
                                          </p:val>
                                        </p:tav>
                                      </p:tavLst>
                                    </p:anim>
                                    <p:anim calcmode="lin" valueType="num">
                                      <p:cBhvr>
                                        <p:cTn id="20" dur="600" accel="100000" fill="hold">
                                          <p:stCondLst>
                                            <p:cond delay="2400"/>
                                          </p:stCondLst>
                                        </p:cTn>
                                        <p:tgtEl>
                                          <p:spTgt spid="8194"/>
                                        </p:tgtEl>
                                        <p:attrNameLst>
                                          <p:attrName>ppt_x</p:attrName>
                                        </p:attrNameLst>
                                      </p:cBhvr>
                                      <p:tavLst>
                                        <p:tav tm="0">
                                          <p:val>
                                            <p:strVal val="#ppt_x-0.05"/>
                                          </p:val>
                                        </p:tav>
                                        <p:tav tm="100000">
                                          <p:val>
                                            <p:strVal val="#ppt_x"/>
                                          </p:val>
                                        </p:tav>
                                      </p:tavLst>
                                    </p:anim>
                                    <p:anim calcmode="lin" valueType="num">
                                      <p:cBhvr>
                                        <p:cTn id="21" dur="600" accel="100000" fill="hold">
                                          <p:stCondLst>
                                            <p:cond delay="2400"/>
                                          </p:stCondLst>
                                        </p:cTn>
                                        <p:tgtEl>
                                          <p:spTgt spid="819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0" y="260648"/>
            <a:ext cx="9144000" cy="369332"/>
          </a:xfrm>
          <a:prstGeom prst="rect">
            <a:avLst/>
          </a:prstGeom>
          <a:noFill/>
          <a:ln w="9525">
            <a:noFill/>
            <a:miter lim="800000"/>
            <a:headEnd/>
            <a:tailEnd/>
          </a:ln>
        </p:spPr>
        <p:txBody>
          <a:bodyPr wrap="square">
            <a:spAutoFit/>
          </a:bodyPr>
          <a:lstStyle/>
          <a:p>
            <a:pPr algn="ctr"/>
            <a:r>
              <a:rPr lang="it-IT" dirty="0" smtClean="0">
                <a:solidFill>
                  <a:srgbClr val="0000FF"/>
                </a:solidFill>
                <a:latin typeface="Times New Roman" pitchFamily="18" charset="0"/>
                <a:cs typeface="Times New Roman" pitchFamily="18" charset="0"/>
              </a:rPr>
              <a:t>Le Olimpiadi del 1996</a:t>
            </a:r>
          </a:p>
        </p:txBody>
      </p:sp>
      <p:sp>
        <p:nvSpPr>
          <p:cNvPr id="3" name="Rettangolo 2"/>
          <p:cNvSpPr/>
          <p:nvPr/>
        </p:nvSpPr>
        <p:spPr>
          <a:xfrm>
            <a:off x="323528" y="1340768"/>
            <a:ext cx="4104456" cy="4247317"/>
          </a:xfrm>
          <a:prstGeom prst="rect">
            <a:avLst/>
          </a:prstGeom>
        </p:spPr>
        <p:txBody>
          <a:bodyPr wrap="square">
            <a:spAutoFit/>
          </a:bodyPr>
          <a:lstStyle/>
          <a:p>
            <a:r>
              <a:rPr lang="it-IT" dirty="0" smtClean="0">
                <a:latin typeface="Times New Roman" pitchFamily="18" charset="0"/>
                <a:cs typeface="Times New Roman" pitchFamily="18" charset="0"/>
              </a:rPr>
              <a:t>Nel 1996 ad Atlanta è disputata la XXVI Olimpiade, i Giochi del centenario, che invano Atene si era candidata ad ospitare. In questa edizione, peraltro caratterizzata da un'organizzazione deficitaria, è stato battuto ogni record. Vi hanno infatti partecipato 10.631 atleti in rappresentanza di 197 nazioni, mentre le medaglie assegnate nelle 271 gare sono state complessivamente 842 (271 d'oro, 273 d'argento e 298 di bronzo). Ben 79 paesi hanno vinto almeno una medaglia e 53 una medaglia d'oro, a conferma del carattere sempre più universale dello sport olimpico.  </a:t>
            </a:r>
            <a:endParaRPr lang="it-IT" dirty="0">
              <a:latin typeface="Times New Roman" pitchFamily="18" charset="0"/>
              <a:cs typeface="Times New Roman" pitchFamily="18" charset="0"/>
            </a:endParaRPr>
          </a:p>
        </p:txBody>
      </p:sp>
      <p:pic>
        <p:nvPicPr>
          <p:cNvPr id="6146" name="Picture 2" descr="Logo">
            <a:hlinkClick r:id="rId3" tooltip="Logo"/>
          </p:cNvPr>
          <p:cNvPicPr>
            <a:picLocks noChangeAspect="1" noChangeArrowheads="1"/>
          </p:cNvPicPr>
          <p:nvPr/>
        </p:nvPicPr>
        <p:blipFill>
          <a:blip r:embed="rId4" cstate="print"/>
          <a:srcRect/>
          <a:stretch>
            <a:fillRect/>
          </a:stretch>
        </p:blipFill>
        <p:spPr bwMode="auto">
          <a:xfrm>
            <a:off x="5940152" y="1340768"/>
            <a:ext cx="2376264" cy="3964966"/>
          </a:xfrm>
          <a:prstGeom prst="rect">
            <a:avLst/>
          </a:prstGeom>
          <a:noFill/>
        </p:spPr>
      </p:pic>
      <p:sp>
        <p:nvSpPr>
          <p:cNvPr id="5" name="Indietro o precedente 4">
            <a:hlinkClick r:id="" action="ppaction://hlinkshowjump?jump=previousslide" highlightClick="1"/>
          </p:cNvPr>
          <p:cNvSpPr/>
          <p:nvPr/>
        </p:nvSpPr>
        <p:spPr>
          <a:xfrm>
            <a:off x="8388424" y="6453336"/>
            <a:ext cx="360040" cy="404664"/>
          </a:xfrm>
          <a:prstGeom prst="actionButtonBackPrevious">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Avanti o successivo 5">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par>
                                <p:cTn id="14" presetID="49" presetClass="entr" presetSubtype="0" decel="100000" fill="hold" nodeType="withEffect">
                                  <p:stCondLst>
                                    <p:cond delay="0"/>
                                  </p:stCondLst>
                                  <p:childTnLst>
                                    <p:set>
                                      <p:cBhvr>
                                        <p:cTn id="15" dur="1" fill="hold">
                                          <p:stCondLst>
                                            <p:cond delay="0"/>
                                          </p:stCondLst>
                                        </p:cTn>
                                        <p:tgtEl>
                                          <p:spTgt spid="6146"/>
                                        </p:tgtEl>
                                        <p:attrNameLst>
                                          <p:attrName>style.visibility</p:attrName>
                                        </p:attrNameLst>
                                      </p:cBhvr>
                                      <p:to>
                                        <p:strVal val="visible"/>
                                      </p:to>
                                    </p:set>
                                    <p:anim calcmode="lin" valueType="num">
                                      <p:cBhvr>
                                        <p:cTn id="16" dur="500" fill="hold"/>
                                        <p:tgtEl>
                                          <p:spTgt spid="6146"/>
                                        </p:tgtEl>
                                        <p:attrNameLst>
                                          <p:attrName>ppt_w</p:attrName>
                                        </p:attrNameLst>
                                      </p:cBhvr>
                                      <p:tavLst>
                                        <p:tav tm="0">
                                          <p:val>
                                            <p:fltVal val="0"/>
                                          </p:val>
                                        </p:tav>
                                        <p:tav tm="100000">
                                          <p:val>
                                            <p:strVal val="#ppt_w"/>
                                          </p:val>
                                        </p:tav>
                                      </p:tavLst>
                                    </p:anim>
                                    <p:anim calcmode="lin" valueType="num">
                                      <p:cBhvr>
                                        <p:cTn id="17" dur="500" fill="hold"/>
                                        <p:tgtEl>
                                          <p:spTgt spid="6146"/>
                                        </p:tgtEl>
                                        <p:attrNameLst>
                                          <p:attrName>ppt_h</p:attrName>
                                        </p:attrNameLst>
                                      </p:cBhvr>
                                      <p:tavLst>
                                        <p:tav tm="0">
                                          <p:val>
                                            <p:fltVal val="0"/>
                                          </p:val>
                                        </p:tav>
                                        <p:tav tm="100000">
                                          <p:val>
                                            <p:strVal val="#ppt_h"/>
                                          </p:val>
                                        </p:tav>
                                      </p:tavLst>
                                    </p:anim>
                                    <p:anim calcmode="lin" valueType="num">
                                      <p:cBhvr>
                                        <p:cTn id="18" dur="500" fill="hold"/>
                                        <p:tgtEl>
                                          <p:spTgt spid="6146"/>
                                        </p:tgtEl>
                                        <p:attrNameLst>
                                          <p:attrName>style.rotation</p:attrName>
                                        </p:attrNameLst>
                                      </p:cBhvr>
                                      <p:tavLst>
                                        <p:tav tm="0">
                                          <p:val>
                                            <p:fltVal val="360"/>
                                          </p:val>
                                        </p:tav>
                                        <p:tav tm="100000">
                                          <p:val>
                                            <p:fltVal val="0"/>
                                          </p:val>
                                        </p:tav>
                                      </p:tavLst>
                                    </p:anim>
                                    <p:animEffect transition="in" filter="fade">
                                      <p:cBhvr>
                                        <p:cTn id="1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0" y="260648"/>
            <a:ext cx="9144000" cy="369332"/>
          </a:xfrm>
          <a:prstGeom prst="rect">
            <a:avLst/>
          </a:prstGeom>
          <a:noFill/>
          <a:ln w="9525">
            <a:noFill/>
            <a:miter lim="800000"/>
            <a:headEnd/>
            <a:tailEnd/>
          </a:ln>
        </p:spPr>
        <p:txBody>
          <a:bodyPr wrap="square">
            <a:spAutoFit/>
          </a:bodyPr>
          <a:lstStyle/>
          <a:p>
            <a:pPr algn="ctr"/>
            <a:r>
              <a:rPr lang="it-IT" dirty="0" smtClean="0">
                <a:solidFill>
                  <a:srgbClr val="0000FF"/>
                </a:solidFill>
                <a:latin typeface="Times New Roman" pitchFamily="18" charset="0"/>
                <a:cs typeface="Times New Roman" pitchFamily="18" charset="0"/>
              </a:rPr>
              <a:t>Le Olimpiadi del 2000</a:t>
            </a:r>
          </a:p>
        </p:txBody>
      </p:sp>
      <p:sp>
        <p:nvSpPr>
          <p:cNvPr id="3" name="Rettangolo 2"/>
          <p:cNvSpPr>
            <a:spLocks noChangeArrowheads="1"/>
          </p:cNvSpPr>
          <p:nvPr/>
        </p:nvSpPr>
        <p:spPr bwMode="auto">
          <a:xfrm>
            <a:off x="395536" y="3212976"/>
            <a:ext cx="8424863" cy="3416320"/>
          </a:xfrm>
          <a:prstGeom prst="rect">
            <a:avLst/>
          </a:prstGeom>
          <a:noFill/>
          <a:ln w="9525">
            <a:noFill/>
            <a:miter lim="800000"/>
            <a:headEnd/>
            <a:tailEnd/>
          </a:ln>
        </p:spPr>
        <p:txBody>
          <a:bodyPr>
            <a:spAutoFit/>
          </a:bodyPr>
          <a:lstStyle/>
          <a:p>
            <a:pPr algn="just"/>
            <a:r>
              <a:rPr lang="it-IT" dirty="0" smtClean="0">
                <a:latin typeface="Times New Roman" pitchFamily="18" charset="0"/>
                <a:cs typeface="Times New Roman" pitchFamily="18" charset="0"/>
              </a:rPr>
              <a:t>Quella di Sydney è stata giudicata l'edizione più bella nella storia dei Giochi olimpici. Merito di un'organizzazione che ha rasentato la perfezione, sin dalla cerimonia d'apertura, ma anche dell'entusiasta pubblico australiano, sempre numeroso, oltre che delle tante imprese sportive che si sono succedute nelle due settimane di gare. Tornata nell'emisfero australe 44 anni dopo l'edizione di Melbourne, l'Olimpiade è andata inoltre agli archivi senza contaminazioni politiche e, soprattutto, senza tristi ricordi di attentati, cancellando l'immagine non certo positiva dell'edizione blindata di quattro anni prima ad Atlanta, svoltasi all'insegna del caos e segnata da due eventi terroristici. Quelli australiani sono stati i Giochi dei record: il numero di sport presenti (32, per un totale di 300 competizioni), degli atleti in gara (quasi 12.000) e delle nazioni sul podio (80), nonché dei telespettatori. Sono stati anche i Giochi della lotta al doping, forse più minacciata che effettivamente messa in pratica. </a:t>
            </a:r>
            <a:endParaRPr lang="it-IT" dirty="0">
              <a:latin typeface="Times New Roman" pitchFamily="18" charset="0"/>
              <a:cs typeface="Times New Roman" pitchFamily="18" charset="0"/>
            </a:endParaRPr>
          </a:p>
        </p:txBody>
      </p:sp>
      <p:pic>
        <p:nvPicPr>
          <p:cNvPr id="4098" name="Picture 2" descr="http://www.c2c2010.com/foto/DSC_0690.jpg"/>
          <p:cNvPicPr>
            <a:picLocks noChangeAspect="1" noChangeArrowheads="1"/>
          </p:cNvPicPr>
          <p:nvPr/>
        </p:nvPicPr>
        <p:blipFill>
          <a:blip r:embed="rId3" cstate="print"/>
          <a:srcRect/>
          <a:stretch>
            <a:fillRect/>
          </a:stretch>
        </p:blipFill>
        <p:spPr bwMode="auto">
          <a:xfrm>
            <a:off x="2843808" y="692696"/>
            <a:ext cx="3600400" cy="2580092"/>
          </a:xfrm>
          <a:prstGeom prst="rect">
            <a:avLst/>
          </a:prstGeom>
          <a:noFill/>
        </p:spPr>
      </p:pic>
      <p:sp>
        <p:nvSpPr>
          <p:cNvPr id="5" name="Indietro o precedente 4">
            <a:hlinkClick r:id="" action="ppaction://hlinkshowjump?jump=previousslide" highlightClick="1"/>
          </p:cNvPr>
          <p:cNvSpPr/>
          <p:nvPr/>
        </p:nvSpPr>
        <p:spPr>
          <a:xfrm>
            <a:off x="8388424" y="6453336"/>
            <a:ext cx="360040" cy="404664"/>
          </a:xfrm>
          <a:prstGeom prst="actionButtonBackPrevious">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Avanti o successivo 5">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ppt_x"/>
                                          </p:val>
                                        </p:tav>
                                        <p:tav tm="100000">
                                          <p:val>
                                            <p:strVal val="#ppt_x"/>
                                          </p:val>
                                        </p:tav>
                                      </p:tavLst>
                                    </p:anim>
                                    <p:anim calcmode="lin" valueType="num">
                                      <p:cBhvr additive="base">
                                        <p:cTn id="13" dur="5000" fill="hold"/>
                                        <p:tgtEl>
                                          <p:spTgt spid="3"/>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fade">
                                      <p:cBhvr>
                                        <p:cTn id="16" dur="3000"/>
                                        <p:tgtEl>
                                          <p:spTgt spid="4098"/>
                                        </p:tgtEl>
                                      </p:cBhvr>
                                    </p:animEffect>
                                    <p:anim calcmode="lin" valueType="num">
                                      <p:cBhvr>
                                        <p:cTn id="17" dur="3000" fill="hold"/>
                                        <p:tgtEl>
                                          <p:spTgt spid="4098"/>
                                        </p:tgtEl>
                                        <p:attrNameLst>
                                          <p:attrName>ppt_x</p:attrName>
                                        </p:attrNameLst>
                                      </p:cBhvr>
                                      <p:tavLst>
                                        <p:tav tm="0">
                                          <p:val>
                                            <p:strVal val="#ppt_x"/>
                                          </p:val>
                                        </p:tav>
                                        <p:tav tm="100000">
                                          <p:val>
                                            <p:strVal val="#ppt_x"/>
                                          </p:val>
                                        </p:tav>
                                      </p:tavLst>
                                    </p:anim>
                                    <p:anim calcmode="lin" valueType="num">
                                      <p:cBhvr>
                                        <p:cTn id="18" dur="3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dietro o precedente 1">
            <a:hlinkClick r:id="" action="ppaction://hlinkshowjump?jump=previousslide" highlightClick="1"/>
          </p:cNvPr>
          <p:cNvSpPr/>
          <p:nvPr/>
        </p:nvSpPr>
        <p:spPr>
          <a:xfrm>
            <a:off x="8388424" y="6453336"/>
            <a:ext cx="360040" cy="404664"/>
          </a:xfrm>
          <a:prstGeom prst="actionButtonBackPrevious">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Avanti o successivo 2">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a:spLocks noChangeArrowheads="1"/>
          </p:cNvSpPr>
          <p:nvPr/>
        </p:nvSpPr>
        <p:spPr bwMode="auto">
          <a:xfrm>
            <a:off x="0" y="260648"/>
            <a:ext cx="9144000" cy="369332"/>
          </a:xfrm>
          <a:prstGeom prst="rect">
            <a:avLst/>
          </a:prstGeom>
          <a:noFill/>
          <a:ln w="9525">
            <a:noFill/>
            <a:miter lim="800000"/>
            <a:headEnd/>
            <a:tailEnd/>
          </a:ln>
        </p:spPr>
        <p:txBody>
          <a:bodyPr wrap="square">
            <a:spAutoFit/>
          </a:bodyPr>
          <a:lstStyle/>
          <a:p>
            <a:pPr algn="ctr"/>
            <a:r>
              <a:rPr lang="it-IT" dirty="0" smtClean="0">
                <a:solidFill>
                  <a:srgbClr val="0000FF"/>
                </a:solidFill>
                <a:latin typeface="Times New Roman" pitchFamily="18" charset="0"/>
                <a:cs typeface="Times New Roman" pitchFamily="18" charset="0"/>
              </a:rPr>
              <a:t>Le Olimpiadi </a:t>
            </a:r>
            <a:r>
              <a:rPr lang="it-IT" smtClean="0">
                <a:solidFill>
                  <a:srgbClr val="0000FF"/>
                </a:solidFill>
                <a:latin typeface="Times New Roman" pitchFamily="18" charset="0"/>
                <a:cs typeface="Times New Roman" pitchFamily="18" charset="0"/>
              </a:rPr>
              <a:t>del 2004</a:t>
            </a:r>
            <a:endParaRPr lang="it-IT" dirty="0" smtClean="0">
              <a:solidFill>
                <a:srgbClr val="0000FF"/>
              </a:solidFill>
              <a:latin typeface="Times New Roman" pitchFamily="18" charset="0"/>
              <a:cs typeface="Times New Roman" pitchFamily="18" charset="0"/>
            </a:endParaRPr>
          </a:p>
        </p:txBody>
      </p:sp>
      <p:sp>
        <p:nvSpPr>
          <p:cNvPr id="5" name="Rettangolo 4"/>
          <p:cNvSpPr/>
          <p:nvPr/>
        </p:nvSpPr>
        <p:spPr>
          <a:xfrm>
            <a:off x="251520" y="764704"/>
            <a:ext cx="8640960" cy="1200329"/>
          </a:xfrm>
          <a:prstGeom prst="rect">
            <a:avLst/>
          </a:prstGeom>
        </p:spPr>
        <p:txBody>
          <a:bodyPr wrap="square">
            <a:spAutoFit/>
          </a:bodyPr>
          <a:lstStyle/>
          <a:p>
            <a:pPr algn="just"/>
            <a:r>
              <a:rPr lang="it-IT" dirty="0" smtClean="0">
                <a:latin typeface="Times New Roman" pitchFamily="18" charset="0"/>
                <a:cs typeface="Times New Roman" pitchFamily="18" charset="0"/>
              </a:rPr>
              <a:t>I Giochi della </a:t>
            </a:r>
            <a:r>
              <a:rPr lang="it-IT" dirty="0" err="1" smtClean="0">
                <a:latin typeface="Times New Roman" pitchFamily="18" charset="0"/>
                <a:cs typeface="Times New Roman" pitchFamily="18" charset="0"/>
              </a:rPr>
              <a:t>XXVIII</a:t>
            </a:r>
            <a:r>
              <a:rPr lang="it-IT" dirty="0" smtClean="0">
                <a:latin typeface="Times New Roman" pitchFamily="18" charset="0"/>
                <a:cs typeface="Times New Roman" pitchFamily="18" charset="0"/>
              </a:rPr>
              <a:t> Olimpiade si sono svolti a Atene (Grecia) dal 13 al 29 agosto 2004.</a:t>
            </a:r>
          </a:p>
          <a:p>
            <a:pPr algn="just"/>
            <a:r>
              <a:rPr lang="it-IT" dirty="0" smtClean="0">
                <a:latin typeface="Times New Roman" pitchFamily="18" charset="0"/>
                <a:cs typeface="Times New Roman" pitchFamily="18" charset="0"/>
              </a:rPr>
              <a:t>A questa edizione hanno preso parte 10.625 atleti, 5.501 squadre e 201 paesi, e sono state assegnate medaglie in 28 sport diversi per un totale di 301. Per la prima volta dai Giochi della XXVI Olimpiade hanno partecipato tutte le nazioni con un Comitato Olimpico. </a:t>
            </a:r>
            <a:endParaRPr lang="it-IT" dirty="0">
              <a:latin typeface="Times New Roman" pitchFamily="18" charset="0"/>
              <a:cs typeface="Times New Roman" pitchFamily="18" charset="0"/>
            </a:endParaRPr>
          </a:p>
        </p:txBody>
      </p:sp>
      <p:pic>
        <p:nvPicPr>
          <p:cNvPr id="8194" name="Picture 2" descr="cartoline olimpiadi, stadio, olimpico, Atene 2004, grecia, festa, olimpiadi estive">
            <a:hlinkClick r:id="rId3"/>
          </p:cNvPr>
          <p:cNvPicPr>
            <a:picLocks noChangeAspect="1" noChangeArrowheads="1"/>
          </p:cNvPicPr>
          <p:nvPr/>
        </p:nvPicPr>
        <p:blipFill>
          <a:blip r:embed="rId4" cstate="print"/>
          <a:srcRect/>
          <a:stretch>
            <a:fillRect/>
          </a:stretch>
        </p:blipFill>
        <p:spPr bwMode="auto">
          <a:xfrm>
            <a:off x="2411760" y="2276872"/>
            <a:ext cx="4508963" cy="33843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0-#ppt_w/2"/>
                                          </p:val>
                                        </p:tav>
                                        <p:tav tm="100000">
                                          <p:val>
                                            <p:strVal val="#ppt_x"/>
                                          </p:val>
                                        </p:tav>
                                      </p:tavLst>
                                    </p:anim>
                                    <p:anim calcmode="lin" valueType="num">
                                      <p:cBhvr additive="base">
                                        <p:cTn id="13" dur="50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29" presetClass="entr" presetSubtype="0" fill="hold" nodeType="afterEffect">
                                  <p:stCondLst>
                                    <p:cond delay="0"/>
                                  </p:stCondLst>
                                  <p:childTnLst>
                                    <p:set>
                                      <p:cBhvr>
                                        <p:cTn id="16" dur="1" fill="hold">
                                          <p:stCondLst>
                                            <p:cond delay="0"/>
                                          </p:stCondLst>
                                        </p:cTn>
                                        <p:tgtEl>
                                          <p:spTgt spid="8194"/>
                                        </p:tgtEl>
                                        <p:attrNameLst>
                                          <p:attrName>style.visibility</p:attrName>
                                        </p:attrNameLst>
                                      </p:cBhvr>
                                      <p:to>
                                        <p:strVal val="visible"/>
                                      </p:to>
                                    </p:set>
                                    <p:anim calcmode="lin" valueType="num">
                                      <p:cBhvr>
                                        <p:cTn id="17" dur="3000" fill="hold"/>
                                        <p:tgtEl>
                                          <p:spTgt spid="8194"/>
                                        </p:tgtEl>
                                        <p:attrNameLst>
                                          <p:attrName>ppt_x</p:attrName>
                                        </p:attrNameLst>
                                      </p:cBhvr>
                                      <p:tavLst>
                                        <p:tav tm="0">
                                          <p:val>
                                            <p:strVal val="#ppt_x-.2"/>
                                          </p:val>
                                        </p:tav>
                                        <p:tav tm="100000">
                                          <p:val>
                                            <p:strVal val="#ppt_x"/>
                                          </p:val>
                                        </p:tav>
                                      </p:tavLst>
                                    </p:anim>
                                    <p:anim calcmode="lin" valueType="num">
                                      <p:cBhvr>
                                        <p:cTn id="18" dur="3000" fill="hold"/>
                                        <p:tgtEl>
                                          <p:spTgt spid="8194"/>
                                        </p:tgtEl>
                                        <p:attrNameLst>
                                          <p:attrName>ppt_y</p:attrName>
                                        </p:attrNameLst>
                                      </p:cBhvr>
                                      <p:tavLst>
                                        <p:tav tm="0">
                                          <p:val>
                                            <p:strVal val="#ppt_y"/>
                                          </p:val>
                                        </p:tav>
                                        <p:tav tm="100000">
                                          <p:val>
                                            <p:strVal val="#ppt_y"/>
                                          </p:val>
                                        </p:tav>
                                      </p:tavLst>
                                    </p:anim>
                                    <p:animEffect transition="in" filter="wipe(right)" prLst="gradientSize: 0.1">
                                      <p:cBhvr>
                                        <p:cTn id="19" dur="3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dietro o precedente 12">
            <a:hlinkClick r:id="" action="ppaction://hlinkshowjump?jump=previousslide" highlightClick="1"/>
          </p:cNvPr>
          <p:cNvSpPr/>
          <p:nvPr/>
        </p:nvSpPr>
        <p:spPr>
          <a:xfrm>
            <a:off x="8388424" y="6453336"/>
            <a:ext cx="360040" cy="404664"/>
          </a:xfrm>
          <a:prstGeom prst="actionButtonBackPrevious">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Avanti o successivo 13">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251520" y="764704"/>
            <a:ext cx="8640960" cy="2308324"/>
          </a:xfrm>
          <a:prstGeom prst="rect">
            <a:avLst/>
          </a:prstGeom>
        </p:spPr>
        <p:txBody>
          <a:bodyPr wrap="square">
            <a:spAutoFit/>
          </a:bodyPr>
          <a:lstStyle/>
          <a:p>
            <a:pPr algn="just"/>
            <a:r>
              <a:rPr lang="it-IT" dirty="0" smtClean="0">
                <a:latin typeface="Times New Roman" pitchFamily="18" charset="0"/>
                <a:cs typeface="Times New Roman" pitchFamily="18" charset="0"/>
              </a:rPr>
              <a:t>I Giochi della XXIX Olimpiade si sono svolti a Pechino.</a:t>
            </a:r>
          </a:p>
          <a:p>
            <a:pPr algn="just"/>
            <a:r>
              <a:rPr lang="it-IT" dirty="0" smtClean="0">
                <a:latin typeface="Times New Roman" pitchFamily="18" charset="0"/>
                <a:cs typeface="Times New Roman" pitchFamily="18" charset="0"/>
              </a:rPr>
              <a:t>Si è trattato della terza volta dopo Tokyo 1964 e Seoul 1988 in cui i Giochi olimpici estivi si sono svolti in Asia.</a:t>
            </a:r>
          </a:p>
          <a:p>
            <a:pPr algn="just"/>
            <a:r>
              <a:rPr lang="it-IT" dirty="0" smtClean="0">
                <a:latin typeface="Times New Roman" pitchFamily="18" charset="0"/>
                <a:cs typeface="Times New Roman" pitchFamily="18" charset="0"/>
              </a:rPr>
              <a:t>Uno dei problemi che attanagliano la città di Pechino è l'inquinamento: il livello delle sostanze inquinanti è tale da mettere a rischio la disputa di gare su lunga distanza. Per mitigare gli effetti nocivi la città ha varato diverse norme, fra cui leggi più restrittive sulle auto in vendita: ad esempio le auto diesel acquistate a Pechino dovevano soddisfare i requisiti China IV, equivalenti alle Euro4 europee.</a:t>
            </a:r>
            <a:endParaRPr lang="it-IT" dirty="0">
              <a:latin typeface="Times New Roman" pitchFamily="18" charset="0"/>
              <a:cs typeface="Times New Roman" pitchFamily="18" charset="0"/>
            </a:endParaRPr>
          </a:p>
        </p:txBody>
      </p:sp>
      <p:sp>
        <p:nvSpPr>
          <p:cNvPr id="7" name="CasellaDiTesto 6"/>
          <p:cNvSpPr txBox="1">
            <a:spLocks noChangeArrowheads="1"/>
          </p:cNvSpPr>
          <p:nvPr/>
        </p:nvSpPr>
        <p:spPr bwMode="auto">
          <a:xfrm>
            <a:off x="0" y="260648"/>
            <a:ext cx="9144000" cy="369332"/>
          </a:xfrm>
          <a:prstGeom prst="rect">
            <a:avLst/>
          </a:prstGeom>
          <a:noFill/>
          <a:ln w="9525">
            <a:noFill/>
            <a:miter lim="800000"/>
            <a:headEnd/>
            <a:tailEnd/>
          </a:ln>
        </p:spPr>
        <p:txBody>
          <a:bodyPr wrap="square">
            <a:spAutoFit/>
          </a:bodyPr>
          <a:lstStyle/>
          <a:p>
            <a:pPr algn="ctr"/>
            <a:r>
              <a:rPr lang="it-IT" dirty="0" smtClean="0">
                <a:solidFill>
                  <a:srgbClr val="0000FF"/>
                </a:solidFill>
                <a:latin typeface="Times New Roman" pitchFamily="18" charset="0"/>
                <a:cs typeface="Times New Roman" pitchFamily="18" charset="0"/>
              </a:rPr>
              <a:t>Le Olimpiadi del 2008</a:t>
            </a:r>
          </a:p>
        </p:txBody>
      </p:sp>
      <p:pic>
        <p:nvPicPr>
          <p:cNvPr id="6146" name="Picture 2" descr="http://www.floornature.it/media/photos/30/4801/wr614_1_popup.jpg"/>
          <p:cNvPicPr>
            <a:picLocks noChangeAspect="1" noChangeArrowheads="1"/>
          </p:cNvPicPr>
          <p:nvPr/>
        </p:nvPicPr>
        <p:blipFill>
          <a:blip r:embed="rId3" cstate="print"/>
          <a:srcRect/>
          <a:stretch>
            <a:fillRect/>
          </a:stretch>
        </p:blipFill>
        <p:spPr bwMode="auto">
          <a:xfrm>
            <a:off x="5868144" y="3429000"/>
            <a:ext cx="3072341" cy="2304256"/>
          </a:xfrm>
          <a:prstGeom prst="rect">
            <a:avLst/>
          </a:prstGeom>
          <a:noFill/>
        </p:spPr>
      </p:pic>
      <p:sp>
        <p:nvSpPr>
          <p:cNvPr id="8" name="CasellaDiTesto 7"/>
          <p:cNvSpPr txBox="1"/>
          <p:nvPr/>
        </p:nvSpPr>
        <p:spPr>
          <a:xfrm>
            <a:off x="251520" y="2996952"/>
            <a:ext cx="5544616" cy="3693319"/>
          </a:xfrm>
          <a:prstGeom prst="rect">
            <a:avLst/>
          </a:prstGeom>
          <a:noFill/>
        </p:spPr>
        <p:txBody>
          <a:bodyPr wrap="square" rtlCol="0">
            <a:spAutoFit/>
          </a:bodyPr>
          <a:lstStyle/>
          <a:p>
            <a:pPr algn="just"/>
            <a:r>
              <a:rPr lang="it-IT" dirty="0" smtClean="0">
                <a:latin typeface="Times New Roman" pitchFamily="18" charset="0"/>
                <a:cs typeface="Times New Roman" pitchFamily="18" charset="0"/>
              </a:rPr>
              <a:t>A quasi tutti i poliziotti, di ogni grado ed anzianità, sono state impartite lezioni di lingue estere e di educazione. Un quaderno con frasi in sette lingue (inglese, francese, russo, tedesco, giapponese, coreano e arabo) è stato distribuito a tutti i poliziotti ed ai volontari.</a:t>
            </a:r>
          </a:p>
          <a:p>
            <a:pPr algn="just"/>
            <a:r>
              <a:rPr lang="it-IT" dirty="0" smtClean="0">
                <a:latin typeface="Times New Roman" pitchFamily="18" charset="0"/>
                <a:cs typeface="Times New Roman" pitchFamily="18" charset="0"/>
              </a:rPr>
              <a:t>È stata organizzata una diffusa campagna mediatica nella regione di Pechino che invitò la popolazione residente a dimostrarsi ospitale e collaborativa nei confronti degli stranieri in visita, fornendo informazioni e aiutando i visitatori in difficoltà. La municipalità di Pechino ha inoltre emanato una serie di norme relative al decoro urbano: in città, ad esempio è stato emesso il divieto di sputare per terra.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0" fill="hold"/>
                                        <p:tgtEl>
                                          <p:spTgt spid="6"/>
                                        </p:tgtEl>
                                        <p:attrNameLst>
                                          <p:attrName>ppt_x</p:attrName>
                                        </p:attrNameLst>
                                      </p:cBhvr>
                                      <p:tavLst>
                                        <p:tav tm="0">
                                          <p:val>
                                            <p:strVal val="1+#ppt_w/2"/>
                                          </p:val>
                                        </p:tav>
                                        <p:tav tm="100000">
                                          <p:val>
                                            <p:strVal val="#ppt_x"/>
                                          </p:val>
                                        </p:tav>
                                      </p:tavLst>
                                    </p:anim>
                                    <p:anim calcmode="lin" valueType="num">
                                      <p:cBhvr additive="base">
                                        <p:cTn id="13" dur="50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3000" fill="hold"/>
                                        <p:tgtEl>
                                          <p:spTgt spid="8"/>
                                        </p:tgtEl>
                                        <p:attrNameLst>
                                          <p:attrName>ppt_x</p:attrName>
                                        </p:attrNameLst>
                                      </p:cBhvr>
                                      <p:tavLst>
                                        <p:tav tm="0">
                                          <p:val>
                                            <p:strVal val="#ppt_x"/>
                                          </p:val>
                                        </p:tav>
                                        <p:tav tm="100000">
                                          <p:val>
                                            <p:strVal val="#ppt_x"/>
                                          </p:val>
                                        </p:tav>
                                      </p:tavLst>
                                    </p:anim>
                                    <p:anim calcmode="lin" valueType="num">
                                      <p:cBhvr additive="base">
                                        <p:cTn id="18" dur="3000" fill="hold"/>
                                        <p:tgtEl>
                                          <p:spTgt spid="8"/>
                                        </p:tgtEl>
                                        <p:attrNameLst>
                                          <p:attrName>ppt_y</p:attrName>
                                        </p:attrNameLst>
                                      </p:cBhvr>
                                      <p:tavLst>
                                        <p:tav tm="0">
                                          <p:val>
                                            <p:strVal val="1+#ppt_h/2"/>
                                          </p:val>
                                        </p:tav>
                                        <p:tav tm="100000">
                                          <p:val>
                                            <p:strVal val="#ppt_y"/>
                                          </p:val>
                                        </p:tav>
                                      </p:tavLst>
                                    </p:anim>
                                  </p:childTnLst>
                                </p:cTn>
                              </p:par>
                              <p:par>
                                <p:cTn id="19" presetID="48" presetClass="entr" presetSubtype="0" accel="50000" fill="hold" nodeType="withEffect">
                                  <p:stCondLst>
                                    <p:cond delay="0"/>
                                  </p:stCondLst>
                                  <p:childTnLst>
                                    <p:set>
                                      <p:cBhvr>
                                        <p:cTn id="20" dur="1" fill="hold">
                                          <p:stCondLst>
                                            <p:cond delay="0"/>
                                          </p:stCondLst>
                                        </p:cTn>
                                        <p:tgtEl>
                                          <p:spTgt spid="6146"/>
                                        </p:tgtEl>
                                        <p:attrNameLst>
                                          <p:attrName>style.visibility</p:attrName>
                                        </p:attrNameLst>
                                      </p:cBhvr>
                                      <p:to>
                                        <p:strVal val="visible"/>
                                      </p:to>
                                    </p:set>
                                    <p:anim calcmode="lin" valueType="num">
                                      <p:cBhvr>
                                        <p:cTn id="21" dur="3000" fill="hold"/>
                                        <p:tgtEl>
                                          <p:spTgt spid="614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3000" fill="hold"/>
                                        <p:tgtEl>
                                          <p:spTgt spid="6146"/>
                                        </p:tgtEl>
                                        <p:attrNameLst>
                                          <p:attrName>ppt_x</p:attrName>
                                        </p:attrNameLst>
                                      </p:cBhvr>
                                      <p:tavLst>
                                        <p:tav tm="0">
                                          <p:val>
                                            <p:fltVal val="-1"/>
                                          </p:val>
                                        </p:tav>
                                        <p:tav tm="50000">
                                          <p:val>
                                            <p:fltVal val="0.95"/>
                                          </p:val>
                                        </p:tav>
                                        <p:tav tm="100000">
                                          <p:val>
                                            <p:strVal val="#ppt_x"/>
                                          </p:val>
                                        </p:tav>
                                      </p:tavLst>
                                    </p:anim>
                                    <p:anim calcmode="lin" valueType="num">
                                      <p:cBhvr>
                                        <p:cTn id="23" dur="3000" fill="hold"/>
                                        <p:tgtEl>
                                          <p:spTgt spid="6146"/>
                                        </p:tgtEl>
                                        <p:attrNameLst>
                                          <p:attrName>ppt_y</p:attrName>
                                        </p:attrNameLst>
                                      </p:cBhvr>
                                      <p:tavLst>
                                        <p:tav tm="0">
                                          <p:val>
                                            <p:strVal val="#ppt_y"/>
                                          </p:val>
                                        </p:tav>
                                        <p:tav tm="100000">
                                          <p:val>
                                            <p:strVal val="#ppt_y"/>
                                          </p:val>
                                        </p:tav>
                                      </p:tavLst>
                                    </p:anim>
                                    <p:animEffect transition="in" filter="fade">
                                      <p:cBhvr>
                                        <p:cTn id="24" dur="3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0" y="260648"/>
            <a:ext cx="9144000" cy="369332"/>
          </a:xfrm>
          <a:prstGeom prst="rect">
            <a:avLst/>
          </a:prstGeom>
          <a:noFill/>
          <a:ln w="9525">
            <a:noFill/>
            <a:miter lim="800000"/>
            <a:headEnd/>
            <a:tailEnd/>
          </a:ln>
        </p:spPr>
        <p:txBody>
          <a:bodyPr wrap="square">
            <a:spAutoFit/>
          </a:bodyPr>
          <a:lstStyle/>
          <a:p>
            <a:pPr algn="ctr"/>
            <a:r>
              <a:rPr lang="it-IT" dirty="0" smtClean="0">
                <a:solidFill>
                  <a:srgbClr val="0000FF"/>
                </a:solidFill>
                <a:latin typeface="Times New Roman" pitchFamily="18" charset="0"/>
                <a:cs typeface="Times New Roman" pitchFamily="18" charset="0"/>
              </a:rPr>
              <a:t>Le Olimpiadi del 2012</a:t>
            </a:r>
          </a:p>
        </p:txBody>
      </p:sp>
      <p:sp>
        <p:nvSpPr>
          <p:cNvPr id="3" name="Rettangolo 2"/>
          <p:cNvSpPr/>
          <p:nvPr/>
        </p:nvSpPr>
        <p:spPr>
          <a:xfrm>
            <a:off x="251520" y="764704"/>
            <a:ext cx="8640960" cy="646331"/>
          </a:xfrm>
          <a:prstGeom prst="rect">
            <a:avLst/>
          </a:prstGeom>
        </p:spPr>
        <p:txBody>
          <a:bodyPr wrap="square">
            <a:spAutoFit/>
          </a:bodyPr>
          <a:lstStyle/>
          <a:p>
            <a:r>
              <a:rPr lang="it-IT" dirty="0" smtClean="0">
                <a:latin typeface="Times New Roman" pitchFamily="18" charset="0"/>
                <a:cs typeface="Times New Roman" pitchFamily="18" charset="0"/>
              </a:rPr>
              <a:t>Le prossime Olimpiadi si svolgeranno a Londra. Il loro simbolo sarà la torre che domina il villaggio olimpico e che è già stata costruita.</a:t>
            </a:r>
            <a:endParaRPr lang="it-IT" dirty="0">
              <a:latin typeface="Times New Roman" pitchFamily="18" charset="0"/>
              <a:cs typeface="Times New Roman" pitchFamily="18" charset="0"/>
            </a:endParaRPr>
          </a:p>
        </p:txBody>
      </p:sp>
      <p:sp>
        <p:nvSpPr>
          <p:cNvPr id="4" name="Indietro o precedente 3">
            <a:hlinkClick r:id="" action="ppaction://hlinkshowjump?jump=previousslide" highlightClick="1"/>
          </p:cNvPr>
          <p:cNvSpPr/>
          <p:nvPr/>
        </p:nvSpPr>
        <p:spPr>
          <a:xfrm>
            <a:off x="8388424" y="6453336"/>
            <a:ext cx="360040" cy="404664"/>
          </a:xfrm>
          <a:prstGeom prst="actionButtonBackPrevious">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Avanti o successivo 4">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098" name="Picture 2" descr="http://www.repubblica.it/images/2011/02/21/162636269-eb7c1b8a-c529-436e-a640-27541522892e.jpg"/>
          <p:cNvPicPr>
            <a:picLocks noChangeAspect="1" noChangeArrowheads="1"/>
          </p:cNvPicPr>
          <p:nvPr/>
        </p:nvPicPr>
        <p:blipFill>
          <a:blip r:embed="rId3" cstate="print"/>
          <a:srcRect/>
          <a:stretch>
            <a:fillRect/>
          </a:stretch>
        </p:blipFill>
        <p:spPr bwMode="auto">
          <a:xfrm>
            <a:off x="1763688" y="1700808"/>
            <a:ext cx="5905500" cy="39338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58" presetClass="entr" presetSubtype="0" accel="100000" fill="hold" nodeType="after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3000" fill="hold"/>
                                        <p:tgtEl>
                                          <p:spTgt spid="4098"/>
                                        </p:tgtEl>
                                        <p:attrNameLst>
                                          <p:attrName>ppt_w</p:attrName>
                                        </p:attrNameLst>
                                      </p:cBhvr>
                                      <p:tavLst>
                                        <p:tav tm="0">
                                          <p:val>
                                            <p:strVal val="#ppt_w*2.5"/>
                                          </p:val>
                                        </p:tav>
                                        <p:tav tm="100000">
                                          <p:val>
                                            <p:strVal val="#ppt_w"/>
                                          </p:val>
                                        </p:tav>
                                      </p:tavLst>
                                    </p:anim>
                                    <p:anim calcmode="lin" valueType="num">
                                      <p:cBhvr>
                                        <p:cTn id="18" dur="3000" fill="hold"/>
                                        <p:tgtEl>
                                          <p:spTgt spid="4098"/>
                                        </p:tgtEl>
                                        <p:attrNameLst>
                                          <p:attrName>ppt_h</p:attrName>
                                        </p:attrNameLst>
                                      </p:cBhvr>
                                      <p:tavLst>
                                        <p:tav tm="0">
                                          <p:val>
                                            <p:strVal val="#ppt_h*0.01"/>
                                          </p:val>
                                        </p:tav>
                                        <p:tav tm="100000">
                                          <p:val>
                                            <p:strVal val="#ppt_h"/>
                                          </p:val>
                                        </p:tav>
                                      </p:tavLst>
                                    </p:anim>
                                    <p:anim calcmode="lin" valueType="num">
                                      <p:cBhvr>
                                        <p:cTn id="19" dur="3000" fill="hold"/>
                                        <p:tgtEl>
                                          <p:spTgt spid="4098"/>
                                        </p:tgtEl>
                                        <p:attrNameLst>
                                          <p:attrName>ppt_x</p:attrName>
                                        </p:attrNameLst>
                                      </p:cBhvr>
                                      <p:tavLst>
                                        <p:tav tm="0">
                                          <p:val>
                                            <p:strVal val="#ppt_x"/>
                                          </p:val>
                                        </p:tav>
                                        <p:tav tm="100000">
                                          <p:val>
                                            <p:strVal val="#ppt_x"/>
                                          </p:val>
                                        </p:tav>
                                      </p:tavLst>
                                    </p:anim>
                                    <p:anim calcmode="lin" valueType="num">
                                      <p:cBhvr>
                                        <p:cTn id="20" dur="3000" fill="hold"/>
                                        <p:tgtEl>
                                          <p:spTgt spid="4098"/>
                                        </p:tgtEl>
                                        <p:attrNameLst>
                                          <p:attrName>ppt_y</p:attrName>
                                        </p:attrNameLst>
                                      </p:cBhvr>
                                      <p:tavLst>
                                        <p:tav tm="0">
                                          <p:val>
                                            <p:strVal val="#ppt_h+1"/>
                                          </p:val>
                                        </p:tav>
                                        <p:tav tm="100000">
                                          <p:val>
                                            <p:strVal val="#ppt_y"/>
                                          </p:val>
                                        </p:tav>
                                      </p:tavLst>
                                    </p:anim>
                                    <p:animEffect transition="in" filter="fade">
                                      <p:cBhvr>
                                        <p:cTn id="21" dur="3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836712"/>
            <a:ext cx="8136904" cy="2031325"/>
          </a:xfrm>
          <a:prstGeom prst="rect">
            <a:avLst/>
          </a:prstGeom>
        </p:spPr>
        <p:txBody>
          <a:bodyPr wrap="square">
            <a:spAutoFit/>
          </a:bodyPr>
          <a:lstStyle/>
          <a:p>
            <a:pPr algn="just"/>
            <a:r>
              <a:rPr lang="it-IT" dirty="0" smtClean="0">
                <a:latin typeface="Times New Roman" pitchFamily="18" charset="0"/>
                <a:cs typeface="Times New Roman" pitchFamily="18" charset="0"/>
              </a:rPr>
              <a:t>Alla prima edizione delle Olimpiadi moderne, svoltasi ad Atene, parteciparono 13 nazioni. Il programma delle gare comprendeva 9 specialità: ciclismo, scherma, ginnastica, tennis su prato, tiro, nuoto, atletica leggera, sollevamento pesi e lotta. La nazionale statunitense, composta da 14 elementi, dominò le gare di atletica leggera, vincendo 9 competizioni su 12. Il successo della manifestazione superò ogni previsione, tanto che il Comitato sportivo internazionale annunciò poco tempo dopo che la seconda edizione sarebbe stata organizzata dalla Francia.  </a:t>
            </a:r>
            <a:endParaRPr lang="it-IT" dirty="0">
              <a:latin typeface="Times New Roman" pitchFamily="18" charset="0"/>
              <a:cs typeface="Times New Roman" pitchFamily="18" charset="0"/>
            </a:endParaRPr>
          </a:p>
        </p:txBody>
      </p:sp>
      <p:sp>
        <p:nvSpPr>
          <p:cNvPr id="3" name="CasellaDiTesto 2"/>
          <p:cNvSpPr txBox="1">
            <a:spLocks noChangeArrowheads="1"/>
          </p:cNvSpPr>
          <p:nvPr/>
        </p:nvSpPr>
        <p:spPr bwMode="auto">
          <a:xfrm>
            <a:off x="0" y="260648"/>
            <a:ext cx="9144000" cy="369332"/>
          </a:xfrm>
          <a:prstGeom prst="rect">
            <a:avLst/>
          </a:prstGeom>
          <a:noFill/>
          <a:ln w="9525">
            <a:noFill/>
            <a:miter lim="800000"/>
            <a:headEnd/>
            <a:tailEnd/>
          </a:ln>
        </p:spPr>
        <p:txBody>
          <a:bodyPr wrap="square">
            <a:spAutoFit/>
          </a:bodyPr>
          <a:lstStyle/>
          <a:p>
            <a:pPr algn="ctr"/>
            <a:r>
              <a:rPr lang="it-IT" dirty="0" smtClean="0">
                <a:solidFill>
                  <a:srgbClr val="0000FF"/>
                </a:solidFill>
                <a:latin typeface="Times New Roman" pitchFamily="18" charset="0"/>
                <a:cs typeface="Times New Roman" pitchFamily="18" charset="0"/>
              </a:rPr>
              <a:t>La prima edizione</a:t>
            </a:r>
            <a:endParaRPr lang="it-IT" dirty="0">
              <a:solidFill>
                <a:srgbClr val="0000FF"/>
              </a:solidFill>
              <a:latin typeface="Times New Roman" pitchFamily="18" charset="0"/>
              <a:cs typeface="Times New Roman" pitchFamily="18" charset="0"/>
            </a:endParaRPr>
          </a:p>
        </p:txBody>
      </p:sp>
      <p:sp>
        <p:nvSpPr>
          <p:cNvPr id="8" name="Rettangolo 7"/>
          <p:cNvSpPr/>
          <p:nvPr/>
        </p:nvSpPr>
        <p:spPr>
          <a:xfrm>
            <a:off x="539552" y="3068960"/>
            <a:ext cx="7992888" cy="646331"/>
          </a:xfrm>
          <a:prstGeom prst="rect">
            <a:avLst/>
          </a:prstGeom>
        </p:spPr>
        <p:txBody>
          <a:bodyPr wrap="square">
            <a:spAutoFit/>
          </a:bodyPr>
          <a:lstStyle/>
          <a:p>
            <a:pPr algn="just"/>
            <a:r>
              <a:rPr lang="it-IT" dirty="0" smtClean="0">
                <a:latin typeface="Times New Roman" pitchFamily="18" charset="0"/>
                <a:cs typeface="Times New Roman" pitchFamily="18" charset="0"/>
              </a:rPr>
              <a:t>I Giochi si disputarono poi nel 1900 e nel 1904, e dal 1908 i partecipanti raggiunsero il numero di 2082 (contro i 311 di Atene).</a:t>
            </a:r>
            <a:endParaRPr lang="it-IT" dirty="0">
              <a:latin typeface="Times New Roman" pitchFamily="18" charset="0"/>
              <a:cs typeface="Times New Roman" pitchFamily="18" charset="0"/>
            </a:endParaRPr>
          </a:p>
        </p:txBody>
      </p:sp>
      <p:sp>
        <p:nvSpPr>
          <p:cNvPr id="10" name="Indietro o precedente 9">
            <a:hlinkClick r:id="" action="ppaction://hlinkshowjump?jump=previousslide" highlightClick="1"/>
          </p:cNvPr>
          <p:cNvSpPr/>
          <p:nvPr/>
        </p:nvSpPr>
        <p:spPr>
          <a:xfrm>
            <a:off x="8388424" y="6453336"/>
            <a:ext cx="360040" cy="404664"/>
          </a:xfrm>
          <a:prstGeom prst="actionButtonBackPrevious">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Avanti o successivo 10">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0728" name="Picture 8" descr="http://t0.gstatic.com/images?q=tbn:ANd9GcRGcVGJw8X0SIZNJuzocrmbyva4aY-qrV6oazCwmV54Ftfl4A2ikg"/>
          <p:cNvPicPr>
            <a:picLocks noChangeAspect="1" noChangeArrowheads="1"/>
          </p:cNvPicPr>
          <p:nvPr/>
        </p:nvPicPr>
        <p:blipFill>
          <a:blip r:embed="rId3" cstate="print"/>
          <a:srcRect/>
          <a:stretch>
            <a:fillRect/>
          </a:stretch>
        </p:blipFill>
        <p:spPr bwMode="auto">
          <a:xfrm>
            <a:off x="1187624" y="3933056"/>
            <a:ext cx="3096344" cy="2322260"/>
          </a:xfrm>
          <a:prstGeom prst="rect">
            <a:avLst/>
          </a:prstGeom>
          <a:noFill/>
        </p:spPr>
      </p:pic>
      <p:pic>
        <p:nvPicPr>
          <p:cNvPr id="32770" name="Picture 2" descr="http://upload.wikimedia.org/wikipedia/commons/thumb/9/9d/Coubertin.jpg/175px-Coubertin.jpg">
            <a:hlinkClick r:id="rId4"/>
          </p:cNvPr>
          <p:cNvPicPr>
            <a:picLocks noChangeAspect="1" noChangeArrowheads="1"/>
          </p:cNvPicPr>
          <p:nvPr/>
        </p:nvPicPr>
        <p:blipFill>
          <a:blip r:embed="rId5" cstate="print"/>
          <a:srcRect/>
          <a:stretch>
            <a:fillRect/>
          </a:stretch>
        </p:blipFill>
        <p:spPr bwMode="auto">
          <a:xfrm>
            <a:off x="5652120" y="3933056"/>
            <a:ext cx="1728192" cy="2271338"/>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0-#ppt_w/2"/>
                                          </p:val>
                                        </p:tav>
                                        <p:tav tm="100000">
                                          <p:val>
                                            <p:strVal val="#ppt_x"/>
                                          </p:val>
                                        </p:tav>
                                      </p:tavLst>
                                    </p:anim>
                                    <p:anim calcmode="lin" valueType="num">
                                      <p:cBhvr additive="base">
                                        <p:cTn id="13" dur="50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8000"/>
                            </p:stCondLst>
                            <p:childTnLst>
                              <p:par>
                                <p:cTn id="15" presetID="7" presetClass="entr" presetSubtype="2"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0" fill="hold"/>
                                        <p:tgtEl>
                                          <p:spTgt spid="8"/>
                                        </p:tgtEl>
                                        <p:attrNameLst>
                                          <p:attrName>ppt_x</p:attrName>
                                        </p:attrNameLst>
                                      </p:cBhvr>
                                      <p:tavLst>
                                        <p:tav tm="0">
                                          <p:val>
                                            <p:strVal val="1+#ppt_w/2"/>
                                          </p:val>
                                        </p:tav>
                                        <p:tav tm="100000">
                                          <p:val>
                                            <p:strVal val="#ppt_x"/>
                                          </p:val>
                                        </p:tav>
                                      </p:tavLst>
                                    </p:anim>
                                    <p:anim calcmode="lin" valueType="num">
                                      <p:cBhvr additive="base">
                                        <p:cTn id="18" dur="50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3000"/>
                            </p:stCondLst>
                            <p:childTnLst>
                              <p:par>
                                <p:cTn id="20" presetID="14" presetClass="entr" presetSubtype="10" fill="hold" nodeType="afterEffect">
                                  <p:stCondLst>
                                    <p:cond delay="0"/>
                                  </p:stCondLst>
                                  <p:childTnLst>
                                    <p:set>
                                      <p:cBhvr>
                                        <p:cTn id="21" dur="1" fill="hold">
                                          <p:stCondLst>
                                            <p:cond delay="0"/>
                                          </p:stCondLst>
                                        </p:cTn>
                                        <p:tgtEl>
                                          <p:spTgt spid="30728"/>
                                        </p:tgtEl>
                                        <p:attrNameLst>
                                          <p:attrName>style.visibility</p:attrName>
                                        </p:attrNameLst>
                                      </p:cBhvr>
                                      <p:to>
                                        <p:strVal val="visible"/>
                                      </p:to>
                                    </p:set>
                                    <p:animEffect transition="in" filter="randombar(horizontal)">
                                      <p:cBhvr>
                                        <p:cTn id="22" dur="3000"/>
                                        <p:tgtEl>
                                          <p:spTgt spid="30728"/>
                                        </p:tgtEl>
                                      </p:cBhvr>
                                    </p:animEffect>
                                  </p:childTnLst>
                                </p:cTn>
                              </p:par>
                              <p:par>
                                <p:cTn id="23" presetID="14" presetClass="entr" presetSubtype="5" fill="hold" nodeType="withEffect">
                                  <p:stCondLst>
                                    <p:cond delay="0"/>
                                  </p:stCondLst>
                                  <p:childTnLst>
                                    <p:set>
                                      <p:cBhvr>
                                        <p:cTn id="24" dur="1" fill="hold">
                                          <p:stCondLst>
                                            <p:cond delay="0"/>
                                          </p:stCondLst>
                                        </p:cTn>
                                        <p:tgtEl>
                                          <p:spTgt spid="32770"/>
                                        </p:tgtEl>
                                        <p:attrNameLst>
                                          <p:attrName>style.visibility</p:attrName>
                                        </p:attrNameLst>
                                      </p:cBhvr>
                                      <p:to>
                                        <p:strVal val="visible"/>
                                      </p:to>
                                    </p:set>
                                    <p:animEffect transition="in" filter="randombar(vertical)">
                                      <p:cBhvr>
                                        <p:cTn id="25" dur="3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1" y="260350"/>
            <a:ext cx="9144000" cy="369888"/>
          </a:xfrm>
          <a:prstGeom prst="rect">
            <a:avLst/>
          </a:prstGeom>
          <a:noFill/>
          <a:ln w="9525">
            <a:noFill/>
            <a:miter lim="800000"/>
            <a:headEnd/>
            <a:tailEnd/>
          </a:ln>
        </p:spPr>
        <p:txBody>
          <a:bodyPr wrap="square">
            <a:spAutoFit/>
          </a:bodyPr>
          <a:lstStyle/>
          <a:p>
            <a:pPr algn="ctr"/>
            <a:r>
              <a:rPr lang="it-IT" dirty="0" smtClean="0">
                <a:solidFill>
                  <a:srgbClr val="0000FF"/>
                </a:solidFill>
                <a:latin typeface="Times New Roman" pitchFamily="18" charset="0"/>
                <a:cs typeface="Times New Roman" pitchFamily="18" charset="0"/>
              </a:rPr>
              <a:t>Conclusioni sulle Olimpiadi</a:t>
            </a:r>
            <a:endParaRPr lang="it-IT" dirty="0">
              <a:solidFill>
                <a:srgbClr val="0000FF"/>
              </a:solidFill>
              <a:latin typeface="Times New Roman" pitchFamily="18" charset="0"/>
              <a:cs typeface="Times New Roman" pitchFamily="18" charset="0"/>
            </a:endParaRPr>
          </a:p>
        </p:txBody>
      </p:sp>
      <p:sp>
        <p:nvSpPr>
          <p:cNvPr id="3" name="Rettangolo 3"/>
          <p:cNvSpPr>
            <a:spLocks noChangeArrowheads="1"/>
          </p:cNvSpPr>
          <p:nvPr/>
        </p:nvSpPr>
        <p:spPr bwMode="auto">
          <a:xfrm>
            <a:off x="323850" y="836613"/>
            <a:ext cx="8424863" cy="2862322"/>
          </a:xfrm>
          <a:prstGeom prst="rect">
            <a:avLst/>
          </a:prstGeom>
          <a:noFill/>
          <a:ln w="9525">
            <a:noFill/>
            <a:miter lim="800000"/>
            <a:headEnd/>
            <a:tailEnd/>
          </a:ln>
        </p:spPr>
        <p:txBody>
          <a:bodyPr>
            <a:spAutoFit/>
          </a:bodyPr>
          <a:lstStyle/>
          <a:p>
            <a:pPr algn="just"/>
            <a:r>
              <a:rPr lang="it-IT" dirty="0" smtClean="0">
                <a:latin typeface="Times New Roman" pitchFamily="18" charset="0"/>
                <a:cs typeface="Times New Roman" pitchFamily="18" charset="0"/>
              </a:rPr>
              <a:t>Nella società moderna le olimpiadi svolgono un importante ruolo di coesione sociale meccanica e, in molti casi, anche organica. Ciò accadeva già nell’antica Grecia. Possiamo notare, però, anche alcuni aspetti negativi nelle Olimpiadi: uno è il doping, che porta all’annullamento di molte medaglie ottenute dagli atleti. Le Olimpiadi sono state inoltre spesso sfruttate per fini commerciali. Le prime vere Olimpiadi a scopo puramente sportivo sono considerate quelle di Londra del 1908. Nelle edizioni precedenti le Olimpiadi erano state usate a scopo pubblicitario, per sostenere altre iniziative degli stati ospitanti. In molti casi, infine, le olimpiadi sono state strumentalizzate politicamente, ma negli ultimi anni il fenomeno si è ridotto. Nonostante ciò, rimangono un momento importante della vita dell’umanità per l’incontro e il confronto di culture e razze diverse.</a:t>
            </a:r>
            <a:endParaRPr lang="it-IT" dirty="0">
              <a:latin typeface="Times New Roman" pitchFamily="18" charset="0"/>
              <a:ea typeface="Calibri" pitchFamily="34" charset="0"/>
              <a:cs typeface="Times New Roman" pitchFamily="18" charset="0"/>
            </a:endParaRPr>
          </a:p>
        </p:txBody>
      </p:sp>
      <p:sp>
        <p:nvSpPr>
          <p:cNvPr id="4" name="Indietro o precedente 3">
            <a:hlinkClick r:id="" action="ppaction://hlinkshowjump?jump=previousslide" highlightClick="1"/>
          </p:cNvPr>
          <p:cNvSpPr/>
          <p:nvPr/>
        </p:nvSpPr>
        <p:spPr>
          <a:xfrm>
            <a:off x="8388424" y="6453336"/>
            <a:ext cx="360040" cy="404664"/>
          </a:xfrm>
          <a:prstGeom prst="actionButtonBackPrevious">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Avanti o successivo 4">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ppt_x"/>
                                          </p:val>
                                        </p:tav>
                                        <p:tav tm="100000">
                                          <p:val>
                                            <p:strVal val="#ppt_x"/>
                                          </p:val>
                                        </p:tav>
                                      </p:tavLst>
                                    </p:anim>
                                    <p:anim calcmode="lin" valueType="num">
                                      <p:cBhvr additive="base">
                                        <p:cTn id="13"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dietro o precedente 13">
            <a:hlinkClick r:id="" action="ppaction://hlinkshowjump?jump=previousslide" highlightClick="1"/>
          </p:cNvPr>
          <p:cNvSpPr/>
          <p:nvPr/>
        </p:nvSpPr>
        <p:spPr>
          <a:xfrm>
            <a:off x="8388424" y="6453336"/>
            <a:ext cx="360040" cy="404664"/>
          </a:xfrm>
          <a:prstGeom prst="actionButtonBackPrevious">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Avanti o successivo 14">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4644008" y="836712"/>
            <a:ext cx="4032448" cy="5078313"/>
          </a:xfrm>
          <a:prstGeom prst="rect">
            <a:avLst/>
          </a:prstGeom>
        </p:spPr>
        <p:txBody>
          <a:bodyPr wrap="square">
            <a:spAutoFit/>
          </a:bodyPr>
          <a:lstStyle/>
          <a:p>
            <a:pPr algn="r"/>
            <a:r>
              <a:rPr lang="it-IT" dirty="0" smtClean="0">
                <a:latin typeface="Times New Roman" pitchFamily="18" charset="0"/>
                <a:cs typeface="Times New Roman" pitchFamily="18" charset="0"/>
              </a:rPr>
              <a:t>A partire dal 1924 furono organizzate anche le Olimpiadi invernali riservate alle discipline nordiche. La prima sede fu Chamonix, in Francia. All'edizione del 1988 svoltasi a Calgary (Canada), hanno preso parte 1789 atleti in rappresentanza di 57 paesi, contro gli appena 17 della prima edizione. I Giochi di </a:t>
            </a:r>
            <a:r>
              <a:rPr lang="it-IT" dirty="0" err="1" smtClean="0">
                <a:latin typeface="Times New Roman" pitchFamily="18" charset="0"/>
                <a:cs typeface="Times New Roman" pitchFamily="18" charset="0"/>
              </a:rPr>
              <a:t>Albertville</a:t>
            </a:r>
            <a:r>
              <a:rPr lang="it-IT" dirty="0" smtClean="0">
                <a:latin typeface="Times New Roman" pitchFamily="18" charset="0"/>
                <a:cs typeface="Times New Roman" pitchFamily="18" charset="0"/>
              </a:rPr>
              <a:t> (Francia) del 1992 sono stati gli ultimi a essere organizzati nello stesso anno delle Olimpiadi estive: la successiva edizione di </a:t>
            </a:r>
            <a:r>
              <a:rPr lang="it-IT" dirty="0" err="1" smtClean="0">
                <a:latin typeface="Times New Roman" pitchFamily="18" charset="0"/>
                <a:cs typeface="Times New Roman" pitchFamily="18" charset="0"/>
              </a:rPr>
              <a:t>Lillehammer</a:t>
            </a:r>
            <a:r>
              <a:rPr lang="it-IT" dirty="0" smtClean="0">
                <a:latin typeface="Times New Roman" pitchFamily="18" charset="0"/>
                <a:cs typeface="Times New Roman" pitchFamily="18" charset="0"/>
              </a:rPr>
              <a:t> (Norvegia) è stata infatti anticipata al 1994, per poi riprendere la normale cadenza quadriennale. Le competizioni prevedono biathlon, sci nordico e sci alpino, slittino, bob, pattinaggio di velocità, pattinaggio artistico, hockey su ghiaccio.  </a:t>
            </a:r>
            <a:endParaRPr lang="it-IT" dirty="0">
              <a:latin typeface="Times New Roman" pitchFamily="18" charset="0"/>
              <a:cs typeface="Times New Roman" pitchFamily="18" charset="0"/>
            </a:endParaRPr>
          </a:p>
        </p:txBody>
      </p:sp>
      <p:pic>
        <p:nvPicPr>
          <p:cNvPr id="17" name="Picture 2" descr="http://upload.wikimedia.org/wikipedia/it/thumb/8/87/Olimpiadi01.jpg/220px-Olimpiadi01.jpg">
            <a:hlinkClick r:id="rId3"/>
          </p:cNvPr>
          <p:cNvPicPr>
            <a:picLocks noChangeAspect="1" noChangeArrowheads="1"/>
          </p:cNvPicPr>
          <p:nvPr/>
        </p:nvPicPr>
        <p:blipFill>
          <a:blip r:embed="rId4" cstate="print"/>
          <a:srcRect/>
          <a:stretch>
            <a:fillRect/>
          </a:stretch>
        </p:blipFill>
        <p:spPr bwMode="auto">
          <a:xfrm>
            <a:off x="683568" y="2348880"/>
            <a:ext cx="3412071" cy="2016224"/>
          </a:xfrm>
          <a:prstGeom prst="rect">
            <a:avLst/>
          </a:prstGeom>
          <a:noFill/>
        </p:spPr>
      </p:pic>
      <p:sp>
        <p:nvSpPr>
          <p:cNvPr id="7" name="CasellaDiTesto 6"/>
          <p:cNvSpPr txBox="1">
            <a:spLocks noChangeArrowheads="1"/>
          </p:cNvSpPr>
          <p:nvPr/>
        </p:nvSpPr>
        <p:spPr bwMode="auto">
          <a:xfrm>
            <a:off x="0" y="260648"/>
            <a:ext cx="9144000" cy="369332"/>
          </a:xfrm>
          <a:prstGeom prst="rect">
            <a:avLst/>
          </a:prstGeom>
          <a:noFill/>
          <a:ln w="9525">
            <a:noFill/>
            <a:miter lim="800000"/>
            <a:headEnd/>
            <a:tailEnd/>
          </a:ln>
        </p:spPr>
        <p:txBody>
          <a:bodyPr wrap="square">
            <a:spAutoFit/>
          </a:bodyPr>
          <a:lstStyle/>
          <a:p>
            <a:pPr algn="ctr"/>
            <a:r>
              <a:rPr lang="it-IT" dirty="0" smtClean="0">
                <a:solidFill>
                  <a:srgbClr val="0000FF"/>
                </a:solidFill>
                <a:latin typeface="Times New Roman" pitchFamily="18" charset="0"/>
                <a:cs typeface="Times New Roman" pitchFamily="18" charset="0"/>
              </a:rPr>
              <a:t>Le Olimpiadi invernali</a:t>
            </a:r>
            <a:endParaRPr lang="it-IT"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1"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3000" fill="hold"/>
                                        <p:tgtEl>
                                          <p:spTgt spid="16"/>
                                        </p:tgtEl>
                                        <p:attrNameLst>
                                          <p:attrName>ppt_x</p:attrName>
                                        </p:attrNameLst>
                                      </p:cBhvr>
                                      <p:tavLst>
                                        <p:tav tm="0">
                                          <p:val>
                                            <p:strVal val="1+#ppt_w/2"/>
                                          </p:val>
                                        </p:tav>
                                        <p:tav tm="100000">
                                          <p:val>
                                            <p:strVal val="#ppt_x"/>
                                          </p:val>
                                        </p:tav>
                                      </p:tavLst>
                                    </p:anim>
                                    <p:anim calcmode="lin" valueType="num">
                                      <p:cBhvr additive="base">
                                        <p:cTn id="13" dur="3000" fill="hold"/>
                                        <p:tgtEl>
                                          <p:spTgt spid="16"/>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ttangolo 2"/>
          <p:cNvSpPr>
            <a:spLocks noChangeArrowheads="1"/>
          </p:cNvSpPr>
          <p:nvPr/>
        </p:nvSpPr>
        <p:spPr bwMode="auto">
          <a:xfrm>
            <a:off x="323850" y="980951"/>
            <a:ext cx="8424863" cy="2031325"/>
          </a:xfrm>
          <a:prstGeom prst="rect">
            <a:avLst/>
          </a:prstGeom>
          <a:noFill/>
          <a:ln w="9525">
            <a:noFill/>
            <a:miter lim="800000"/>
            <a:headEnd/>
            <a:tailEnd/>
          </a:ln>
        </p:spPr>
        <p:txBody>
          <a:bodyPr>
            <a:spAutoFit/>
          </a:bodyPr>
          <a:lstStyle/>
          <a:p>
            <a:pPr algn="just"/>
            <a:r>
              <a:rPr lang="it-IT" dirty="0" smtClean="0">
                <a:latin typeface="Times New Roman" pitchFamily="18" charset="0"/>
                <a:cs typeface="Times New Roman" pitchFamily="18" charset="0"/>
              </a:rPr>
              <a:t>Sono tuttavia le Olimpiadi estive, animate da un maggior numero di discipline sportive, ad assumere il ruolo di manifestazione aperta a tutti i paesi del mondo. Il programma delle gare estive è nutritissimo e il livello qualitativo delle competizioni è spesso eccezionale: pallacanestro, boxe, canoa e kayak, ciclismo, equitazione, scherma, hockey su prato, ginnastica, pentathlon moderno, canottaggio, tiro, calcio, nuoto e tuffi, atletica leggera, pallavolo, pallanuoto, sollevamento pesi, lotta (greco-romana e libera) e vela non sono che alcuni tra gli sport presenti. </a:t>
            </a:r>
            <a:endParaRPr lang="it-IT" dirty="0">
              <a:latin typeface="Times New Roman" pitchFamily="18" charset="0"/>
              <a:cs typeface="Times New Roman" pitchFamily="18" charset="0"/>
            </a:endParaRPr>
          </a:p>
        </p:txBody>
      </p:sp>
      <p:sp>
        <p:nvSpPr>
          <p:cNvPr id="3078" name="Rettangolo 5"/>
          <p:cNvSpPr>
            <a:spLocks noChangeArrowheads="1"/>
          </p:cNvSpPr>
          <p:nvPr/>
        </p:nvSpPr>
        <p:spPr bwMode="auto">
          <a:xfrm>
            <a:off x="323528" y="3068960"/>
            <a:ext cx="4536504" cy="1200329"/>
          </a:xfrm>
          <a:prstGeom prst="rect">
            <a:avLst/>
          </a:prstGeom>
          <a:noFill/>
          <a:ln w="9525">
            <a:noFill/>
            <a:miter lim="800000"/>
            <a:headEnd/>
            <a:tailEnd/>
          </a:ln>
        </p:spPr>
        <p:txBody>
          <a:bodyPr wrap="square">
            <a:spAutoFit/>
          </a:bodyPr>
          <a:lstStyle/>
          <a:p>
            <a:pPr algn="just"/>
            <a:r>
              <a:rPr lang="it-IT" dirty="0" smtClean="0">
                <a:latin typeface="Times New Roman" pitchFamily="18" charset="0"/>
                <a:cs typeface="Times New Roman" pitchFamily="18" charset="0"/>
              </a:rPr>
              <a:t>L'attività olimpica è disciplinata e organizzata dal Comitato olimpico internazionale (CIO), un'organizzazione sportiva che ha sede a Losanna, in Svizzera.  </a:t>
            </a:r>
            <a:endParaRPr lang="it-IT" dirty="0">
              <a:latin typeface="Times New Roman" pitchFamily="18" charset="0"/>
              <a:cs typeface="Times New Roman" pitchFamily="18" charset="0"/>
            </a:endParaRPr>
          </a:p>
        </p:txBody>
      </p:sp>
      <p:sp>
        <p:nvSpPr>
          <p:cNvPr id="7" name="Indietro o precedente 6">
            <a:hlinkClick r:id="" action="ppaction://hlinkshowjump?jump=previousslide" highlightClick="1"/>
          </p:cNvPr>
          <p:cNvSpPr/>
          <p:nvPr/>
        </p:nvSpPr>
        <p:spPr>
          <a:xfrm>
            <a:off x="8388424" y="6453336"/>
            <a:ext cx="360040" cy="404664"/>
          </a:xfrm>
          <a:prstGeom prst="actionButtonBackPrevious">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Avanti o successivo 7">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323528" y="4365104"/>
            <a:ext cx="4572000" cy="2031325"/>
          </a:xfrm>
          <a:prstGeom prst="rect">
            <a:avLst/>
          </a:prstGeom>
        </p:spPr>
        <p:txBody>
          <a:bodyPr>
            <a:spAutoFit/>
          </a:bodyPr>
          <a:lstStyle/>
          <a:p>
            <a:pPr algn="just"/>
            <a:r>
              <a:rPr lang="it-IT" dirty="0" smtClean="0">
                <a:latin typeface="Times New Roman" pitchFamily="18" charset="0"/>
                <a:cs typeface="Times New Roman" pitchFamily="18" charset="0"/>
              </a:rPr>
              <a:t>Tra l'altro le Olimpiadi contribuirono, sin dalla prima edizione, ad attutire le spinte nazionaliste affermatesi nel sec. XIX. Le prime edizioni dei Giochi furono un'espressione di internazionalismo e il clima delle competizioni non fu distorto da alcuna strumentalizzazione politica. </a:t>
            </a:r>
            <a:endParaRPr lang="it-IT" dirty="0">
              <a:latin typeface="Times New Roman" pitchFamily="18" charset="0"/>
              <a:cs typeface="Times New Roman" pitchFamily="18" charset="0"/>
            </a:endParaRPr>
          </a:p>
        </p:txBody>
      </p:sp>
      <p:pic>
        <p:nvPicPr>
          <p:cNvPr id="10" name="Picture 2" descr="http://www.clubausonia.it/archivio/home%20page/2007/home%20page%20febbraio%202007/home%20page%20febbraio%202007/Stade1896.jpg"/>
          <p:cNvPicPr>
            <a:picLocks noChangeAspect="1" noChangeArrowheads="1"/>
          </p:cNvPicPr>
          <p:nvPr/>
        </p:nvPicPr>
        <p:blipFill>
          <a:blip r:embed="rId3" cstate="print"/>
          <a:srcRect/>
          <a:stretch>
            <a:fillRect/>
          </a:stretch>
        </p:blipFill>
        <p:spPr bwMode="auto">
          <a:xfrm>
            <a:off x="4932040" y="3068960"/>
            <a:ext cx="3928553" cy="2722815"/>
          </a:xfrm>
          <a:prstGeom prst="rect">
            <a:avLst/>
          </a:prstGeom>
          <a:noFill/>
        </p:spPr>
      </p:pic>
      <p:sp>
        <p:nvSpPr>
          <p:cNvPr id="11" name="CasellaDiTesto 10"/>
          <p:cNvSpPr txBox="1">
            <a:spLocks noChangeArrowheads="1"/>
          </p:cNvSpPr>
          <p:nvPr/>
        </p:nvSpPr>
        <p:spPr bwMode="auto">
          <a:xfrm>
            <a:off x="0" y="260648"/>
            <a:ext cx="9144000" cy="369332"/>
          </a:xfrm>
          <a:prstGeom prst="rect">
            <a:avLst/>
          </a:prstGeom>
          <a:noFill/>
          <a:ln w="9525">
            <a:noFill/>
            <a:miter lim="800000"/>
            <a:headEnd/>
            <a:tailEnd/>
          </a:ln>
        </p:spPr>
        <p:txBody>
          <a:bodyPr wrap="square">
            <a:spAutoFit/>
          </a:bodyPr>
          <a:lstStyle/>
          <a:p>
            <a:pPr algn="ctr"/>
            <a:r>
              <a:rPr lang="it-IT" dirty="0" smtClean="0">
                <a:solidFill>
                  <a:srgbClr val="0000FF"/>
                </a:solidFill>
                <a:latin typeface="Times New Roman" pitchFamily="18" charset="0"/>
                <a:cs typeface="Times New Roman" pitchFamily="18" charset="0"/>
              </a:rPr>
              <a:t>Le Olimpiadi estive</a:t>
            </a:r>
            <a:endParaRPr lang="it-IT"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ppt_x"/>
                                          </p:val>
                                        </p:tav>
                                        <p:tav tm="100000">
                                          <p:val>
                                            <p:strVal val="#ppt_x"/>
                                          </p:val>
                                        </p:tav>
                                      </p:tavLst>
                                    </p:anim>
                                    <p:anim calcmode="lin" valueType="num">
                                      <p:cBhvr additive="base">
                                        <p:cTn id="8" dur="50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additive="base">
                                        <p:cTn id="12" dur="5000" fill="hold"/>
                                        <p:tgtEl>
                                          <p:spTgt spid="3075"/>
                                        </p:tgtEl>
                                        <p:attrNameLst>
                                          <p:attrName>ppt_x</p:attrName>
                                        </p:attrNameLst>
                                      </p:cBhvr>
                                      <p:tavLst>
                                        <p:tav tm="0">
                                          <p:val>
                                            <p:strVal val="1+#ppt_w/2"/>
                                          </p:val>
                                        </p:tav>
                                        <p:tav tm="100000">
                                          <p:val>
                                            <p:strVal val="#ppt_x"/>
                                          </p:val>
                                        </p:tav>
                                      </p:tavLst>
                                    </p:anim>
                                    <p:anim calcmode="lin" valueType="num">
                                      <p:cBhvr additive="base">
                                        <p:cTn id="13" dur="5000" fill="hold"/>
                                        <p:tgtEl>
                                          <p:spTgt spid="3075"/>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8" fill="hold" grpId="0" nodeType="afterEffect">
                                  <p:stCondLst>
                                    <p:cond delay="0"/>
                                  </p:stCondLst>
                                  <p:childTnLst>
                                    <p:set>
                                      <p:cBhvr>
                                        <p:cTn id="16" dur="1" fill="hold">
                                          <p:stCondLst>
                                            <p:cond delay="0"/>
                                          </p:stCondLst>
                                        </p:cTn>
                                        <p:tgtEl>
                                          <p:spTgt spid="3078"/>
                                        </p:tgtEl>
                                        <p:attrNameLst>
                                          <p:attrName>style.visibility</p:attrName>
                                        </p:attrNameLst>
                                      </p:cBhvr>
                                      <p:to>
                                        <p:strVal val="visible"/>
                                      </p:to>
                                    </p:set>
                                    <p:anim calcmode="lin" valueType="num">
                                      <p:cBhvr additive="base">
                                        <p:cTn id="17" dur="5000" fill="hold"/>
                                        <p:tgtEl>
                                          <p:spTgt spid="3078"/>
                                        </p:tgtEl>
                                        <p:attrNameLst>
                                          <p:attrName>ppt_x</p:attrName>
                                        </p:attrNameLst>
                                      </p:cBhvr>
                                      <p:tavLst>
                                        <p:tav tm="0">
                                          <p:val>
                                            <p:strVal val="0-#ppt_w/2"/>
                                          </p:val>
                                        </p:tav>
                                        <p:tav tm="100000">
                                          <p:val>
                                            <p:strVal val="#ppt_x"/>
                                          </p:val>
                                        </p:tav>
                                      </p:tavLst>
                                    </p:anim>
                                    <p:anim calcmode="lin" valueType="num">
                                      <p:cBhvr additive="base">
                                        <p:cTn id="18" dur="5000" fill="hold"/>
                                        <p:tgtEl>
                                          <p:spTgt spid="3078"/>
                                        </p:tgtEl>
                                        <p:attrNameLst>
                                          <p:attrName>ppt_y</p:attrName>
                                        </p:attrNameLst>
                                      </p:cBhvr>
                                      <p:tavLst>
                                        <p:tav tm="0">
                                          <p:val>
                                            <p:strVal val="#ppt_y"/>
                                          </p:val>
                                        </p:tav>
                                        <p:tav tm="100000">
                                          <p:val>
                                            <p:strVal val="#ppt_y"/>
                                          </p:val>
                                        </p:tav>
                                      </p:tavLst>
                                    </p:anim>
                                  </p:childTnLst>
                                </p:cTn>
                              </p:par>
                            </p:childTnLst>
                          </p:cTn>
                        </p:par>
                        <p:par>
                          <p:cTn id="19" fill="hold">
                            <p:stCondLst>
                              <p:cond delay="15000"/>
                            </p:stCondLst>
                            <p:childTnLst>
                              <p:par>
                                <p:cTn id="20" presetID="7"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0" fill="hold"/>
                                        <p:tgtEl>
                                          <p:spTgt spid="9"/>
                                        </p:tgtEl>
                                        <p:attrNameLst>
                                          <p:attrName>ppt_x</p:attrName>
                                        </p:attrNameLst>
                                      </p:cBhvr>
                                      <p:tavLst>
                                        <p:tav tm="0">
                                          <p:val>
                                            <p:strVal val="#ppt_x"/>
                                          </p:val>
                                        </p:tav>
                                        <p:tav tm="100000">
                                          <p:val>
                                            <p:strVal val="#ppt_x"/>
                                          </p:val>
                                        </p:tav>
                                      </p:tavLst>
                                    </p:anim>
                                    <p:anim calcmode="lin" valueType="num">
                                      <p:cBhvr additive="base">
                                        <p:cTn id="23" dur="50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0"/>
                            </p:stCondLst>
                            <p:childTnLst>
                              <p:par>
                                <p:cTn id="25" presetID="5" presetClass="entr" presetSubtype="1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8"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0" y="260648"/>
            <a:ext cx="9144000" cy="369332"/>
          </a:xfrm>
          <a:prstGeom prst="rect">
            <a:avLst/>
          </a:prstGeom>
          <a:noFill/>
          <a:ln w="9525">
            <a:noFill/>
            <a:miter lim="800000"/>
            <a:headEnd/>
            <a:tailEnd/>
          </a:ln>
        </p:spPr>
        <p:txBody>
          <a:bodyPr wrap="square">
            <a:spAutoFit/>
          </a:bodyPr>
          <a:lstStyle/>
          <a:p>
            <a:pPr algn="ctr"/>
            <a:r>
              <a:rPr lang="it-IT" dirty="0" smtClean="0">
                <a:solidFill>
                  <a:srgbClr val="0000FF"/>
                </a:solidFill>
                <a:latin typeface="Times New Roman" pitchFamily="18" charset="0"/>
                <a:cs typeface="Times New Roman" pitchFamily="18" charset="0"/>
              </a:rPr>
              <a:t>Gli sport praticati</a:t>
            </a:r>
            <a:endParaRPr lang="it-IT" dirty="0">
              <a:solidFill>
                <a:srgbClr val="0000FF"/>
              </a:solidFill>
              <a:latin typeface="Times New Roman" pitchFamily="18" charset="0"/>
              <a:cs typeface="Times New Roman" pitchFamily="18" charset="0"/>
            </a:endParaRPr>
          </a:p>
        </p:txBody>
      </p:sp>
      <p:sp>
        <p:nvSpPr>
          <p:cNvPr id="3" name="Rettangolo 2"/>
          <p:cNvSpPr>
            <a:spLocks noChangeArrowheads="1"/>
          </p:cNvSpPr>
          <p:nvPr/>
        </p:nvSpPr>
        <p:spPr bwMode="auto">
          <a:xfrm>
            <a:off x="323528" y="1124744"/>
            <a:ext cx="8424863" cy="646331"/>
          </a:xfrm>
          <a:prstGeom prst="rect">
            <a:avLst/>
          </a:prstGeom>
          <a:noFill/>
          <a:ln w="9525">
            <a:noFill/>
            <a:miter lim="800000"/>
            <a:headEnd/>
            <a:tailEnd/>
          </a:ln>
        </p:spPr>
        <p:txBody>
          <a:bodyPr>
            <a:spAutoFit/>
          </a:bodyPr>
          <a:lstStyle/>
          <a:p>
            <a:pPr algn="just"/>
            <a:r>
              <a:rPr lang="it-IT" dirty="0" smtClean="0">
                <a:latin typeface="Times New Roman" pitchFamily="18" charset="0"/>
                <a:cs typeface="Times New Roman" pitchFamily="18" charset="0"/>
              </a:rPr>
              <a:t>5 discipline sono state praticate fin dai primi giochi del 1896: atletica leggera, ciclismo, scherma, ginnastica e nuoto.</a:t>
            </a:r>
          </a:p>
        </p:txBody>
      </p:sp>
      <p:sp>
        <p:nvSpPr>
          <p:cNvPr id="4" name="CasellaDiTesto 3"/>
          <p:cNvSpPr txBox="1"/>
          <p:nvPr/>
        </p:nvSpPr>
        <p:spPr>
          <a:xfrm>
            <a:off x="0" y="764704"/>
            <a:ext cx="9144000" cy="369332"/>
          </a:xfrm>
          <a:prstGeom prst="rect">
            <a:avLst/>
          </a:prstGeom>
          <a:noFill/>
        </p:spPr>
        <p:txBody>
          <a:bodyPr wrap="square" rtlCol="0">
            <a:spAutoFit/>
          </a:bodyPr>
          <a:lstStyle/>
          <a:p>
            <a:pPr algn="ctr"/>
            <a:r>
              <a:rPr lang="it-IT" dirty="0" smtClean="0">
                <a:solidFill>
                  <a:srgbClr val="008000"/>
                </a:solidFill>
                <a:latin typeface="Times New Roman" pitchFamily="18" charset="0"/>
                <a:cs typeface="Times New Roman" pitchFamily="18" charset="0"/>
              </a:rPr>
              <a:t>Prima del 1948</a:t>
            </a:r>
            <a:endParaRPr lang="it-IT" dirty="0">
              <a:solidFill>
                <a:srgbClr val="008000"/>
              </a:solidFill>
              <a:latin typeface="Times New Roman" pitchFamily="18" charset="0"/>
              <a:cs typeface="Times New Roman" pitchFamily="18" charset="0"/>
            </a:endParaRPr>
          </a:p>
        </p:txBody>
      </p:sp>
      <p:sp>
        <p:nvSpPr>
          <p:cNvPr id="5" name="Rettangolo 4"/>
          <p:cNvSpPr>
            <a:spLocks noChangeArrowheads="1"/>
          </p:cNvSpPr>
          <p:nvPr/>
        </p:nvSpPr>
        <p:spPr bwMode="auto">
          <a:xfrm>
            <a:off x="323528" y="1772816"/>
            <a:ext cx="8424863" cy="369332"/>
          </a:xfrm>
          <a:prstGeom prst="rect">
            <a:avLst/>
          </a:prstGeom>
          <a:noFill/>
          <a:ln w="9525">
            <a:noFill/>
            <a:miter lim="800000"/>
            <a:headEnd/>
            <a:tailEnd/>
          </a:ln>
        </p:spPr>
        <p:txBody>
          <a:bodyPr>
            <a:spAutoFit/>
          </a:bodyPr>
          <a:lstStyle/>
          <a:p>
            <a:pPr algn="just"/>
            <a:r>
              <a:rPr lang="it-IT" dirty="0" smtClean="0">
                <a:latin typeface="Times New Roman" pitchFamily="18" charset="0"/>
                <a:cs typeface="Times New Roman" pitchFamily="18" charset="0"/>
              </a:rPr>
              <a:t>Nella prima metà del Novecento si aggiunsero numerosi sport:</a:t>
            </a:r>
          </a:p>
        </p:txBody>
      </p:sp>
      <p:sp>
        <p:nvSpPr>
          <p:cNvPr id="7" name="CasellaDiTesto 6"/>
          <p:cNvSpPr txBox="1"/>
          <p:nvPr/>
        </p:nvSpPr>
        <p:spPr>
          <a:xfrm>
            <a:off x="647056" y="2636912"/>
            <a:ext cx="8245424" cy="2585323"/>
          </a:xfrm>
          <a:prstGeom prst="rect">
            <a:avLst/>
          </a:prstGeom>
          <a:noFill/>
        </p:spPr>
        <p:txBody>
          <a:bodyPr wrap="square" numCol="2" rtlCol="0">
            <a:spAutoFit/>
          </a:bodyPr>
          <a:lstStyle/>
          <a:p>
            <a:pPr lvl="0"/>
            <a:r>
              <a:rPr lang="it-IT" dirty="0" smtClean="0">
                <a:latin typeface="Times New Roman" pitchFamily="18" charset="0"/>
                <a:cs typeface="Times New Roman" pitchFamily="18" charset="0"/>
              </a:rPr>
              <a:t>Calcio 1900-1928, dal 1936</a:t>
            </a:r>
          </a:p>
          <a:p>
            <a:pPr lvl="0"/>
            <a:r>
              <a:rPr lang="it-IT" dirty="0" smtClean="0">
                <a:latin typeface="Times New Roman" pitchFamily="18" charset="0"/>
                <a:cs typeface="Times New Roman" pitchFamily="18" charset="0"/>
              </a:rPr>
              <a:t>Canoa/kayak dal 1936</a:t>
            </a:r>
          </a:p>
          <a:p>
            <a:pPr lvl="0"/>
            <a:r>
              <a:rPr lang="it-IT" dirty="0" smtClean="0">
                <a:latin typeface="Times New Roman" pitchFamily="18" charset="0"/>
                <a:cs typeface="Times New Roman" pitchFamily="18" charset="0"/>
              </a:rPr>
              <a:t>Canottaggio dal 1900</a:t>
            </a:r>
          </a:p>
          <a:p>
            <a:pPr lvl="0"/>
            <a:r>
              <a:rPr lang="it-IT" dirty="0" smtClean="0">
                <a:latin typeface="Times New Roman" pitchFamily="18" charset="0"/>
                <a:cs typeface="Times New Roman" pitchFamily="18" charset="0"/>
              </a:rPr>
              <a:t>Equitazione 1900, dal 1912</a:t>
            </a:r>
          </a:p>
          <a:p>
            <a:pPr lvl="0"/>
            <a:r>
              <a:rPr lang="it-IT" dirty="0" smtClean="0">
                <a:latin typeface="Times New Roman" pitchFamily="18" charset="0"/>
                <a:cs typeface="Times New Roman" pitchFamily="18" charset="0"/>
              </a:rPr>
              <a:t>Hockey su prato 1908, 1920, dal 1928</a:t>
            </a:r>
          </a:p>
          <a:p>
            <a:pPr lvl="0"/>
            <a:r>
              <a:rPr lang="it-IT" dirty="0" smtClean="0">
                <a:latin typeface="Times New Roman" pitchFamily="18" charset="0"/>
                <a:cs typeface="Times New Roman" pitchFamily="18" charset="0"/>
              </a:rPr>
              <a:t>Lotta 1896, dal 1904</a:t>
            </a:r>
          </a:p>
          <a:p>
            <a:pPr lvl="0"/>
            <a:r>
              <a:rPr lang="it-IT" dirty="0" smtClean="0">
                <a:latin typeface="Times New Roman" pitchFamily="18" charset="0"/>
                <a:cs typeface="Times New Roman" pitchFamily="18" charset="0"/>
              </a:rPr>
              <a:t>Pallacanestro dal 1936</a:t>
            </a:r>
          </a:p>
          <a:p>
            <a:pPr lvl="0"/>
            <a:r>
              <a:rPr lang="it-IT" dirty="0" smtClean="0">
                <a:latin typeface="Times New Roman" pitchFamily="18" charset="0"/>
                <a:cs typeface="Times New Roman" pitchFamily="18" charset="0"/>
              </a:rPr>
              <a:t>Pallamano 1936, dal 1972</a:t>
            </a:r>
          </a:p>
          <a:p>
            <a:pPr lvl="0"/>
            <a:endParaRPr lang="it-IT" dirty="0" smtClean="0">
              <a:latin typeface="Times New Roman" pitchFamily="18" charset="0"/>
              <a:cs typeface="Times New Roman" pitchFamily="18" charset="0"/>
            </a:endParaRPr>
          </a:p>
          <a:p>
            <a:pPr lvl="0"/>
            <a:r>
              <a:rPr lang="it-IT" dirty="0" smtClean="0">
                <a:latin typeface="Times New Roman" pitchFamily="18" charset="0"/>
                <a:cs typeface="Times New Roman" pitchFamily="18" charset="0"/>
              </a:rPr>
              <a:t>Pallanuoto 1900, dal 1908</a:t>
            </a:r>
          </a:p>
          <a:p>
            <a:pPr lvl="0"/>
            <a:r>
              <a:rPr lang="it-IT" dirty="0" smtClean="0">
                <a:latin typeface="Times New Roman" pitchFamily="18" charset="0"/>
                <a:cs typeface="Times New Roman" pitchFamily="18" charset="0"/>
              </a:rPr>
              <a:t>Pentathlon moderno dal 1912</a:t>
            </a:r>
          </a:p>
          <a:p>
            <a:pPr lvl="0"/>
            <a:r>
              <a:rPr lang="it-IT" dirty="0" smtClean="0">
                <a:latin typeface="Times New Roman" pitchFamily="18" charset="0"/>
                <a:cs typeface="Times New Roman" pitchFamily="18" charset="0"/>
              </a:rPr>
              <a:t>Pugilato 1904, 1908, dal 1920</a:t>
            </a:r>
          </a:p>
          <a:p>
            <a:pPr lvl="0"/>
            <a:r>
              <a:rPr lang="it-IT" dirty="0" smtClean="0">
                <a:latin typeface="Times New Roman" pitchFamily="18" charset="0"/>
                <a:cs typeface="Times New Roman" pitchFamily="18" charset="0"/>
              </a:rPr>
              <a:t>Sollevamento pesi 1896, 1904, dal 1920</a:t>
            </a:r>
          </a:p>
          <a:p>
            <a:pPr lvl="0"/>
            <a:r>
              <a:rPr lang="it-IT" dirty="0" smtClean="0">
                <a:latin typeface="Times New Roman" pitchFamily="18" charset="0"/>
                <a:cs typeface="Times New Roman" pitchFamily="18" charset="0"/>
              </a:rPr>
              <a:t>Tennis 1896-1924, dal 1988</a:t>
            </a:r>
          </a:p>
          <a:p>
            <a:pPr lvl="0"/>
            <a:r>
              <a:rPr lang="it-IT" dirty="0" smtClean="0">
                <a:latin typeface="Times New Roman" pitchFamily="18" charset="0"/>
                <a:cs typeface="Times New Roman" pitchFamily="18" charset="0"/>
              </a:rPr>
              <a:t>Tiro con l'arco 1900-1912, 1920, dal 1972</a:t>
            </a:r>
          </a:p>
          <a:p>
            <a:pPr lvl="0"/>
            <a:r>
              <a:rPr lang="it-IT" dirty="0" smtClean="0">
                <a:latin typeface="Times New Roman" pitchFamily="18" charset="0"/>
                <a:cs typeface="Times New Roman" pitchFamily="18" charset="0"/>
              </a:rPr>
              <a:t>Tuffi dal 1904</a:t>
            </a:r>
          </a:p>
          <a:p>
            <a:pPr lvl="0"/>
            <a:r>
              <a:rPr lang="it-IT" dirty="0" smtClean="0">
                <a:latin typeface="Times New Roman" pitchFamily="18" charset="0"/>
                <a:cs typeface="Times New Roman" pitchFamily="18" charset="0"/>
              </a:rPr>
              <a:t>Vela 1900, dal 1908</a:t>
            </a:r>
          </a:p>
        </p:txBody>
      </p:sp>
      <p:sp>
        <p:nvSpPr>
          <p:cNvPr id="9" name="Indietro o precedente 8">
            <a:hlinkClick r:id="" action="ppaction://hlinkshowjump?jump=previousslide" highlightClick="1"/>
          </p:cNvPr>
          <p:cNvSpPr/>
          <p:nvPr/>
        </p:nvSpPr>
        <p:spPr>
          <a:xfrm>
            <a:off x="8388424" y="6453336"/>
            <a:ext cx="360040" cy="404664"/>
          </a:xfrm>
          <a:prstGeom prst="actionButtonBackPrevious">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Avanti o successivo 9">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0" fill="hold"/>
                                        <p:tgtEl>
                                          <p:spTgt spid="4"/>
                                        </p:tgtEl>
                                        <p:attrNameLst>
                                          <p:attrName>ppt_x</p:attrName>
                                        </p:attrNameLst>
                                      </p:cBhvr>
                                      <p:tavLst>
                                        <p:tav tm="0">
                                          <p:val>
                                            <p:strVal val="0-#ppt_w/2"/>
                                          </p:val>
                                        </p:tav>
                                        <p:tav tm="100000">
                                          <p:val>
                                            <p:strVal val="#ppt_x"/>
                                          </p:val>
                                        </p:tav>
                                      </p:tavLst>
                                    </p:anim>
                                    <p:anim calcmode="lin" valueType="num">
                                      <p:cBhvr additive="base">
                                        <p:cTn id="13" dur="3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7" presetClass="entr" presetSubtype="2" fill="hold" grpId="1"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3000" fill="hold"/>
                                        <p:tgtEl>
                                          <p:spTgt spid="3"/>
                                        </p:tgtEl>
                                        <p:attrNameLst>
                                          <p:attrName>ppt_x</p:attrName>
                                        </p:attrNameLst>
                                      </p:cBhvr>
                                      <p:tavLst>
                                        <p:tav tm="0">
                                          <p:val>
                                            <p:strVal val="1+#ppt_w/2"/>
                                          </p:val>
                                        </p:tav>
                                        <p:tav tm="100000">
                                          <p:val>
                                            <p:strVal val="#ppt_x"/>
                                          </p:val>
                                        </p:tav>
                                      </p:tavLst>
                                    </p:anim>
                                    <p:anim calcmode="lin" valueType="num">
                                      <p:cBhvr additive="base">
                                        <p:cTn id="18" dur="30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9000"/>
                            </p:stCondLst>
                            <p:childTnLst>
                              <p:par>
                                <p:cTn id="20" presetID="7"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3000" fill="hold"/>
                                        <p:tgtEl>
                                          <p:spTgt spid="5"/>
                                        </p:tgtEl>
                                        <p:attrNameLst>
                                          <p:attrName>ppt_x</p:attrName>
                                        </p:attrNameLst>
                                      </p:cBhvr>
                                      <p:tavLst>
                                        <p:tav tm="0">
                                          <p:val>
                                            <p:strVal val="0-#ppt_w/2"/>
                                          </p:val>
                                        </p:tav>
                                        <p:tav tm="100000">
                                          <p:val>
                                            <p:strVal val="#ppt_x"/>
                                          </p:val>
                                        </p:tav>
                                      </p:tavLst>
                                    </p:anim>
                                    <p:anim calcmode="lin" valueType="num">
                                      <p:cBhvr additive="base">
                                        <p:cTn id="23" dur="30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12000"/>
                            </p:stCondLst>
                            <p:childTnLst>
                              <p:par>
                                <p:cTn id="25" presetID="7"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3000" fill="hold"/>
                                        <p:tgtEl>
                                          <p:spTgt spid="7"/>
                                        </p:tgtEl>
                                        <p:attrNameLst>
                                          <p:attrName>ppt_x</p:attrName>
                                        </p:attrNameLst>
                                      </p:cBhvr>
                                      <p:tavLst>
                                        <p:tav tm="0">
                                          <p:val>
                                            <p:strVal val="#ppt_x"/>
                                          </p:val>
                                        </p:tav>
                                        <p:tav tm="100000">
                                          <p:val>
                                            <p:strVal val="#ppt_x"/>
                                          </p:val>
                                        </p:tav>
                                      </p:tavLst>
                                    </p:anim>
                                    <p:anim calcmode="lin" valueType="num">
                                      <p:cBhvr additive="base">
                                        <p:cTn id="28"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p:bldP spid="4"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dietro o precedente 1">
            <a:hlinkClick r:id="" action="ppaction://hlinkshowjump?jump=previousslide" highlightClick="1"/>
          </p:cNvPr>
          <p:cNvSpPr/>
          <p:nvPr/>
        </p:nvSpPr>
        <p:spPr>
          <a:xfrm>
            <a:off x="8388424" y="6453336"/>
            <a:ext cx="360040" cy="404664"/>
          </a:xfrm>
          <a:prstGeom prst="actionButtonBackPrevious">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Avanti o successivo 2">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0" y="764704"/>
            <a:ext cx="9144000" cy="369332"/>
          </a:xfrm>
          <a:prstGeom prst="rect">
            <a:avLst/>
          </a:prstGeom>
          <a:noFill/>
        </p:spPr>
        <p:txBody>
          <a:bodyPr wrap="square" rtlCol="0">
            <a:spAutoFit/>
          </a:bodyPr>
          <a:lstStyle/>
          <a:p>
            <a:pPr algn="ctr"/>
            <a:r>
              <a:rPr lang="it-IT" dirty="0" smtClean="0">
                <a:solidFill>
                  <a:srgbClr val="008000"/>
                </a:solidFill>
                <a:latin typeface="Times New Roman" pitchFamily="18" charset="0"/>
                <a:cs typeface="Times New Roman" pitchFamily="18" charset="0"/>
              </a:rPr>
              <a:t>Nella seconda metà del Novecento </a:t>
            </a:r>
            <a:endParaRPr lang="it-IT" dirty="0">
              <a:solidFill>
                <a:srgbClr val="008000"/>
              </a:solidFill>
              <a:latin typeface="Times New Roman" pitchFamily="18" charset="0"/>
              <a:cs typeface="Times New Roman" pitchFamily="18" charset="0"/>
            </a:endParaRPr>
          </a:p>
        </p:txBody>
      </p:sp>
      <p:sp>
        <p:nvSpPr>
          <p:cNvPr id="5" name="Rettangolo 4"/>
          <p:cNvSpPr>
            <a:spLocks noChangeArrowheads="1"/>
          </p:cNvSpPr>
          <p:nvPr/>
        </p:nvSpPr>
        <p:spPr bwMode="auto">
          <a:xfrm>
            <a:off x="323528" y="1124744"/>
            <a:ext cx="8424863" cy="369332"/>
          </a:xfrm>
          <a:prstGeom prst="rect">
            <a:avLst/>
          </a:prstGeom>
          <a:noFill/>
          <a:ln w="9525">
            <a:noFill/>
            <a:miter lim="800000"/>
            <a:headEnd/>
            <a:tailEnd/>
          </a:ln>
        </p:spPr>
        <p:txBody>
          <a:bodyPr>
            <a:spAutoFit/>
          </a:bodyPr>
          <a:lstStyle/>
          <a:p>
            <a:pPr algn="just"/>
            <a:r>
              <a:rPr lang="it-IT" dirty="0" smtClean="0">
                <a:latin typeface="Times New Roman" pitchFamily="18" charset="0"/>
                <a:cs typeface="Times New Roman" pitchFamily="18" charset="0"/>
              </a:rPr>
              <a:t>Nella seconda metà del Novecento si aggiungono i seguenti sport:</a:t>
            </a:r>
          </a:p>
        </p:txBody>
      </p:sp>
      <p:sp>
        <p:nvSpPr>
          <p:cNvPr id="6" name="CasellaDiTesto 5"/>
          <p:cNvSpPr txBox="1">
            <a:spLocks noChangeArrowheads="1"/>
          </p:cNvSpPr>
          <p:nvPr/>
        </p:nvSpPr>
        <p:spPr bwMode="auto">
          <a:xfrm>
            <a:off x="0" y="260648"/>
            <a:ext cx="9144000" cy="369332"/>
          </a:xfrm>
          <a:prstGeom prst="rect">
            <a:avLst/>
          </a:prstGeom>
          <a:noFill/>
          <a:ln w="9525">
            <a:noFill/>
            <a:miter lim="800000"/>
            <a:headEnd/>
            <a:tailEnd/>
          </a:ln>
        </p:spPr>
        <p:txBody>
          <a:bodyPr wrap="square">
            <a:spAutoFit/>
          </a:bodyPr>
          <a:lstStyle/>
          <a:p>
            <a:pPr algn="ctr"/>
            <a:r>
              <a:rPr lang="it-IT" dirty="0" smtClean="0">
                <a:solidFill>
                  <a:srgbClr val="0000FF"/>
                </a:solidFill>
                <a:latin typeface="Times New Roman" pitchFamily="18" charset="0"/>
                <a:cs typeface="Times New Roman" pitchFamily="18" charset="0"/>
              </a:rPr>
              <a:t>Gli sport praticati</a:t>
            </a:r>
            <a:endParaRPr lang="it-IT" dirty="0">
              <a:solidFill>
                <a:srgbClr val="0000FF"/>
              </a:solidFill>
              <a:latin typeface="Times New Roman" pitchFamily="18" charset="0"/>
              <a:cs typeface="Times New Roman" pitchFamily="18" charset="0"/>
            </a:endParaRPr>
          </a:p>
        </p:txBody>
      </p:sp>
      <p:sp>
        <p:nvSpPr>
          <p:cNvPr id="7" name="CasellaDiTesto 6"/>
          <p:cNvSpPr txBox="1"/>
          <p:nvPr/>
        </p:nvSpPr>
        <p:spPr>
          <a:xfrm>
            <a:off x="1403648" y="2132856"/>
            <a:ext cx="5976664" cy="2585323"/>
          </a:xfrm>
          <a:prstGeom prst="rect">
            <a:avLst/>
          </a:prstGeom>
          <a:noFill/>
        </p:spPr>
        <p:txBody>
          <a:bodyPr wrap="square" numCol="1" rtlCol="0">
            <a:spAutoFit/>
          </a:bodyPr>
          <a:lstStyle/>
          <a:p>
            <a:pPr lvl="0" algn="ctr"/>
            <a:r>
              <a:rPr lang="it-IT" dirty="0" smtClean="0">
                <a:latin typeface="Times New Roman" pitchFamily="18" charset="0"/>
                <a:cs typeface="Times New Roman" pitchFamily="18" charset="0"/>
              </a:rPr>
              <a:t>Badminton dal 1992</a:t>
            </a:r>
          </a:p>
          <a:p>
            <a:pPr lvl="0" algn="ctr"/>
            <a:r>
              <a:rPr lang="it-IT" dirty="0" smtClean="0">
                <a:latin typeface="Times New Roman" pitchFamily="18" charset="0"/>
                <a:cs typeface="Times New Roman" pitchFamily="18" charset="0"/>
              </a:rPr>
              <a:t>Judo 1964, dal 1972</a:t>
            </a:r>
          </a:p>
          <a:p>
            <a:pPr lvl="0" algn="ctr"/>
            <a:r>
              <a:rPr lang="it-IT" dirty="0" smtClean="0">
                <a:latin typeface="Times New Roman" pitchFamily="18" charset="0"/>
                <a:cs typeface="Times New Roman" pitchFamily="18" charset="0"/>
              </a:rPr>
              <a:t>Nuoto sincronizzato dal 1984</a:t>
            </a:r>
          </a:p>
          <a:p>
            <a:pPr lvl="0" algn="ctr"/>
            <a:r>
              <a:rPr lang="it-IT" dirty="0" smtClean="0">
                <a:latin typeface="Times New Roman" pitchFamily="18" charset="0"/>
                <a:cs typeface="Times New Roman" pitchFamily="18" charset="0"/>
              </a:rPr>
              <a:t>Pallavolo dal 1964 (Beach volley dal 1996)</a:t>
            </a:r>
          </a:p>
          <a:p>
            <a:pPr lvl="0" algn="ctr"/>
            <a:r>
              <a:rPr lang="it-IT" dirty="0" smtClean="0">
                <a:latin typeface="Times New Roman" pitchFamily="18" charset="0"/>
                <a:cs typeface="Times New Roman" pitchFamily="18" charset="0"/>
              </a:rPr>
              <a:t>Taekwondo dal 2000</a:t>
            </a:r>
          </a:p>
          <a:p>
            <a:pPr lvl="0" algn="ctr"/>
            <a:r>
              <a:rPr lang="it-IT" dirty="0" smtClean="0">
                <a:latin typeface="Times New Roman" pitchFamily="18" charset="0"/>
                <a:cs typeface="Times New Roman" pitchFamily="18" charset="0"/>
              </a:rPr>
              <a:t>Tennis 1896-1924, dal 1988</a:t>
            </a:r>
          </a:p>
          <a:p>
            <a:pPr lvl="0" algn="ctr"/>
            <a:r>
              <a:rPr lang="it-IT" dirty="0" smtClean="0">
                <a:latin typeface="Times New Roman" pitchFamily="18" charset="0"/>
                <a:cs typeface="Times New Roman" pitchFamily="18" charset="0"/>
              </a:rPr>
              <a:t>Ping-Pong dal 1988</a:t>
            </a:r>
          </a:p>
          <a:p>
            <a:pPr lvl="0" algn="ctr"/>
            <a:r>
              <a:rPr lang="it-IT" dirty="0" smtClean="0">
                <a:latin typeface="Times New Roman" pitchFamily="18" charset="0"/>
                <a:cs typeface="Times New Roman" pitchFamily="18" charset="0"/>
              </a:rPr>
              <a:t>Tiro con l'arco 1900-1912, 1920, dal 1972</a:t>
            </a:r>
          </a:p>
          <a:p>
            <a:pPr lvl="0" algn="ctr"/>
            <a:r>
              <a:rPr lang="it-IT" dirty="0" smtClean="0">
                <a:latin typeface="Times New Roman" pitchFamily="18" charset="0"/>
                <a:cs typeface="Times New Roman" pitchFamily="18" charset="0"/>
              </a:rPr>
              <a:t>Triathlon dal 2000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0" fill="hold"/>
                                        <p:tgtEl>
                                          <p:spTgt spid="4"/>
                                        </p:tgtEl>
                                        <p:attrNameLst>
                                          <p:attrName>ppt_x</p:attrName>
                                        </p:attrNameLst>
                                      </p:cBhvr>
                                      <p:tavLst>
                                        <p:tav tm="0">
                                          <p:val>
                                            <p:strVal val="1+#ppt_w/2"/>
                                          </p:val>
                                        </p:tav>
                                        <p:tav tm="100000">
                                          <p:val>
                                            <p:strVal val="#ppt_x"/>
                                          </p:val>
                                        </p:tav>
                                      </p:tavLst>
                                    </p:anim>
                                    <p:anim calcmode="lin" valueType="num">
                                      <p:cBhvr additive="base">
                                        <p:cTn id="13" dur="3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8000"/>
                            </p:stCondLst>
                            <p:childTnLst>
                              <p:par>
                                <p:cTn id="15" presetID="7" presetClass="entr" presetSubtype="8" fill="hold" grpId="1"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3000" fill="hold"/>
                                        <p:tgtEl>
                                          <p:spTgt spid="5"/>
                                        </p:tgtEl>
                                        <p:attrNameLst>
                                          <p:attrName>ppt_x</p:attrName>
                                        </p:attrNameLst>
                                      </p:cBhvr>
                                      <p:tavLst>
                                        <p:tav tm="0">
                                          <p:val>
                                            <p:strVal val="0-#ppt_w/2"/>
                                          </p:val>
                                        </p:tav>
                                        <p:tav tm="100000">
                                          <p:val>
                                            <p:strVal val="#ppt_x"/>
                                          </p:val>
                                        </p:tav>
                                      </p:tavLst>
                                    </p:anim>
                                    <p:anim calcmode="lin" valueType="num">
                                      <p:cBhvr additive="base">
                                        <p:cTn id="18" dur="30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1000"/>
                            </p:stCondLst>
                            <p:childTnLst>
                              <p:par>
                                <p:cTn id="20" presetID="7"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3000" fill="hold"/>
                                        <p:tgtEl>
                                          <p:spTgt spid="7"/>
                                        </p:tgtEl>
                                        <p:attrNameLst>
                                          <p:attrName>ppt_x</p:attrName>
                                        </p:attrNameLst>
                                      </p:cBhvr>
                                      <p:tavLst>
                                        <p:tav tm="0">
                                          <p:val>
                                            <p:strVal val="#ppt_x"/>
                                          </p:val>
                                        </p:tav>
                                        <p:tav tm="100000">
                                          <p:val>
                                            <p:strVal val="#ppt_x"/>
                                          </p:val>
                                        </p:tav>
                                      </p:tavLst>
                                    </p:anim>
                                    <p:anim calcmode="lin" valueType="num">
                                      <p:cBhvr additive="base">
                                        <p:cTn id="23"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764704"/>
            <a:ext cx="9144000" cy="369332"/>
          </a:xfrm>
          <a:prstGeom prst="rect">
            <a:avLst/>
          </a:prstGeom>
          <a:noFill/>
        </p:spPr>
        <p:txBody>
          <a:bodyPr wrap="square" rtlCol="0">
            <a:spAutoFit/>
          </a:bodyPr>
          <a:lstStyle/>
          <a:p>
            <a:pPr algn="ctr"/>
            <a:r>
              <a:rPr lang="it-IT" dirty="0" smtClean="0">
                <a:solidFill>
                  <a:srgbClr val="008000"/>
                </a:solidFill>
                <a:latin typeface="Times New Roman" pitchFamily="18" charset="0"/>
                <a:cs typeface="Times New Roman" pitchFamily="18" charset="0"/>
              </a:rPr>
              <a:t>Sport esclusi dal programma attuale o che desiderano entrare nelle competizioni olimpiche</a:t>
            </a:r>
            <a:endParaRPr lang="it-IT" dirty="0">
              <a:solidFill>
                <a:srgbClr val="008000"/>
              </a:solidFill>
              <a:latin typeface="Times New Roman" pitchFamily="18" charset="0"/>
              <a:cs typeface="Times New Roman" pitchFamily="18" charset="0"/>
            </a:endParaRPr>
          </a:p>
        </p:txBody>
      </p:sp>
      <p:sp>
        <p:nvSpPr>
          <p:cNvPr id="3" name="Rettangolo 2"/>
          <p:cNvSpPr>
            <a:spLocks noChangeArrowheads="1"/>
          </p:cNvSpPr>
          <p:nvPr/>
        </p:nvSpPr>
        <p:spPr bwMode="auto">
          <a:xfrm>
            <a:off x="323528" y="1124744"/>
            <a:ext cx="8424863" cy="646331"/>
          </a:xfrm>
          <a:prstGeom prst="rect">
            <a:avLst/>
          </a:prstGeom>
          <a:noFill/>
          <a:ln w="9525">
            <a:noFill/>
            <a:miter lim="800000"/>
            <a:headEnd/>
            <a:tailEnd/>
          </a:ln>
        </p:spPr>
        <p:txBody>
          <a:bodyPr>
            <a:spAutoFit/>
          </a:bodyPr>
          <a:lstStyle/>
          <a:p>
            <a:pPr algn="just"/>
            <a:r>
              <a:rPr lang="it-IT" dirty="0" smtClean="0">
                <a:latin typeface="Times New Roman" pitchFamily="18" charset="0"/>
                <a:cs typeface="Times New Roman" pitchFamily="18" charset="0"/>
              </a:rPr>
              <a:t>Ecco gli sport che oggi sono esclusi dalle Olimpiadi o in corsa per rientrare nel programma:</a:t>
            </a:r>
          </a:p>
        </p:txBody>
      </p:sp>
      <p:sp>
        <p:nvSpPr>
          <p:cNvPr id="4" name="CasellaDiTesto 3"/>
          <p:cNvSpPr txBox="1">
            <a:spLocks noChangeArrowheads="1"/>
          </p:cNvSpPr>
          <p:nvPr/>
        </p:nvSpPr>
        <p:spPr bwMode="auto">
          <a:xfrm>
            <a:off x="0" y="260648"/>
            <a:ext cx="9144000" cy="369332"/>
          </a:xfrm>
          <a:prstGeom prst="rect">
            <a:avLst/>
          </a:prstGeom>
          <a:noFill/>
          <a:ln w="9525">
            <a:noFill/>
            <a:miter lim="800000"/>
            <a:headEnd/>
            <a:tailEnd/>
          </a:ln>
        </p:spPr>
        <p:txBody>
          <a:bodyPr wrap="square">
            <a:spAutoFit/>
          </a:bodyPr>
          <a:lstStyle/>
          <a:p>
            <a:pPr algn="ctr"/>
            <a:r>
              <a:rPr lang="it-IT" dirty="0" smtClean="0">
                <a:solidFill>
                  <a:srgbClr val="0000FF"/>
                </a:solidFill>
                <a:latin typeface="Times New Roman" pitchFamily="18" charset="0"/>
                <a:cs typeface="Times New Roman" pitchFamily="18" charset="0"/>
              </a:rPr>
              <a:t>Gli sport praticati</a:t>
            </a:r>
            <a:endParaRPr lang="it-IT" dirty="0">
              <a:solidFill>
                <a:srgbClr val="0000FF"/>
              </a:solidFill>
              <a:latin typeface="Times New Roman" pitchFamily="18" charset="0"/>
              <a:cs typeface="Times New Roman" pitchFamily="18" charset="0"/>
            </a:endParaRPr>
          </a:p>
        </p:txBody>
      </p:sp>
      <p:sp>
        <p:nvSpPr>
          <p:cNvPr id="6" name="Indietro o precedente 5">
            <a:hlinkClick r:id="" action="ppaction://hlinkshowjump?jump=previousslide" highlightClick="1"/>
          </p:cNvPr>
          <p:cNvSpPr/>
          <p:nvPr/>
        </p:nvSpPr>
        <p:spPr>
          <a:xfrm>
            <a:off x="8388424" y="6453336"/>
            <a:ext cx="360040" cy="404664"/>
          </a:xfrm>
          <a:prstGeom prst="actionButtonBackPrevious">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Avanti o successivo 6">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0" y="2132856"/>
            <a:ext cx="5184576" cy="2308324"/>
          </a:xfrm>
          <a:prstGeom prst="rect">
            <a:avLst/>
          </a:prstGeom>
          <a:noFill/>
        </p:spPr>
        <p:txBody>
          <a:bodyPr wrap="square" numCol="1" rtlCol="0">
            <a:spAutoFit/>
          </a:bodyPr>
          <a:lstStyle/>
          <a:p>
            <a:pPr lvl="0" algn="ctr"/>
            <a:r>
              <a:rPr lang="it-IT" dirty="0" smtClean="0">
                <a:latin typeface="Times New Roman" pitchFamily="18" charset="0"/>
                <a:cs typeface="Times New Roman" pitchFamily="18" charset="0"/>
              </a:rPr>
              <a:t>Baseball 1992-2008</a:t>
            </a:r>
          </a:p>
          <a:p>
            <a:pPr lvl="0" algn="ctr"/>
            <a:r>
              <a:rPr lang="it-IT" dirty="0" smtClean="0">
                <a:latin typeface="Times New Roman" pitchFamily="18" charset="0"/>
                <a:cs typeface="Times New Roman" pitchFamily="18" charset="0"/>
              </a:rPr>
              <a:t>Cricket 1900</a:t>
            </a:r>
          </a:p>
          <a:p>
            <a:pPr lvl="0" algn="ctr"/>
            <a:r>
              <a:rPr lang="it-IT" dirty="0" smtClean="0">
                <a:latin typeface="Times New Roman" pitchFamily="18" charset="0"/>
                <a:cs typeface="Times New Roman" pitchFamily="18" charset="0"/>
              </a:rPr>
              <a:t>Golf 1900, 1904</a:t>
            </a:r>
          </a:p>
          <a:p>
            <a:pPr lvl="0" algn="ctr"/>
            <a:r>
              <a:rPr lang="it-IT" dirty="0" smtClean="0">
                <a:latin typeface="Times New Roman" pitchFamily="18" charset="0"/>
                <a:cs typeface="Times New Roman" pitchFamily="18" charset="0"/>
              </a:rPr>
              <a:t>Pallacorda (</a:t>
            </a:r>
            <a:r>
              <a:rPr lang="it-IT" dirty="0" err="1" smtClean="0">
                <a:latin typeface="Times New Roman" pitchFamily="18" charset="0"/>
                <a:cs typeface="Times New Roman" pitchFamily="18" charset="0"/>
              </a:rPr>
              <a:t>Jeu</a:t>
            </a:r>
            <a:r>
              <a:rPr lang="it-IT" dirty="0" smtClean="0">
                <a:latin typeface="Times New Roman" pitchFamily="18" charset="0"/>
                <a:cs typeface="Times New Roman" pitchFamily="18" charset="0"/>
              </a:rPr>
              <a:t> de </a:t>
            </a:r>
            <a:r>
              <a:rPr lang="it-IT" dirty="0" err="1" smtClean="0">
                <a:latin typeface="Times New Roman" pitchFamily="18" charset="0"/>
                <a:cs typeface="Times New Roman" pitchFamily="18" charset="0"/>
              </a:rPr>
              <a:t>paume</a:t>
            </a:r>
            <a:r>
              <a:rPr lang="it-IT" dirty="0" smtClean="0">
                <a:latin typeface="Times New Roman" pitchFamily="18" charset="0"/>
                <a:cs typeface="Times New Roman" pitchFamily="18" charset="0"/>
              </a:rPr>
              <a:t>) 1908</a:t>
            </a:r>
          </a:p>
          <a:p>
            <a:pPr lvl="0" algn="ctr"/>
            <a:r>
              <a:rPr lang="it-IT" dirty="0" smtClean="0">
                <a:latin typeface="Times New Roman" pitchFamily="18" charset="0"/>
                <a:cs typeface="Times New Roman" pitchFamily="18" charset="0"/>
              </a:rPr>
              <a:t>Polo 1900, 1908, 1920, 1924, 1936</a:t>
            </a:r>
          </a:p>
          <a:p>
            <a:pPr lvl="0" algn="ctr"/>
            <a:r>
              <a:rPr lang="it-IT" dirty="0" smtClean="0">
                <a:latin typeface="Times New Roman" pitchFamily="18" charset="0"/>
                <a:cs typeface="Times New Roman" pitchFamily="18" charset="0"/>
              </a:rPr>
              <a:t>Rugby 1900, 1908, 1920, 1924</a:t>
            </a:r>
          </a:p>
          <a:p>
            <a:pPr lvl="0" algn="ctr"/>
            <a:r>
              <a:rPr lang="it-IT" dirty="0" smtClean="0">
                <a:latin typeface="Times New Roman" pitchFamily="18" charset="0"/>
                <a:cs typeface="Times New Roman" pitchFamily="18" charset="0"/>
              </a:rPr>
              <a:t>Softball 1996-2008</a:t>
            </a:r>
          </a:p>
          <a:p>
            <a:pPr lvl="0" algn="ctr"/>
            <a:r>
              <a:rPr lang="it-IT" dirty="0" smtClean="0">
                <a:latin typeface="Times New Roman" pitchFamily="18" charset="0"/>
                <a:cs typeface="Times New Roman" pitchFamily="18" charset="0"/>
              </a:rPr>
              <a:t>Tiro alla fune 1900-1920</a:t>
            </a:r>
            <a:endParaRPr lang="it-IT" dirty="0">
              <a:latin typeface="Times New Roman" pitchFamily="18" charset="0"/>
              <a:cs typeface="Times New Roman" pitchFamily="18" charset="0"/>
            </a:endParaRPr>
          </a:p>
        </p:txBody>
      </p:sp>
      <p:sp>
        <p:nvSpPr>
          <p:cNvPr id="9" name="CasellaDiTesto 8"/>
          <p:cNvSpPr txBox="1"/>
          <p:nvPr/>
        </p:nvSpPr>
        <p:spPr>
          <a:xfrm>
            <a:off x="3779912" y="4005064"/>
            <a:ext cx="5184576" cy="2308324"/>
          </a:xfrm>
          <a:prstGeom prst="rect">
            <a:avLst/>
          </a:prstGeom>
          <a:noFill/>
        </p:spPr>
        <p:txBody>
          <a:bodyPr wrap="square" numCol="1" rtlCol="0">
            <a:spAutoFit/>
          </a:bodyPr>
          <a:lstStyle/>
          <a:p>
            <a:pPr lvl="0" algn="ctr"/>
            <a:r>
              <a:rPr lang="it-IT" dirty="0" smtClean="0">
                <a:latin typeface="Times New Roman" pitchFamily="18" charset="0"/>
                <a:cs typeface="Times New Roman" pitchFamily="18" charset="0"/>
              </a:rPr>
              <a:t>Baseball 1992-2008</a:t>
            </a:r>
          </a:p>
          <a:p>
            <a:pPr lvl="0" algn="ctr"/>
            <a:r>
              <a:rPr lang="it-IT" dirty="0" smtClean="0">
                <a:latin typeface="Times New Roman" pitchFamily="18" charset="0"/>
                <a:cs typeface="Times New Roman" pitchFamily="18" charset="0"/>
              </a:rPr>
              <a:t>Golf 1900 e 1904</a:t>
            </a:r>
          </a:p>
          <a:p>
            <a:pPr lvl="0" algn="ctr"/>
            <a:r>
              <a:rPr lang="it-IT" dirty="0" smtClean="0">
                <a:latin typeface="Times New Roman" pitchFamily="18" charset="0"/>
                <a:cs typeface="Times New Roman" pitchFamily="18" charset="0"/>
              </a:rPr>
              <a:t>Karate</a:t>
            </a:r>
          </a:p>
          <a:p>
            <a:pPr lvl="0" algn="ctr"/>
            <a:r>
              <a:rPr lang="it-IT" dirty="0" smtClean="0">
                <a:latin typeface="Times New Roman" pitchFamily="18" charset="0"/>
                <a:cs typeface="Times New Roman" pitchFamily="18" charset="0"/>
              </a:rPr>
              <a:t>Pattinaggio</a:t>
            </a:r>
          </a:p>
          <a:p>
            <a:pPr lvl="0" algn="ctr"/>
            <a:r>
              <a:rPr lang="it-IT" dirty="0" smtClean="0">
                <a:latin typeface="Times New Roman" pitchFamily="18" charset="0"/>
                <a:cs typeface="Times New Roman" pitchFamily="18" charset="0"/>
              </a:rPr>
              <a:t>Rugby 1900, 1908, 1920 e 1924</a:t>
            </a:r>
          </a:p>
          <a:p>
            <a:pPr lvl="0" algn="ctr"/>
            <a:r>
              <a:rPr lang="it-IT" dirty="0" smtClean="0">
                <a:latin typeface="Times New Roman" pitchFamily="18" charset="0"/>
                <a:cs typeface="Times New Roman" pitchFamily="18" charset="0"/>
              </a:rPr>
              <a:t>Softball 1996-2008</a:t>
            </a:r>
          </a:p>
          <a:p>
            <a:pPr lvl="0" algn="ctr"/>
            <a:r>
              <a:rPr lang="it-IT" dirty="0" smtClean="0">
                <a:latin typeface="Times New Roman" pitchFamily="18" charset="0"/>
                <a:cs typeface="Times New Roman" pitchFamily="18" charset="0"/>
              </a:rPr>
              <a:t>Squash</a:t>
            </a:r>
          </a:p>
          <a:p>
            <a:pPr lvl="0" algn="ctr"/>
            <a:r>
              <a:rPr lang="it-IT" dirty="0" smtClean="0">
                <a:latin typeface="Times New Roman" pitchFamily="18" charset="0"/>
                <a:cs typeface="Times New Roman" pitchFamily="18" charset="0"/>
              </a:rPr>
              <a:t>Arrampicata</a:t>
            </a:r>
            <a:endParaRPr lang="it-IT"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3000" fill="hold"/>
                                        <p:tgtEl>
                                          <p:spTgt spid="2"/>
                                        </p:tgtEl>
                                        <p:attrNameLst>
                                          <p:attrName>ppt_x</p:attrName>
                                        </p:attrNameLst>
                                      </p:cBhvr>
                                      <p:tavLst>
                                        <p:tav tm="0">
                                          <p:val>
                                            <p:strVal val="0-#ppt_w/2"/>
                                          </p:val>
                                        </p:tav>
                                        <p:tav tm="100000">
                                          <p:val>
                                            <p:strVal val="#ppt_x"/>
                                          </p:val>
                                        </p:tav>
                                      </p:tavLst>
                                    </p:anim>
                                    <p:anim calcmode="lin" valueType="num">
                                      <p:cBhvr additive="base">
                                        <p:cTn id="13" dur="30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7"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3000" fill="hold"/>
                                        <p:tgtEl>
                                          <p:spTgt spid="3"/>
                                        </p:tgtEl>
                                        <p:attrNameLst>
                                          <p:attrName>ppt_x</p:attrName>
                                        </p:attrNameLst>
                                      </p:cBhvr>
                                      <p:tavLst>
                                        <p:tav tm="0">
                                          <p:val>
                                            <p:strVal val="1+#ppt_w/2"/>
                                          </p:val>
                                        </p:tav>
                                        <p:tav tm="100000">
                                          <p:val>
                                            <p:strVal val="#ppt_x"/>
                                          </p:val>
                                        </p:tav>
                                      </p:tavLst>
                                    </p:anim>
                                    <p:anim calcmode="lin" valueType="num">
                                      <p:cBhvr additive="base">
                                        <p:cTn id="18" dur="30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9000"/>
                            </p:stCondLst>
                            <p:childTnLst>
                              <p:par>
                                <p:cTn id="20" presetID="7"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3000" fill="hold"/>
                                        <p:tgtEl>
                                          <p:spTgt spid="8"/>
                                        </p:tgtEl>
                                        <p:attrNameLst>
                                          <p:attrName>ppt_x</p:attrName>
                                        </p:attrNameLst>
                                      </p:cBhvr>
                                      <p:tavLst>
                                        <p:tav tm="0">
                                          <p:val>
                                            <p:strVal val="0-#ppt_w/2"/>
                                          </p:val>
                                        </p:tav>
                                        <p:tav tm="100000">
                                          <p:val>
                                            <p:strVal val="#ppt_x"/>
                                          </p:val>
                                        </p:tav>
                                      </p:tavLst>
                                    </p:anim>
                                    <p:anim calcmode="lin" valueType="num">
                                      <p:cBhvr additive="base">
                                        <p:cTn id="23" dur="3000" fill="hold"/>
                                        <p:tgtEl>
                                          <p:spTgt spid="8"/>
                                        </p:tgtEl>
                                        <p:attrNameLst>
                                          <p:attrName>ppt_y</p:attrName>
                                        </p:attrNameLst>
                                      </p:cBhvr>
                                      <p:tavLst>
                                        <p:tav tm="0">
                                          <p:val>
                                            <p:strVal val="#ppt_y"/>
                                          </p:val>
                                        </p:tav>
                                        <p:tav tm="100000">
                                          <p:val>
                                            <p:strVal val="#ppt_y"/>
                                          </p:val>
                                        </p:tav>
                                      </p:tavLst>
                                    </p:anim>
                                  </p:childTnLst>
                                </p:cTn>
                              </p:par>
                              <p:par>
                                <p:cTn id="24" presetID="7" presetClass="entr" presetSubtype="2"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3000" fill="hold"/>
                                        <p:tgtEl>
                                          <p:spTgt spid="9"/>
                                        </p:tgtEl>
                                        <p:attrNameLst>
                                          <p:attrName>ppt_x</p:attrName>
                                        </p:attrNameLst>
                                      </p:cBhvr>
                                      <p:tavLst>
                                        <p:tav tm="0">
                                          <p:val>
                                            <p:strVal val="1+#ppt_w/2"/>
                                          </p:val>
                                        </p:tav>
                                        <p:tav tm="100000">
                                          <p:val>
                                            <p:strVal val="#ppt_x"/>
                                          </p:val>
                                        </p:tav>
                                      </p:tavLst>
                                    </p:anim>
                                    <p:anim calcmode="lin" valueType="num">
                                      <p:cBhvr additive="base">
                                        <p:cTn id="27" dur="3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dietro o precedente 5">
            <a:hlinkClick r:id="" action="ppaction://hlinkshowjump?jump=previousslide" highlightClick="1"/>
          </p:cNvPr>
          <p:cNvSpPr/>
          <p:nvPr/>
        </p:nvSpPr>
        <p:spPr>
          <a:xfrm>
            <a:off x="8388424" y="6453336"/>
            <a:ext cx="360040" cy="404664"/>
          </a:xfrm>
          <a:prstGeom prst="actionButtonBackPrevious">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Avanti o successivo 6">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a:spLocks noChangeArrowheads="1"/>
          </p:cNvSpPr>
          <p:nvPr/>
        </p:nvSpPr>
        <p:spPr bwMode="auto">
          <a:xfrm>
            <a:off x="0" y="260648"/>
            <a:ext cx="9144000" cy="369332"/>
          </a:xfrm>
          <a:prstGeom prst="rect">
            <a:avLst/>
          </a:prstGeom>
          <a:noFill/>
          <a:ln w="9525">
            <a:noFill/>
            <a:miter lim="800000"/>
            <a:headEnd/>
            <a:tailEnd/>
          </a:ln>
        </p:spPr>
        <p:txBody>
          <a:bodyPr wrap="square">
            <a:spAutoFit/>
          </a:bodyPr>
          <a:lstStyle/>
          <a:p>
            <a:pPr algn="ctr"/>
            <a:r>
              <a:rPr lang="it-IT" dirty="0" smtClean="0">
                <a:solidFill>
                  <a:srgbClr val="0000FF"/>
                </a:solidFill>
                <a:latin typeface="Times New Roman" pitchFamily="18" charset="0"/>
                <a:cs typeface="Times New Roman" pitchFamily="18" charset="0"/>
              </a:rPr>
              <a:t>Strumentalizzazione delle Olimpiadi</a:t>
            </a:r>
            <a:endParaRPr lang="it-IT" dirty="0">
              <a:solidFill>
                <a:srgbClr val="0000FF"/>
              </a:solidFill>
              <a:latin typeface="Times New Roman" pitchFamily="18" charset="0"/>
              <a:cs typeface="Times New Roman" pitchFamily="18" charset="0"/>
            </a:endParaRPr>
          </a:p>
        </p:txBody>
      </p:sp>
      <p:sp>
        <p:nvSpPr>
          <p:cNvPr id="9" name="CasellaDiTesto 8"/>
          <p:cNvSpPr txBox="1"/>
          <p:nvPr/>
        </p:nvSpPr>
        <p:spPr>
          <a:xfrm>
            <a:off x="0" y="764704"/>
            <a:ext cx="9144000" cy="369332"/>
          </a:xfrm>
          <a:prstGeom prst="rect">
            <a:avLst/>
          </a:prstGeom>
          <a:noFill/>
        </p:spPr>
        <p:txBody>
          <a:bodyPr wrap="square" rtlCol="0">
            <a:spAutoFit/>
          </a:bodyPr>
          <a:lstStyle/>
          <a:p>
            <a:pPr algn="ctr"/>
            <a:r>
              <a:rPr lang="it-IT" dirty="0" smtClean="0">
                <a:solidFill>
                  <a:srgbClr val="008000"/>
                </a:solidFill>
                <a:latin typeface="Times New Roman" pitchFamily="18" charset="0"/>
                <a:cs typeface="Times New Roman" pitchFamily="18" charset="0"/>
              </a:rPr>
              <a:t>Le Olimpiadi di Berlino del 1936</a:t>
            </a:r>
            <a:endParaRPr lang="it-IT" dirty="0">
              <a:solidFill>
                <a:srgbClr val="008000"/>
              </a:solidFill>
              <a:latin typeface="Times New Roman" pitchFamily="18" charset="0"/>
              <a:cs typeface="Times New Roman" pitchFamily="18" charset="0"/>
            </a:endParaRPr>
          </a:p>
        </p:txBody>
      </p:sp>
      <p:sp>
        <p:nvSpPr>
          <p:cNvPr id="10" name="Rettangolo 2"/>
          <p:cNvSpPr>
            <a:spLocks noChangeArrowheads="1"/>
          </p:cNvSpPr>
          <p:nvPr/>
        </p:nvSpPr>
        <p:spPr bwMode="auto">
          <a:xfrm>
            <a:off x="323528" y="1124744"/>
            <a:ext cx="8424863" cy="923330"/>
          </a:xfrm>
          <a:prstGeom prst="rect">
            <a:avLst/>
          </a:prstGeom>
          <a:noFill/>
          <a:ln w="9525">
            <a:noFill/>
            <a:miter lim="800000"/>
            <a:headEnd/>
            <a:tailEnd/>
          </a:ln>
        </p:spPr>
        <p:txBody>
          <a:bodyPr>
            <a:spAutoFit/>
          </a:bodyPr>
          <a:lstStyle/>
          <a:p>
            <a:pPr algn="just"/>
            <a:r>
              <a:rPr lang="it-IT" dirty="0" smtClean="0">
                <a:latin typeface="Times New Roman" pitchFamily="18" charset="0"/>
                <a:cs typeface="Times New Roman" pitchFamily="18" charset="0"/>
              </a:rPr>
              <a:t>Molti furono i casi di strumentalizzazione delle Olimpiadi: alle Olimpiadi di Berlino del 1936 per la prima volta si ebbe una strumentalizzazione politica, nel tentativo, da parte del regime nazista, di dimostrare al mondo la "superiorità della razza ariana“.</a:t>
            </a:r>
          </a:p>
        </p:txBody>
      </p:sp>
      <p:pic>
        <p:nvPicPr>
          <p:cNvPr id="26628" name="Picture 4" descr="File:Bundesarchiv B 145 Bild-P017073, Berlin, Olympische Spiele im Olympiastadion.jpg">
            <a:hlinkClick r:id="rId3"/>
          </p:cNvPr>
          <p:cNvPicPr>
            <a:picLocks noChangeAspect="1" noChangeArrowheads="1"/>
          </p:cNvPicPr>
          <p:nvPr/>
        </p:nvPicPr>
        <p:blipFill>
          <a:blip r:embed="rId4" cstate="print"/>
          <a:srcRect/>
          <a:stretch>
            <a:fillRect/>
          </a:stretch>
        </p:blipFill>
        <p:spPr bwMode="auto">
          <a:xfrm>
            <a:off x="3419872" y="3140968"/>
            <a:ext cx="3217112" cy="2304256"/>
          </a:xfrm>
          <a:prstGeom prst="rect">
            <a:avLst/>
          </a:prstGeom>
          <a:noFill/>
        </p:spPr>
      </p:pic>
      <p:pic>
        <p:nvPicPr>
          <p:cNvPr id="26630" name="Picture 6" descr="File:Jesse Owens1.jpg">
            <a:hlinkClick r:id="rId5"/>
          </p:cNvPr>
          <p:cNvPicPr>
            <a:picLocks noChangeAspect="1" noChangeArrowheads="1"/>
          </p:cNvPicPr>
          <p:nvPr/>
        </p:nvPicPr>
        <p:blipFill>
          <a:blip r:embed="rId6" cstate="print"/>
          <a:srcRect/>
          <a:stretch>
            <a:fillRect/>
          </a:stretch>
        </p:blipFill>
        <p:spPr bwMode="auto">
          <a:xfrm>
            <a:off x="467544" y="2420888"/>
            <a:ext cx="2652548" cy="3627572"/>
          </a:xfrm>
          <a:prstGeom prst="rect">
            <a:avLst/>
          </a:prstGeom>
          <a:noFill/>
        </p:spPr>
      </p:pic>
      <p:pic>
        <p:nvPicPr>
          <p:cNvPr id="26632" name="Picture 8" descr="Logo">
            <a:hlinkClick r:id="rId7" tooltip="Logo"/>
          </p:cNvPr>
          <p:cNvPicPr>
            <a:picLocks noChangeAspect="1" noChangeArrowheads="1"/>
          </p:cNvPicPr>
          <p:nvPr/>
        </p:nvPicPr>
        <p:blipFill>
          <a:blip r:embed="rId8" cstate="print"/>
          <a:srcRect/>
          <a:stretch>
            <a:fillRect/>
          </a:stretch>
        </p:blipFill>
        <p:spPr bwMode="auto">
          <a:xfrm>
            <a:off x="6876256" y="2492896"/>
            <a:ext cx="1882899" cy="32708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0" fill="hold"/>
                                        <p:tgtEl>
                                          <p:spTgt spid="8"/>
                                        </p:tgtEl>
                                        <p:attrNameLst>
                                          <p:attrName>ppt_x</p:attrName>
                                        </p:attrNameLst>
                                      </p:cBhvr>
                                      <p:tavLst>
                                        <p:tav tm="0">
                                          <p:val>
                                            <p:strVal val="#ppt_x"/>
                                          </p:val>
                                        </p:tav>
                                        <p:tav tm="100000">
                                          <p:val>
                                            <p:strVal val="#ppt_x"/>
                                          </p:val>
                                        </p:tav>
                                      </p:tavLst>
                                    </p:anim>
                                    <p:anim calcmode="lin" valueType="num">
                                      <p:cBhvr additive="base">
                                        <p:cTn id="8" dur="50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0" fill="hold"/>
                                        <p:tgtEl>
                                          <p:spTgt spid="9"/>
                                        </p:tgtEl>
                                        <p:attrNameLst>
                                          <p:attrName>ppt_x</p:attrName>
                                        </p:attrNameLst>
                                      </p:cBhvr>
                                      <p:tavLst>
                                        <p:tav tm="0">
                                          <p:val>
                                            <p:strVal val="1+#ppt_w/2"/>
                                          </p:val>
                                        </p:tav>
                                        <p:tav tm="100000">
                                          <p:val>
                                            <p:strVal val="#ppt_x"/>
                                          </p:val>
                                        </p:tav>
                                      </p:tavLst>
                                    </p:anim>
                                    <p:anim calcmode="lin" valueType="num">
                                      <p:cBhvr additive="base">
                                        <p:cTn id="13" dur="5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0" fill="hold"/>
                                        <p:tgtEl>
                                          <p:spTgt spid="10"/>
                                        </p:tgtEl>
                                        <p:attrNameLst>
                                          <p:attrName>ppt_x</p:attrName>
                                        </p:attrNameLst>
                                      </p:cBhvr>
                                      <p:tavLst>
                                        <p:tav tm="0">
                                          <p:val>
                                            <p:strVal val="0-#ppt_w/2"/>
                                          </p:val>
                                        </p:tav>
                                        <p:tav tm="100000">
                                          <p:val>
                                            <p:strVal val="#ppt_x"/>
                                          </p:val>
                                        </p:tav>
                                      </p:tavLst>
                                    </p:anim>
                                    <p:anim calcmode="lin" valueType="num">
                                      <p:cBhvr additive="base">
                                        <p:cTn id="18" dur="5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0"/>
                            </p:stCondLst>
                            <p:childTnLst>
                              <p:par>
                                <p:cTn id="20" presetID="6" presetClass="entr" presetSubtype="16" fill="hold" nodeType="afterEffect">
                                  <p:stCondLst>
                                    <p:cond delay="0"/>
                                  </p:stCondLst>
                                  <p:childTnLst>
                                    <p:set>
                                      <p:cBhvr>
                                        <p:cTn id="21" dur="1" fill="hold">
                                          <p:stCondLst>
                                            <p:cond delay="0"/>
                                          </p:stCondLst>
                                        </p:cTn>
                                        <p:tgtEl>
                                          <p:spTgt spid="26630"/>
                                        </p:tgtEl>
                                        <p:attrNameLst>
                                          <p:attrName>style.visibility</p:attrName>
                                        </p:attrNameLst>
                                      </p:cBhvr>
                                      <p:to>
                                        <p:strVal val="visible"/>
                                      </p:to>
                                    </p:set>
                                    <p:animEffect transition="in" filter="circle(in)">
                                      <p:cBhvr>
                                        <p:cTn id="22" dur="2000"/>
                                        <p:tgtEl>
                                          <p:spTgt spid="26630"/>
                                        </p:tgtEl>
                                      </p:cBhvr>
                                    </p:animEffect>
                                  </p:childTnLst>
                                </p:cTn>
                              </p:par>
                              <p:par>
                                <p:cTn id="23" presetID="6" presetClass="entr" presetSubtype="32" fill="hold" nodeType="withEffect">
                                  <p:stCondLst>
                                    <p:cond delay="0"/>
                                  </p:stCondLst>
                                  <p:childTnLst>
                                    <p:set>
                                      <p:cBhvr>
                                        <p:cTn id="24" dur="1" fill="hold">
                                          <p:stCondLst>
                                            <p:cond delay="0"/>
                                          </p:stCondLst>
                                        </p:cTn>
                                        <p:tgtEl>
                                          <p:spTgt spid="26632"/>
                                        </p:tgtEl>
                                        <p:attrNameLst>
                                          <p:attrName>style.visibility</p:attrName>
                                        </p:attrNameLst>
                                      </p:cBhvr>
                                      <p:to>
                                        <p:strVal val="visible"/>
                                      </p:to>
                                    </p:set>
                                    <p:animEffect transition="in" filter="circle(out)">
                                      <p:cBhvr>
                                        <p:cTn id="25" dur="2000"/>
                                        <p:tgtEl>
                                          <p:spTgt spid="26632"/>
                                        </p:tgtEl>
                                      </p:cBhvr>
                                    </p:animEffect>
                                  </p:childTnLst>
                                </p:cTn>
                              </p:par>
                              <p:par>
                                <p:cTn id="26" presetID="13" presetClass="entr" presetSubtype="16" fill="hold" nodeType="withEffect">
                                  <p:stCondLst>
                                    <p:cond delay="0"/>
                                  </p:stCondLst>
                                  <p:childTnLst>
                                    <p:set>
                                      <p:cBhvr>
                                        <p:cTn id="27" dur="1" fill="hold">
                                          <p:stCondLst>
                                            <p:cond delay="0"/>
                                          </p:stCondLst>
                                        </p:cTn>
                                        <p:tgtEl>
                                          <p:spTgt spid="26628"/>
                                        </p:tgtEl>
                                        <p:attrNameLst>
                                          <p:attrName>style.visibility</p:attrName>
                                        </p:attrNameLst>
                                      </p:cBhvr>
                                      <p:to>
                                        <p:strVal val="visible"/>
                                      </p:to>
                                    </p:set>
                                    <p:animEffect transition="in" filter="plus(in)">
                                      <p:cBhvr>
                                        <p:cTn id="28" dur="2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ttangolo 3"/>
          <p:cNvSpPr>
            <a:spLocks noChangeArrowheads="1"/>
          </p:cNvSpPr>
          <p:nvPr/>
        </p:nvSpPr>
        <p:spPr bwMode="auto">
          <a:xfrm>
            <a:off x="5004048" y="1844824"/>
            <a:ext cx="3744343" cy="3970318"/>
          </a:xfrm>
          <a:prstGeom prst="rect">
            <a:avLst/>
          </a:prstGeom>
          <a:noFill/>
          <a:ln w="9525">
            <a:noFill/>
            <a:miter lim="800000"/>
            <a:headEnd/>
            <a:tailEnd/>
          </a:ln>
        </p:spPr>
        <p:txBody>
          <a:bodyPr wrap="square" numCol="1">
            <a:spAutoFit/>
          </a:bodyPr>
          <a:lstStyle/>
          <a:p>
            <a:pPr algn="r"/>
            <a:r>
              <a:rPr lang="it-IT" dirty="0" smtClean="0">
                <a:latin typeface="Times New Roman" pitchFamily="18" charset="0"/>
                <a:cs typeface="Times New Roman" pitchFamily="18" charset="0"/>
              </a:rPr>
              <a:t>Spesso i contrasti si sono ripercossi dal livello politico a quello sportivo e viceversa. Nel 1952 si sviluppò una polemica tra russi e americani circa la supremazia nei Giochi. Le Olimpiadi di Melbourne (1956) subirono i contraccolpi della rivolta ungherese contro il regime comunista, avvenuta una ventina di giorni prima dell'inizio dei Giochi. Nel 1968 alle Olimpiadi del Messico, si registrò la protesta dei neri americani, che pubblicizzarono le condizioni di discriminazione razziale cui erano soggetti negli Stati Uniti. </a:t>
            </a:r>
            <a:endParaRPr lang="it-IT" dirty="0">
              <a:latin typeface="Times New Roman" pitchFamily="18" charset="0"/>
              <a:cs typeface="Times New Roman" pitchFamily="18" charset="0"/>
            </a:endParaRPr>
          </a:p>
        </p:txBody>
      </p:sp>
      <p:sp>
        <p:nvSpPr>
          <p:cNvPr id="5" name="Indietro o precedente 4">
            <a:hlinkClick r:id="" action="ppaction://hlinkshowjump?jump=previousslide" highlightClick="1"/>
          </p:cNvPr>
          <p:cNvSpPr/>
          <p:nvPr/>
        </p:nvSpPr>
        <p:spPr>
          <a:xfrm>
            <a:off x="8388424" y="6453336"/>
            <a:ext cx="360040" cy="404664"/>
          </a:xfrm>
          <a:prstGeom prst="actionButtonBackPrevious">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Avanti o successivo 5">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a:spLocks noChangeArrowheads="1"/>
          </p:cNvSpPr>
          <p:nvPr/>
        </p:nvSpPr>
        <p:spPr bwMode="auto">
          <a:xfrm>
            <a:off x="0" y="260648"/>
            <a:ext cx="9144000" cy="369332"/>
          </a:xfrm>
          <a:prstGeom prst="rect">
            <a:avLst/>
          </a:prstGeom>
          <a:noFill/>
          <a:ln w="9525">
            <a:noFill/>
            <a:miter lim="800000"/>
            <a:headEnd/>
            <a:tailEnd/>
          </a:ln>
        </p:spPr>
        <p:txBody>
          <a:bodyPr wrap="square">
            <a:spAutoFit/>
          </a:bodyPr>
          <a:lstStyle/>
          <a:p>
            <a:pPr algn="ctr"/>
            <a:r>
              <a:rPr lang="it-IT" dirty="0" smtClean="0">
                <a:solidFill>
                  <a:srgbClr val="0000FF"/>
                </a:solidFill>
                <a:latin typeface="Times New Roman" pitchFamily="18" charset="0"/>
                <a:cs typeface="Times New Roman" pitchFamily="18" charset="0"/>
              </a:rPr>
              <a:t>Strumentalizzazione delle Olimpiadi</a:t>
            </a:r>
            <a:endParaRPr lang="it-IT" dirty="0">
              <a:solidFill>
                <a:srgbClr val="0000FF"/>
              </a:solidFill>
              <a:latin typeface="Times New Roman" pitchFamily="18" charset="0"/>
              <a:cs typeface="Times New Roman" pitchFamily="18" charset="0"/>
            </a:endParaRPr>
          </a:p>
        </p:txBody>
      </p:sp>
      <p:sp>
        <p:nvSpPr>
          <p:cNvPr id="9" name="CasellaDiTesto 8"/>
          <p:cNvSpPr txBox="1"/>
          <p:nvPr/>
        </p:nvSpPr>
        <p:spPr>
          <a:xfrm>
            <a:off x="0" y="764704"/>
            <a:ext cx="9144000" cy="369332"/>
          </a:xfrm>
          <a:prstGeom prst="rect">
            <a:avLst/>
          </a:prstGeom>
          <a:noFill/>
        </p:spPr>
        <p:txBody>
          <a:bodyPr wrap="square" rtlCol="0">
            <a:spAutoFit/>
          </a:bodyPr>
          <a:lstStyle/>
          <a:p>
            <a:pPr algn="ctr"/>
            <a:r>
              <a:rPr lang="it-IT" dirty="0" smtClean="0">
                <a:solidFill>
                  <a:srgbClr val="008000"/>
                </a:solidFill>
                <a:latin typeface="Times New Roman" pitchFamily="18" charset="0"/>
                <a:cs typeface="Times New Roman" pitchFamily="18" charset="0"/>
              </a:rPr>
              <a:t>Stati Uniti e Russia nelle Olimpiadi del 1952, 1956 e 1968</a:t>
            </a:r>
            <a:endParaRPr lang="it-IT" dirty="0">
              <a:solidFill>
                <a:srgbClr val="008000"/>
              </a:solidFill>
              <a:latin typeface="Times New Roman" pitchFamily="18" charset="0"/>
              <a:cs typeface="Times New Roman" pitchFamily="18" charset="0"/>
            </a:endParaRPr>
          </a:p>
        </p:txBody>
      </p:sp>
      <p:pic>
        <p:nvPicPr>
          <p:cNvPr id="24578" name="Picture 2" descr="Logo">
            <a:hlinkClick r:id="rId3" tooltip="Logo"/>
          </p:cNvPr>
          <p:cNvPicPr>
            <a:picLocks noChangeAspect="1" noChangeArrowheads="1"/>
          </p:cNvPicPr>
          <p:nvPr/>
        </p:nvPicPr>
        <p:blipFill>
          <a:blip r:embed="rId4" cstate="print"/>
          <a:srcRect/>
          <a:stretch>
            <a:fillRect/>
          </a:stretch>
        </p:blipFill>
        <p:spPr bwMode="auto">
          <a:xfrm>
            <a:off x="539553" y="1268760"/>
            <a:ext cx="1656184" cy="2695576"/>
          </a:xfrm>
          <a:prstGeom prst="rect">
            <a:avLst/>
          </a:prstGeom>
          <a:noFill/>
        </p:spPr>
      </p:pic>
      <p:pic>
        <p:nvPicPr>
          <p:cNvPr id="24579" name="Picture 3"/>
          <p:cNvPicPr>
            <a:picLocks noChangeAspect="1" noChangeArrowheads="1"/>
          </p:cNvPicPr>
          <p:nvPr/>
        </p:nvPicPr>
        <p:blipFill>
          <a:blip r:embed="rId5" cstate="print"/>
          <a:srcRect/>
          <a:stretch>
            <a:fillRect/>
          </a:stretch>
        </p:blipFill>
        <p:spPr bwMode="auto">
          <a:xfrm>
            <a:off x="2339752" y="3284984"/>
            <a:ext cx="2379807" cy="302433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3000" fill="hold"/>
                                        <p:tgtEl>
                                          <p:spTgt spid="9"/>
                                        </p:tgtEl>
                                        <p:attrNameLst>
                                          <p:attrName>ppt_x</p:attrName>
                                        </p:attrNameLst>
                                      </p:cBhvr>
                                      <p:tavLst>
                                        <p:tav tm="0">
                                          <p:val>
                                            <p:strVal val="0-#ppt_w/2"/>
                                          </p:val>
                                        </p:tav>
                                        <p:tav tm="100000">
                                          <p:val>
                                            <p:strVal val="#ppt_x"/>
                                          </p:val>
                                        </p:tav>
                                      </p:tavLst>
                                    </p:anim>
                                    <p:anim calcmode="lin" valueType="num">
                                      <p:cBhvr additive="base">
                                        <p:cTn id="13" dur="3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7" presetClass="entr" presetSubtype="2" fill="hold" grpId="0" nodeType="afterEffect">
                                  <p:stCondLst>
                                    <p:cond delay="0"/>
                                  </p:stCondLst>
                                  <p:childTnLst>
                                    <p:set>
                                      <p:cBhvr>
                                        <p:cTn id="16" dur="1" fill="hold">
                                          <p:stCondLst>
                                            <p:cond delay="0"/>
                                          </p:stCondLst>
                                        </p:cTn>
                                        <p:tgtEl>
                                          <p:spTgt spid="5123"/>
                                        </p:tgtEl>
                                        <p:attrNameLst>
                                          <p:attrName>style.visibility</p:attrName>
                                        </p:attrNameLst>
                                      </p:cBhvr>
                                      <p:to>
                                        <p:strVal val="visible"/>
                                      </p:to>
                                    </p:set>
                                    <p:anim calcmode="lin" valueType="num">
                                      <p:cBhvr additive="base">
                                        <p:cTn id="17" dur="3000" fill="hold"/>
                                        <p:tgtEl>
                                          <p:spTgt spid="5123"/>
                                        </p:tgtEl>
                                        <p:attrNameLst>
                                          <p:attrName>ppt_x</p:attrName>
                                        </p:attrNameLst>
                                      </p:cBhvr>
                                      <p:tavLst>
                                        <p:tav tm="0">
                                          <p:val>
                                            <p:strVal val="1+#ppt_w/2"/>
                                          </p:val>
                                        </p:tav>
                                        <p:tav tm="100000">
                                          <p:val>
                                            <p:strVal val="#ppt_x"/>
                                          </p:val>
                                        </p:tav>
                                      </p:tavLst>
                                    </p:anim>
                                    <p:anim calcmode="lin" valueType="num">
                                      <p:cBhvr additive="base">
                                        <p:cTn id="18" dur="3000" fill="hold"/>
                                        <p:tgtEl>
                                          <p:spTgt spid="5123"/>
                                        </p:tgtEl>
                                        <p:attrNameLst>
                                          <p:attrName>ppt_y</p:attrName>
                                        </p:attrNameLst>
                                      </p:cBhvr>
                                      <p:tavLst>
                                        <p:tav tm="0">
                                          <p:val>
                                            <p:strVal val="#ppt_y"/>
                                          </p:val>
                                        </p:tav>
                                        <p:tav tm="100000">
                                          <p:val>
                                            <p:strVal val="#ppt_y"/>
                                          </p:val>
                                        </p:tav>
                                      </p:tavLst>
                                    </p:anim>
                                  </p:childTnLst>
                                </p:cTn>
                              </p:par>
                            </p:childTnLst>
                          </p:cTn>
                        </p:par>
                        <p:par>
                          <p:cTn id="19" fill="hold">
                            <p:stCondLst>
                              <p:cond delay="9000"/>
                            </p:stCondLst>
                            <p:childTnLst>
                              <p:par>
                                <p:cTn id="20" presetID="4" presetClass="entr" presetSubtype="16" fill="hold" nodeType="afterEffect">
                                  <p:stCondLst>
                                    <p:cond delay="0"/>
                                  </p:stCondLst>
                                  <p:childTnLst>
                                    <p:set>
                                      <p:cBhvr>
                                        <p:cTn id="21" dur="1" fill="hold">
                                          <p:stCondLst>
                                            <p:cond delay="0"/>
                                          </p:stCondLst>
                                        </p:cTn>
                                        <p:tgtEl>
                                          <p:spTgt spid="24578"/>
                                        </p:tgtEl>
                                        <p:attrNameLst>
                                          <p:attrName>style.visibility</p:attrName>
                                        </p:attrNameLst>
                                      </p:cBhvr>
                                      <p:to>
                                        <p:strVal val="visible"/>
                                      </p:to>
                                    </p:set>
                                    <p:animEffect transition="in" filter="box(in)">
                                      <p:cBhvr>
                                        <p:cTn id="22" dur="3000"/>
                                        <p:tgtEl>
                                          <p:spTgt spid="24578"/>
                                        </p:tgtEl>
                                      </p:cBhvr>
                                    </p:animEffect>
                                  </p:childTnLst>
                                </p:cTn>
                              </p:par>
                              <p:par>
                                <p:cTn id="23" presetID="4" presetClass="entr" presetSubtype="32" fill="hold" nodeType="withEffect">
                                  <p:stCondLst>
                                    <p:cond delay="0"/>
                                  </p:stCondLst>
                                  <p:childTnLst>
                                    <p:set>
                                      <p:cBhvr>
                                        <p:cTn id="24" dur="1" fill="hold">
                                          <p:stCondLst>
                                            <p:cond delay="0"/>
                                          </p:stCondLst>
                                        </p:cTn>
                                        <p:tgtEl>
                                          <p:spTgt spid="24579"/>
                                        </p:tgtEl>
                                        <p:attrNameLst>
                                          <p:attrName>style.visibility</p:attrName>
                                        </p:attrNameLst>
                                      </p:cBhvr>
                                      <p:to>
                                        <p:strVal val="visible"/>
                                      </p:to>
                                    </p:set>
                                    <p:animEffect transition="in" filter="box(out)">
                                      <p:cBhvr>
                                        <p:cTn id="25"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8" grpId="0"/>
      <p:bldP spid="9"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TotalTime>
  <Words>2385</Words>
  <Application>Microsoft Office PowerPoint</Application>
  <PresentationFormat>Presentazione su schermo (4:3)</PresentationFormat>
  <Paragraphs>127</Paragraphs>
  <Slides>20</Slides>
  <Notes>20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Enrico</dc:creator>
  <cp:lastModifiedBy>Enrico</cp:lastModifiedBy>
  <cp:revision>98</cp:revision>
  <dcterms:created xsi:type="dcterms:W3CDTF">2011-05-20T13:38:10Z</dcterms:created>
  <dcterms:modified xsi:type="dcterms:W3CDTF">2013-08-18T21:25:49Z</dcterms:modified>
</cp:coreProperties>
</file>