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FF9900"/>
    <a:srgbClr val="FFCC00"/>
    <a:srgbClr val="FF5050"/>
    <a:srgbClr val="FF7C80"/>
    <a:srgbClr val="CC99FF"/>
    <a:srgbClr val="FFCCFF"/>
    <a:srgbClr val="66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0929"/>
  </p:normalViewPr>
  <p:slideViewPr>
    <p:cSldViewPr>
      <p:cViewPr varScale="1">
        <p:scale>
          <a:sx n="101" d="100"/>
          <a:sy n="101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901E8-56DE-424C-B662-967175D2559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02FD2-A353-4380-B2AA-ED2F0587713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BE919-DE9D-43F2-A5AF-668D2607D7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EB8DF-886F-47F1-BD65-548918E1031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0724-1C2B-4EA9-8EF3-D4928F42960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4768E-32C8-4E50-BAA3-B46E438CA1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72FF-74B2-482F-A767-2049DB75B72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AFCA8-F279-4C5F-AC0C-DE3895BCF87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4A120-5ADE-489F-A8C8-72DA2FCDA1A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0CF7-9F1B-4F17-BF88-AE4C377882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B19F0-2858-4246-8BAE-2D524D6FD9D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678"/>
            </a:gs>
            <a:gs pos="100000">
              <a:srgbClr val="F9B07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E0A35E-D383-41C6-B4E1-D436637BCF0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9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81000" y="16764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</a:rPr>
              <a:t>Macroelementi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  <p:bldP spid="206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all’inizio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946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Cromo (Cr)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cromo è un elemento essenziale, in quanto indispensabile per il corretto metabolismo di zuccheri e grassi.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Sono buone fonti alimentari di cromo il lievito di birra, le carni, il formaggio e i cereali integrali; al contrario i vegetali sono generalmente poveri di questo minerale.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  <p:bldP spid="194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2" action="ppaction://hlinksldjump"/>
              </a:rPr>
              <a:t>all’inizio</a:t>
            </a:r>
            <a:endParaRPr lang="it-IT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48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 algn="ctr">
              <a:spcBef>
                <a:spcPct val="50000"/>
              </a:spcBef>
            </a:pPr>
            <a:r>
              <a:rPr lang="it-IT" sz="4800" b="1">
                <a:latin typeface="Comic Sans MS" pitchFamily="66" charset="0"/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all’inizio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150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1000" y="1676400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endParaRPr lang="it-IT" sz="320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Tor</a:t>
            </a:r>
            <a:r>
              <a:rPr lang="it-IT">
                <a:hlinkClick r:id="rId2" action="ppaction://hlinksldjump"/>
              </a:rPr>
              <a:t>n</a:t>
            </a:r>
            <a:r>
              <a:rPr lang="it-IT">
                <a:hlinkClick r:id="rId2" action="ppaction://hlinksldjump"/>
              </a:rPr>
              <a:t>a</a:t>
            </a:r>
            <a:r>
              <a:rPr lang="it-IT"/>
              <a:t> all’inizio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024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Presenti in piccole parti, svolgono funzioni importanti.</a:t>
            </a:r>
            <a:endParaRPr lang="it-IT" sz="2000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Suddivisione:</a:t>
            </a:r>
            <a:endParaRPr lang="it-IT" sz="2000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1.</a:t>
            </a:r>
            <a:r>
              <a:rPr lang="it-IT" sz="2000" b="1">
                <a:cs typeface="Times New Roman" charset="0"/>
              </a:rPr>
              <a:t>      </a:t>
            </a: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essenziali: la cui carenza compromette funzioni fisiologiche vitali (ferro, rame, zinco, fluoro, iodio, selenio, cromo).</a:t>
            </a:r>
            <a:endParaRPr lang="it-IT" sz="2000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</a:t>
            </a:r>
            <a:r>
              <a:rPr lang="it-IT" sz="2000" b="1">
                <a:cs typeface="Times New Roman" charset="0"/>
              </a:rPr>
              <a:t> 2   </a:t>
            </a: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probabilmente essenziali: (manganese, silicio, nichel, vanadio).</a:t>
            </a:r>
            <a:endParaRPr lang="it-IT" sz="2000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</a:t>
            </a:r>
            <a:r>
              <a:rPr lang="it-IT" sz="2000" b="1">
                <a:cs typeface="Times New Roman" charset="0"/>
              </a:rPr>
              <a:t> 3     </a:t>
            </a:r>
            <a:r>
              <a:rPr lang="it-IT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potenzialmente tossici: gravi danni all’ organismo se presenti ad alte concentrazioni.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6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To</a:t>
            </a:r>
            <a:r>
              <a:rPr lang="it-IT">
                <a:hlinkClick r:id="rId2" action="ppaction://hlinksldjump"/>
              </a:rPr>
              <a:t>r</a:t>
            </a:r>
            <a:r>
              <a:rPr lang="it-IT">
                <a:hlinkClick r:id="rId2" action="ppaction://hlinksldjump"/>
              </a:rPr>
              <a:t>na</a:t>
            </a:r>
            <a:r>
              <a:rPr lang="it-IT"/>
              <a:t> all’inizio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127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1600200"/>
            <a:ext cx="82296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Ferro (Fe)</a:t>
            </a:r>
            <a:endParaRPr lang="it-IT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Comic Sans MS" pitchFamily="66" charset="0"/>
                <a:cs typeface="Times New Roman" charset="0"/>
              </a:rPr>
              <a:t>Ra</a:t>
            </a:r>
            <a:r>
              <a:rPr lang="it-IT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>me (Cu)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Zinco (Zn)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Fluoro (F)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Iodio (I)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Selenio (Se)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Cromo (Cr)</a:t>
            </a:r>
            <a:endParaRPr lang="it-IT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 autoUpdateAnimBg="0"/>
      <p:bldP spid="112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Torn</a:t>
            </a:r>
            <a:r>
              <a:rPr lang="it-IT">
                <a:hlinkClick r:id="rId2" action="ppaction://hlinksldjump"/>
              </a:rPr>
              <a:t>a</a:t>
            </a:r>
            <a:r>
              <a:rPr lang="it-IT"/>
              <a:t> all’inizio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22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" y="1676400"/>
            <a:ext cx="82296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Ferro (Fe)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L'organismo umano adulto contiene in genere 3.5-4 grammi di ferro. 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Un deficit alimentare di ferro incide in primo luogo sulle scorte depositate nel fegato, nella milza e nel midollo osseo.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ferro che assumiamo è contenuto negli alimenti in due forme distinte: in pesce, carne e alcuni vegetali.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</a:t>
            </a:r>
            <a:r>
              <a:rPr lang="it-IT">
                <a:hlinkClick r:id="rId2" action="ppaction://hlinksldjump"/>
              </a:rPr>
              <a:t>o</a:t>
            </a:r>
            <a:r>
              <a:rPr lang="it-IT">
                <a:hlinkClick r:id="rId2" action="ppaction://hlinksldjump"/>
              </a:rPr>
              <a:t>rna</a:t>
            </a:r>
            <a:r>
              <a:rPr lang="it-IT"/>
              <a:t> all’inizio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331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>Rame (Cu)</a:t>
            </a: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Nell'organismo di un individuo adulto sono presenti circa 100 mg di rame, concentrati soprattutto in fegato, cervello, reni e cuore. Il rame ha un ruolo essenziale nel corretto funzionamento di numerosi enzimi.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Ne sono particolarmente ricchi legumi, pesci, crostacei, carne, cereali e noci.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 autoUpdateAnimBg="0"/>
      <p:bldP spid="133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Tor</a:t>
            </a:r>
            <a:r>
              <a:rPr lang="it-IT">
                <a:hlinkClick r:id="rId2" action="ppaction://hlinksldjump"/>
              </a:rPr>
              <a:t>n</a:t>
            </a:r>
            <a:r>
              <a:rPr lang="it-IT">
                <a:hlinkClick r:id="rId2" action="ppaction://hlinksldjump"/>
              </a:rPr>
              <a:t>a</a:t>
            </a:r>
            <a:r>
              <a:rPr lang="it-IT"/>
              <a:t> all’inizio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434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Zinco (Zn)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E’ presente nell'organismo in piccola quantità (in media tra gli 1.4 e i 3 g). Nel plasma è presente sotto forma di aggregati con varie proteine e aminoacidi.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fabbisogno giornaliero per l'uomo adulto è di circa 10 mg: la carne bovina ovina, suina, le ostriche, i funghi, il cacao, le noci e il tuorlo d'uovo sono gli alimenti che ne contengono di più. 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 autoUpdateAnimBg="0"/>
      <p:bldP spid="143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2" action="ppaction://hlinksldjump"/>
              </a:rPr>
              <a:t>all’inizio</a:t>
            </a:r>
            <a:endParaRPr lang="it-IT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536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Fluoro (F)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fluoro si trova principalmente nelle ossa e nello smalto dei denti: la sua presenza protegge e previene la carie dentaria. Essendo ubiquitario è difficile registrarne un carenza nell'organismo.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L'acqua costituisce la fonte prevalente di approvvigionamento del fluoro, che è presente anche nel the e nel pesce.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2" action="ppaction://hlinksldjump"/>
              </a:rPr>
              <a:t>Torna all’in</a:t>
            </a:r>
            <a:r>
              <a:rPr lang="it-IT">
                <a:hlinkClick r:id="rId2" action="ppaction://hlinksldjump"/>
              </a:rPr>
              <a:t>izi</a:t>
            </a:r>
            <a:r>
              <a:rPr lang="it-IT">
                <a:hlinkClick r:id="rId2" action="ppaction://hlinksldjump"/>
              </a:rPr>
              <a:t>o</a:t>
            </a:r>
            <a:endParaRPr lang="it-IT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Iodio (I)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La maggior parte dello iodio presente nell'organismo umano è localizzata nella tiroide:lo iodio ostituisce infatti l'elemento essenziale per la sintesi della tiroxina, ormone prodotto dalla ghiandola tiroidea. </a:t>
            </a: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  <p:bldP spid="163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2" action="ppaction://hlinksldjump"/>
              </a:rPr>
              <a:t>all’inizio</a:t>
            </a:r>
            <a:endParaRPr lang="it-IT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741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800" y="1349375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Selenio (Se)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selenio, pur essendo presente in piccolissima concentrazione nell'organismo (13 mg circa), è un elemento essenziale perché protegge l'integrità delle membrane cellulari. È dimostrato un suo ruolo coenziamtico anche nel metabolismo degli ormoni tiroidei.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Buone fonti alimentari sono comunque in genere le carni, il fegato e i cereali.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  <p:bldP spid="17417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0000"/>
      </a:hlink>
      <a:folHlink>
        <a:srgbClr val="CC000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309</Words>
  <Application>Microsoft Office PowerPoint</Application>
  <PresentationFormat>Presentazione su schermo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Times New Roman</vt:lpstr>
      <vt:lpstr>Comic Sans MS</vt:lpstr>
      <vt:lpstr>Arial Unicode MS</vt:lpstr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pc_docente</dc:creator>
  <cp:lastModifiedBy>User</cp:lastModifiedBy>
  <cp:revision>20</cp:revision>
  <dcterms:created xsi:type="dcterms:W3CDTF">2006-11-16T09:52:21Z</dcterms:created>
  <dcterms:modified xsi:type="dcterms:W3CDTF">2013-08-03T15:08:45Z</dcterms:modified>
</cp:coreProperties>
</file>