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463C1E"/>
    <a:srgbClr val="00FFFF"/>
    <a:srgbClr val="CC3300"/>
    <a:srgbClr val="FF6600"/>
    <a:srgbClr val="FF00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51" autoAdjust="0"/>
  </p:normalViewPr>
  <p:slideViewPr>
    <p:cSldViewPr>
      <p:cViewPr varScale="1">
        <p:scale>
          <a:sx n="70" d="100"/>
          <a:sy n="70"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ECC2692-1850-451F-AF8A-40690D7CDDF0}" type="datetimeFigureOut">
              <a:rPr lang="it-IT"/>
              <a:pPr>
                <a:defRPr/>
              </a:pPr>
              <a:t>22/08/2013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FBB1802-2A1F-4FB0-9607-00CC5349C303}"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1A1D6-1F3F-41BC-846A-F6004FA0D2C6}" type="slidenum">
              <a:rPr lang="it-IT" smtClean="0"/>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6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56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500599-A439-44BE-BFD2-6754BF31BFC3}" type="slidenum">
              <a:rPr lang="it-IT" smtClean="0"/>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66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35BE50-58C7-4ABE-A60A-2FBC463DA1FE}" type="slidenum">
              <a:rPr lang="it-IT" smtClean="0"/>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76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737D47-E127-4E40-8807-FCC93F2D470A}" type="slidenum">
              <a:rPr lang="it-IT" smtClean="0"/>
              <a:pPr/>
              <a:t>12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86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1FD862-05EF-4320-B113-1CF868F3D4C4}" type="slidenum">
              <a:rPr lang="it-IT" smtClean="0"/>
              <a:pPr/>
              <a:t>13</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4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741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5380D4-93E1-4E05-8FC1-382F2201836C}" type="slidenum">
              <a:rPr lang="it-IT" smtClean="0"/>
              <a:pPr/>
              <a:t>2</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4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84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9865DE-2413-4998-A4D4-77483053BC2E}" type="slidenum">
              <a:rPr lang="it-IT" smtClean="0"/>
              <a:pPr/>
              <a:t>3</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4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94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833A29-CCD6-4B47-9C84-60DA51312C19}" type="slidenum">
              <a:rPr lang="it-IT" smtClean="0"/>
              <a:pPr/>
              <a:t>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04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368EFF-9CE7-450A-BE7A-7CAA2414BC60}" type="slidenum">
              <a:rPr lang="it-IT" smtClean="0"/>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15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78A750-984E-4F58-990F-BDF6122092F9}" type="slidenum">
              <a:rPr lang="it-IT" smtClean="0"/>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2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71B4E8-5FC7-46C1-8824-758B38F1F599}" type="slidenum">
              <a:rPr lang="it-IT" smtClean="0"/>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35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E9DA2C-158A-4960-89AE-BA666F262173}" type="slidenum">
              <a:rPr lang="it-IT" smtClean="0"/>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45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BCF445-41F7-4AB8-85B9-38FBA4C10907}" type="slidenum">
              <a:rPr lang="it-IT" smtClean="0"/>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DD0DA4E-AC0D-41D2-8DC0-5BAAA1BEA09D}"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A1D64CF-9EE3-4B4D-AD4D-09CD637346B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F6330FE-389F-4062-B2BA-4A3EA5B55A1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AD3CB88-D133-4B49-BE9B-09F7F001538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F8205DE-39BC-482C-AFE3-E0BBE30E4AC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7CB1FDD-3C64-4E87-8CDC-C6F76E814C8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BAE9FB6-22AA-49E8-8F9E-679E19109146}"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9FCAEAA-9CEC-499B-9467-D748F88FCE8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F19668E1-99BD-4284-AD37-65225D97F5F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8509CAA-D127-441B-BD02-F965A9E55A6C}"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FE4EE59-E15E-4ECE-9310-71585E13540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84D3323-245A-4F42-AB65-70C1629FF68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alestina"/>
          <p:cNvPicPr>
            <a:picLocks noChangeAspect="1" noChangeArrowheads="1"/>
          </p:cNvPicPr>
          <p:nvPr/>
        </p:nvPicPr>
        <p:blipFill>
          <a:blip r:embed="rId3" cstate="print"/>
          <a:srcRect/>
          <a:stretch>
            <a:fillRect/>
          </a:stretch>
        </p:blipFill>
        <p:spPr bwMode="auto">
          <a:xfrm>
            <a:off x="5003800" y="188913"/>
            <a:ext cx="3859213" cy="6481762"/>
          </a:xfrm>
          <a:prstGeom prst="rect">
            <a:avLst/>
          </a:prstGeom>
          <a:noFill/>
          <a:ln w="9525">
            <a:noFill/>
            <a:miter lim="800000"/>
            <a:headEnd/>
            <a:tailEnd/>
          </a:ln>
        </p:spPr>
      </p:pic>
      <p:sp>
        <p:nvSpPr>
          <p:cNvPr id="2053" name="Rectangle 5"/>
          <p:cNvSpPr>
            <a:spLocks noChangeArrowheads="1"/>
          </p:cNvSpPr>
          <p:nvPr/>
        </p:nvSpPr>
        <p:spPr bwMode="auto">
          <a:xfrm>
            <a:off x="1547813" y="476250"/>
            <a:ext cx="2016125" cy="457200"/>
          </a:xfrm>
          <a:prstGeom prst="rect">
            <a:avLst/>
          </a:prstGeom>
          <a:noFill/>
          <a:ln w="9525">
            <a:noFill/>
            <a:miter lim="800000"/>
            <a:headEnd/>
            <a:tailEnd/>
          </a:ln>
        </p:spPr>
        <p:txBody>
          <a:bodyPr anchor="ctr">
            <a:spAutoFit/>
          </a:bodyPr>
          <a:lstStyle/>
          <a:p>
            <a:pPr algn="ctr"/>
            <a:r>
              <a:rPr lang="it-IT" sz="2400">
                <a:solidFill>
                  <a:srgbClr val="FF0000"/>
                </a:solidFill>
                <a:latin typeface="Times New Roman" pitchFamily="18" charset="0"/>
              </a:rPr>
              <a:t>GLI EBREI</a:t>
            </a:r>
          </a:p>
        </p:txBody>
      </p:sp>
      <p:sp>
        <p:nvSpPr>
          <p:cNvPr id="2054" name="Rectangle 6"/>
          <p:cNvSpPr>
            <a:spLocks noChangeArrowheads="1"/>
          </p:cNvSpPr>
          <p:nvPr/>
        </p:nvSpPr>
        <p:spPr bwMode="auto">
          <a:xfrm>
            <a:off x="395288" y="1071563"/>
            <a:ext cx="4176712" cy="1739900"/>
          </a:xfrm>
          <a:prstGeom prst="rect">
            <a:avLst/>
          </a:prstGeom>
          <a:noFill/>
          <a:ln w="9525">
            <a:noFill/>
            <a:miter lim="800000"/>
            <a:headEnd/>
            <a:tailEnd/>
          </a:ln>
        </p:spPr>
        <p:txBody>
          <a:bodyPr anchor="ctr">
            <a:spAutoFit/>
          </a:bodyPr>
          <a:lstStyle/>
          <a:p>
            <a:pPr algn="just"/>
            <a:r>
              <a:rPr lang="it-IT">
                <a:latin typeface="Times New Roman" pitchFamily="18" charset="0"/>
              </a:rPr>
              <a:t>Gli Ebrei, popolo la cui origine è fatta risalire agli Israeliti della Bibbia, sono uniti dalla religione ebraica.</a:t>
            </a:r>
          </a:p>
          <a:p>
            <a:pPr algn="just"/>
            <a:r>
              <a:rPr lang="it-IT">
                <a:latin typeface="Times New Roman" pitchFamily="18" charset="0"/>
              </a:rPr>
              <a:t>Non sono una razza: l'identità ebraica risulta da una mescolanza di elementi etnici, nazionali e religiosi.</a:t>
            </a:r>
          </a:p>
        </p:txBody>
      </p:sp>
      <p:sp>
        <p:nvSpPr>
          <p:cNvPr id="2055" name="Rectangle 7"/>
          <p:cNvSpPr>
            <a:spLocks noChangeArrowheads="1"/>
          </p:cNvSpPr>
          <p:nvPr/>
        </p:nvSpPr>
        <p:spPr bwMode="auto">
          <a:xfrm>
            <a:off x="395288" y="3155950"/>
            <a:ext cx="4032250" cy="2838450"/>
          </a:xfrm>
          <a:prstGeom prst="rect">
            <a:avLst/>
          </a:prstGeom>
          <a:noFill/>
          <a:ln w="9525">
            <a:noFill/>
            <a:miter lim="800000"/>
            <a:headEnd/>
            <a:tailEnd/>
          </a:ln>
        </p:spPr>
        <p:txBody>
          <a:bodyPr anchor="ctr">
            <a:spAutoFit/>
          </a:bodyPr>
          <a:lstStyle/>
          <a:p>
            <a:pPr algn="just"/>
            <a:r>
              <a:rPr lang="it-IT">
                <a:latin typeface="Times New Roman" pitchFamily="18" charset="0"/>
              </a:rPr>
              <a:t>Il termine giudeo è derivato dal nome del regno di Giuda, che includeva 2 delle 12 tribù d'Israele. Il nome Israel si riferiva al popolo nel suo insieme, e in particolare al regno settentrionale composto da 10 tribù. Oggi lo si usa per denominare collettivamente tutti gli Ebrei e, dal 1948, per indicare lo Stato di Israele (i cittadini dello Stato di Israele sono chiamati israeliani, e non tutti sono Ebrei).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3000" fill="hold"/>
                                        <p:tgtEl>
                                          <p:spTgt spid="2053"/>
                                        </p:tgtEl>
                                        <p:attrNameLst>
                                          <p:attrName>ppt_x</p:attrName>
                                        </p:attrNameLst>
                                      </p:cBhvr>
                                      <p:tavLst>
                                        <p:tav tm="0">
                                          <p:val>
                                            <p:strVal val="#ppt_x"/>
                                          </p:val>
                                        </p:tav>
                                        <p:tav tm="100000">
                                          <p:val>
                                            <p:strVal val="#ppt_x"/>
                                          </p:val>
                                        </p:tav>
                                      </p:tavLst>
                                    </p:anim>
                                    <p:anim calcmode="lin" valueType="num">
                                      <p:cBhvr additive="base">
                                        <p:cTn id="8" dur="3000" fill="hold"/>
                                        <p:tgtEl>
                                          <p:spTgt spid="205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additive="base">
                                        <p:cTn id="12" dur="3000" fill="hold"/>
                                        <p:tgtEl>
                                          <p:spTgt spid="2054"/>
                                        </p:tgtEl>
                                        <p:attrNameLst>
                                          <p:attrName>ppt_x</p:attrName>
                                        </p:attrNameLst>
                                      </p:cBhvr>
                                      <p:tavLst>
                                        <p:tav tm="0">
                                          <p:val>
                                            <p:strVal val="0-#ppt_w/2"/>
                                          </p:val>
                                        </p:tav>
                                        <p:tav tm="100000">
                                          <p:val>
                                            <p:strVal val="#ppt_x"/>
                                          </p:val>
                                        </p:tav>
                                      </p:tavLst>
                                    </p:anim>
                                    <p:anim calcmode="lin" valueType="num">
                                      <p:cBhvr additive="base">
                                        <p:cTn id="13" dur="30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055"/>
                                        </p:tgtEl>
                                        <p:attrNameLst>
                                          <p:attrName>style.visibility</p:attrName>
                                        </p:attrNameLst>
                                      </p:cBhvr>
                                      <p:to>
                                        <p:strVal val="visible"/>
                                      </p:to>
                                    </p:set>
                                    <p:anim calcmode="lin" valueType="num">
                                      <p:cBhvr additive="base">
                                        <p:cTn id="18" dur="3000" fill="hold"/>
                                        <p:tgtEl>
                                          <p:spTgt spid="2055"/>
                                        </p:tgtEl>
                                        <p:attrNameLst>
                                          <p:attrName>ppt_x</p:attrName>
                                        </p:attrNameLst>
                                      </p:cBhvr>
                                      <p:tavLst>
                                        <p:tav tm="0">
                                          <p:val>
                                            <p:strVal val="#ppt_x"/>
                                          </p:val>
                                        </p:tav>
                                        <p:tav tm="100000">
                                          <p:val>
                                            <p:strVal val="#ppt_x"/>
                                          </p:val>
                                        </p:tav>
                                      </p:tavLst>
                                    </p:anim>
                                    <p:anim calcmode="lin" valueType="num">
                                      <p:cBhvr additive="base">
                                        <p:cTn id="19" dur="3000" fill="hold"/>
                                        <p:tgtEl>
                                          <p:spTgt spid="205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7" presetClass="entr" presetSubtype="2"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additive="base">
                                        <p:cTn id="23" dur="3000" fill="hold"/>
                                        <p:tgtEl>
                                          <p:spTgt spid="2052"/>
                                        </p:tgtEl>
                                        <p:attrNameLst>
                                          <p:attrName>ppt_x</p:attrName>
                                        </p:attrNameLst>
                                      </p:cBhvr>
                                      <p:tavLst>
                                        <p:tav tm="0">
                                          <p:val>
                                            <p:strVal val="1+#ppt_w/2"/>
                                          </p:val>
                                        </p:tav>
                                        <p:tav tm="100000">
                                          <p:val>
                                            <p:strVal val="#ppt_x"/>
                                          </p:val>
                                        </p:tav>
                                      </p:tavLst>
                                    </p:anim>
                                    <p:anim calcmode="lin" valueType="num">
                                      <p:cBhvr additive="base">
                                        <p:cTn id="24" dur="30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MEDIOEVO E PRIMA ET</a:t>
            </a:r>
            <a:r>
              <a:rPr lang="en-US" sz="2400">
                <a:solidFill>
                  <a:srgbClr val="0000FF"/>
                </a:solidFill>
                <a:latin typeface="Times New Roman" pitchFamily="18" charset="0"/>
                <a:cs typeface="Times New Roman" pitchFamily="18" charset="0"/>
              </a:rPr>
              <a:t>À</a:t>
            </a:r>
            <a:r>
              <a:rPr lang="it-IT" sz="2400">
                <a:solidFill>
                  <a:srgbClr val="0000FF"/>
                </a:solidFill>
                <a:latin typeface="Times New Roman" pitchFamily="18" charset="0"/>
              </a:rPr>
              <a:t> MODERNA</a:t>
            </a:r>
          </a:p>
        </p:txBody>
      </p:sp>
      <p:sp>
        <p:nvSpPr>
          <p:cNvPr id="14341" name="Rectangle 5"/>
          <p:cNvSpPr>
            <a:spLocks noChangeArrowheads="1"/>
          </p:cNvSpPr>
          <p:nvPr/>
        </p:nvSpPr>
        <p:spPr bwMode="auto">
          <a:xfrm>
            <a:off x="684213" y="909638"/>
            <a:ext cx="7920037" cy="1190625"/>
          </a:xfrm>
          <a:prstGeom prst="rect">
            <a:avLst/>
          </a:prstGeom>
          <a:noFill/>
          <a:ln w="9525">
            <a:noFill/>
            <a:miter lim="800000"/>
            <a:headEnd/>
            <a:tailEnd/>
          </a:ln>
        </p:spPr>
        <p:txBody>
          <a:bodyPr anchor="ctr">
            <a:spAutoFit/>
          </a:bodyPr>
          <a:lstStyle/>
          <a:p>
            <a:pPr algn="just"/>
            <a:r>
              <a:rPr lang="it-IT">
                <a:latin typeface="Times New Roman" pitchFamily="18" charset="0"/>
              </a:rPr>
              <a:t>All’inizio del Medioevo l’unica minoranza religiosa non cristiana in Europa erano gli Ebrei. La chiesa cattolica avrebbe voluto una conversione degli Ebrei affinchè essi espiassero il peccato di aver ucciso Gesù e non averlo riconosciuto come Messia.</a:t>
            </a:r>
          </a:p>
        </p:txBody>
      </p:sp>
      <p:sp>
        <p:nvSpPr>
          <p:cNvPr id="14342" name="Rectangle 6"/>
          <p:cNvSpPr>
            <a:spLocks noChangeArrowheads="1"/>
          </p:cNvSpPr>
          <p:nvPr/>
        </p:nvSpPr>
        <p:spPr bwMode="auto">
          <a:xfrm>
            <a:off x="684213" y="2062163"/>
            <a:ext cx="7920037" cy="1190625"/>
          </a:xfrm>
          <a:prstGeom prst="rect">
            <a:avLst/>
          </a:prstGeom>
          <a:noFill/>
          <a:ln w="9525">
            <a:noFill/>
            <a:miter lim="800000"/>
            <a:headEnd/>
            <a:tailEnd/>
          </a:ln>
        </p:spPr>
        <p:txBody>
          <a:bodyPr anchor="ctr">
            <a:spAutoFit/>
          </a:bodyPr>
          <a:lstStyle/>
          <a:p>
            <a:pPr algn="just"/>
            <a:r>
              <a:rPr lang="it-IT">
                <a:latin typeface="Times New Roman" pitchFamily="18" charset="0"/>
              </a:rPr>
              <a:t>Nell’attesa della conversione, agli Ebrei non era permesso di entrare a far parte delle corporazioni, di possedere terreni e dovevano essere ben riconoscibili in modo da evidenziare la loro diversità dai Cristiani. Perciò, non potendo svolgere gran parte dei lavori dell’epoca, si dedicarono al commercio o all’attività di banchieri.</a:t>
            </a:r>
          </a:p>
        </p:txBody>
      </p:sp>
      <p:sp>
        <p:nvSpPr>
          <p:cNvPr id="14343" name="Rectangle 7"/>
          <p:cNvSpPr>
            <a:spLocks noChangeArrowheads="1"/>
          </p:cNvSpPr>
          <p:nvPr/>
        </p:nvSpPr>
        <p:spPr bwMode="auto">
          <a:xfrm>
            <a:off x="684213" y="3213100"/>
            <a:ext cx="7920037" cy="641350"/>
          </a:xfrm>
          <a:prstGeom prst="rect">
            <a:avLst/>
          </a:prstGeom>
          <a:noFill/>
          <a:ln w="9525">
            <a:noFill/>
            <a:miter lim="800000"/>
            <a:headEnd/>
            <a:tailEnd/>
          </a:ln>
        </p:spPr>
        <p:txBody>
          <a:bodyPr anchor="ctr">
            <a:spAutoFit/>
          </a:bodyPr>
          <a:lstStyle/>
          <a:p>
            <a:pPr algn="just"/>
            <a:r>
              <a:rPr lang="it-IT">
                <a:latin typeface="Times New Roman" pitchFamily="18" charset="0"/>
              </a:rPr>
              <a:t>In Germania gli Ebrei furono accusati di aver diffuso la peste e massacrati a migliaia. </a:t>
            </a:r>
          </a:p>
        </p:txBody>
      </p:sp>
      <p:sp>
        <p:nvSpPr>
          <p:cNvPr id="11270" name="AutoShape 8">
            <a:hlinkClick r:id="rId3"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0" fill="hold"/>
                                        <p:tgtEl>
                                          <p:spTgt spid="14340"/>
                                        </p:tgtEl>
                                        <p:attrNameLst>
                                          <p:attrName>ppt_x</p:attrName>
                                        </p:attrNameLst>
                                      </p:cBhvr>
                                      <p:tavLst>
                                        <p:tav tm="0">
                                          <p:val>
                                            <p:strVal val="#ppt_x"/>
                                          </p:val>
                                        </p:tav>
                                        <p:tav tm="100000">
                                          <p:val>
                                            <p:strVal val="#ppt_x"/>
                                          </p:val>
                                        </p:tav>
                                      </p:tavLst>
                                    </p:anim>
                                    <p:anim calcmode="lin" valueType="num">
                                      <p:cBhvr additive="base">
                                        <p:cTn id="8" dur="5000" fill="hold"/>
                                        <p:tgtEl>
                                          <p:spTgt spid="143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0" fill="hold"/>
                                        <p:tgtEl>
                                          <p:spTgt spid="14341"/>
                                        </p:tgtEl>
                                        <p:attrNameLst>
                                          <p:attrName>ppt_x</p:attrName>
                                        </p:attrNameLst>
                                      </p:cBhvr>
                                      <p:tavLst>
                                        <p:tav tm="0">
                                          <p:val>
                                            <p:strVal val="1+#ppt_w/2"/>
                                          </p:val>
                                        </p:tav>
                                        <p:tav tm="100000">
                                          <p:val>
                                            <p:strVal val="#ppt_x"/>
                                          </p:val>
                                        </p:tav>
                                      </p:tavLst>
                                    </p:anim>
                                    <p:anim calcmode="lin" valueType="num">
                                      <p:cBhvr additive="base">
                                        <p:cTn id="14" dur="5000" fill="hold"/>
                                        <p:tgtEl>
                                          <p:spTgt spid="14341"/>
                                        </p:tgtEl>
                                        <p:attrNameLst>
                                          <p:attrName>ppt_y</p:attrName>
                                        </p:attrNameLst>
                                      </p:cBhvr>
                                      <p:tavLst>
                                        <p:tav tm="0">
                                          <p:val>
                                            <p:strVal val="#ppt_y"/>
                                          </p:val>
                                        </p:tav>
                                        <p:tav tm="100000">
                                          <p:val>
                                            <p:strVal val="#ppt_y"/>
                                          </p:val>
                                        </p:tav>
                                      </p:tavLst>
                                    </p:anim>
                                  </p:childTnLst>
                                </p:cTn>
                              </p:par>
                            </p:childTnLst>
                          </p:cTn>
                        </p:par>
                        <p:par>
                          <p:cTn id="15" fill="hold">
                            <p:stCondLst>
                              <p:cond delay="5000"/>
                            </p:stCondLst>
                            <p:childTnLst>
                              <p:par>
                                <p:cTn id="16" presetID="7" presetClass="entr" presetSubtype="8" fill="hold" grpId="0" nodeType="afterEffect">
                                  <p:stCondLst>
                                    <p:cond delay="0"/>
                                  </p:stCondLst>
                                  <p:childTnLst>
                                    <p:set>
                                      <p:cBhvr>
                                        <p:cTn id="17" dur="1" fill="hold">
                                          <p:stCondLst>
                                            <p:cond delay="0"/>
                                          </p:stCondLst>
                                        </p:cTn>
                                        <p:tgtEl>
                                          <p:spTgt spid="14342"/>
                                        </p:tgtEl>
                                        <p:attrNameLst>
                                          <p:attrName>style.visibility</p:attrName>
                                        </p:attrNameLst>
                                      </p:cBhvr>
                                      <p:to>
                                        <p:strVal val="visible"/>
                                      </p:to>
                                    </p:set>
                                    <p:anim calcmode="lin" valueType="num">
                                      <p:cBhvr additive="base">
                                        <p:cTn id="18" dur="5000" fill="hold"/>
                                        <p:tgtEl>
                                          <p:spTgt spid="14342"/>
                                        </p:tgtEl>
                                        <p:attrNameLst>
                                          <p:attrName>ppt_x</p:attrName>
                                        </p:attrNameLst>
                                      </p:cBhvr>
                                      <p:tavLst>
                                        <p:tav tm="0">
                                          <p:val>
                                            <p:strVal val="0-#ppt_w/2"/>
                                          </p:val>
                                        </p:tav>
                                        <p:tav tm="100000">
                                          <p:val>
                                            <p:strVal val="#ppt_x"/>
                                          </p:val>
                                        </p:tav>
                                      </p:tavLst>
                                    </p:anim>
                                    <p:anim calcmode="lin" valueType="num">
                                      <p:cBhvr additive="base">
                                        <p:cTn id="19" dur="5000" fill="hold"/>
                                        <p:tgtEl>
                                          <p:spTgt spid="14342"/>
                                        </p:tgtEl>
                                        <p:attrNameLst>
                                          <p:attrName>ppt_y</p:attrName>
                                        </p:attrNameLst>
                                      </p:cBhvr>
                                      <p:tavLst>
                                        <p:tav tm="0">
                                          <p:val>
                                            <p:strVal val="#ppt_y"/>
                                          </p:val>
                                        </p:tav>
                                        <p:tav tm="100000">
                                          <p:val>
                                            <p:strVal val="#ppt_y"/>
                                          </p:val>
                                        </p:tav>
                                      </p:tavLst>
                                    </p:anim>
                                  </p:childTnLst>
                                </p:cTn>
                              </p:par>
                            </p:childTnLst>
                          </p:cTn>
                        </p:par>
                        <p:par>
                          <p:cTn id="20" fill="hold">
                            <p:stCondLst>
                              <p:cond delay="10000"/>
                            </p:stCondLst>
                            <p:childTnLst>
                              <p:par>
                                <p:cTn id="21" presetID="7" presetClass="entr" presetSubtype="2" fill="hold" grpId="0" nodeType="afterEffect">
                                  <p:stCondLst>
                                    <p:cond delay="0"/>
                                  </p:stCondLst>
                                  <p:childTnLst>
                                    <p:set>
                                      <p:cBhvr>
                                        <p:cTn id="22" dur="1" fill="hold">
                                          <p:stCondLst>
                                            <p:cond delay="0"/>
                                          </p:stCondLst>
                                        </p:cTn>
                                        <p:tgtEl>
                                          <p:spTgt spid="14343"/>
                                        </p:tgtEl>
                                        <p:attrNameLst>
                                          <p:attrName>style.visibility</p:attrName>
                                        </p:attrNameLst>
                                      </p:cBhvr>
                                      <p:to>
                                        <p:strVal val="visible"/>
                                      </p:to>
                                    </p:set>
                                    <p:anim calcmode="lin" valueType="num">
                                      <p:cBhvr additive="base">
                                        <p:cTn id="23" dur="5000" fill="hold"/>
                                        <p:tgtEl>
                                          <p:spTgt spid="14343"/>
                                        </p:tgtEl>
                                        <p:attrNameLst>
                                          <p:attrName>ppt_x</p:attrName>
                                        </p:attrNameLst>
                                      </p:cBhvr>
                                      <p:tavLst>
                                        <p:tav tm="0">
                                          <p:val>
                                            <p:strVal val="1+#ppt_w/2"/>
                                          </p:val>
                                        </p:tav>
                                        <p:tav tm="100000">
                                          <p:val>
                                            <p:strVal val="#ppt_x"/>
                                          </p:val>
                                        </p:tav>
                                      </p:tavLst>
                                    </p:anim>
                                    <p:anim calcmode="lin" valueType="num">
                                      <p:cBhvr additive="base">
                                        <p:cTn id="24" dur="5000" fill="hold"/>
                                        <p:tgtEl>
                                          <p:spTgt spid="14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2" grpId="0"/>
      <p:bldP spid="143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MEDIOEVO E PRIMA ET</a:t>
            </a:r>
            <a:r>
              <a:rPr lang="en-US" sz="2400">
                <a:solidFill>
                  <a:srgbClr val="0000FF"/>
                </a:solidFill>
                <a:latin typeface="Times New Roman" pitchFamily="18" charset="0"/>
                <a:cs typeface="Times New Roman" pitchFamily="18" charset="0"/>
              </a:rPr>
              <a:t>À</a:t>
            </a:r>
            <a:r>
              <a:rPr lang="it-IT" sz="2400">
                <a:solidFill>
                  <a:srgbClr val="0000FF"/>
                </a:solidFill>
                <a:latin typeface="Times New Roman" pitchFamily="18" charset="0"/>
              </a:rPr>
              <a:t> MODERNA</a:t>
            </a:r>
          </a:p>
        </p:txBody>
      </p:sp>
      <p:sp>
        <p:nvSpPr>
          <p:cNvPr id="15365" name="Rectangle 5"/>
          <p:cNvSpPr>
            <a:spLocks noChangeArrowheads="1"/>
          </p:cNvSpPr>
          <p:nvPr/>
        </p:nvSpPr>
        <p:spPr bwMode="auto">
          <a:xfrm>
            <a:off x="684213" y="844550"/>
            <a:ext cx="7920037" cy="915988"/>
          </a:xfrm>
          <a:prstGeom prst="rect">
            <a:avLst/>
          </a:prstGeom>
          <a:noFill/>
          <a:ln w="9525">
            <a:noFill/>
            <a:miter lim="800000"/>
            <a:headEnd/>
            <a:tailEnd/>
          </a:ln>
        </p:spPr>
        <p:txBody>
          <a:bodyPr anchor="ctr">
            <a:spAutoFit/>
          </a:bodyPr>
          <a:lstStyle/>
          <a:p>
            <a:pPr algn="just"/>
            <a:r>
              <a:rPr lang="it-IT">
                <a:latin typeface="Times New Roman" pitchFamily="18" charset="0"/>
              </a:rPr>
              <a:t>Anche in Inghilterra e Francia c’erano state numerose persecuzioni nei confronti degli Ebrei: prima restrizioni, poi richieste di conversione e infine veri e propri massacri.</a:t>
            </a:r>
          </a:p>
        </p:txBody>
      </p:sp>
      <p:sp>
        <p:nvSpPr>
          <p:cNvPr id="15366" name="Rectangle 6"/>
          <p:cNvSpPr>
            <a:spLocks noChangeArrowheads="1"/>
          </p:cNvSpPr>
          <p:nvPr/>
        </p:nvSpPr>
        <p:spPr bwMode="auto">
          <a:xfrm>
            <a:off x="684213" y="1700213"/>
            <a:ext cx="7920037" cy="1190625"/>
          </a:xfrm>
          <a:prstGeom prst="rect">
            <a:avLst/>
          </a:prstGeom>
          <a:noFill/>
          <a:ln w="9525">
            <a:noFill/>
            <a:miter lim="800000"/>
            <a:headEnd/>
            <a:tailEnd/>
          </a:ln>
        </p:spPr>
        <p:txBody>
          <a:bodyPr anchor="ctr">
            <a:spAutoFit/>
          </a:bodyPr>
          <a:lstStyle/>
          <a:p>
            <a:pPr algn="just"/>
            <a:r>
              <a:rPr lang="it-IT">
                <a:latin typeface="Times New Roman" pitchFamily="18" charset="0"/>
              </a:rPr>
              <a:t>Fu però in Spagna la più energica opposizione agli Ebrei. I re di Castiglia, rappresentanti del cristianesimo, avevano faticosamente strappato ai califfi la parte meridionale della Spagna e si erano ritrovati a governare sulle importanti comunità degli Ebrei e dei “moriscos” (musulmani di origine araba e nordafricana).</a:t>
            </a:r>
          </a:p>
        </p:txBody>
      </p:sp>
      <p:sp>
        <p:nvSpPr>
          <p:cNvPr id="15367" name="Rectangle 7"/>
          <p:cNvSpPr>
            <a:spLocks noChangeArrowheads="1"/>
          </p:cNvSpPr>
          <p:nvPr/>
        </p:nvSpPr>
        <p:spPr bwMode="auto">
          <a:xfrm>
            <a:off x="684213" y="2852738"/>
            <a:ext cx="7920037" cy="915987"/>
          </a:xfrm>
          <a:prstGeom prst="rect">
            <a:avLst/>
          </a:prstGeom>
          <a:noFill/>
          <a:ln w="9525">
            <a:noFill/>
            <a:miter lim="800000"/>
            <a:headEnd/>
            <a:tailEnd/>
          </a:ln>
        </p:spPr>
        <p:txBody>
          <a:bodyPr anchor="ctr">
            <a:spAutoFit/>
          </a:bodyPr>
          <a:lstStyle/>
          <a:p>
            <a:pPr algn="just"/>
            <a:r>
              <a:rPr lang="it-IT">
                <a:latin typeface="Times New Roman" pitchFamily="18" charset="0"/>
              </a:rPr>
              <a:t>Così cominciarono le espulsioni e le persecuzioni: dapprima solo gli Ebrei (ne furono espulsi circa 150000 nel 1492), poi anche i moriscos (ne furono espulsi circa 250000 nel 1609). </a:t>
            </a:r>
          </a:p>
        </p:txBody>
      </p:sp>
      <p:pic>
        <p:nvPicPr>
          <p:cNvPr id="15368" name="Picture 8" descr="Chiesa e Sinagoga"/>
          <p:cNvPicPr>
            <a:picLocks noChangeAspect="1" noChangeArrowheads="1"/>
          </p:cNvPicPr>
          <p:nvPr/>
        </p:nvPicPr>
        <p:blipFill>
          <a:blip r:embed="rId3" cstate="print"/>
          <a:srcRect/>
          <a:stretch>
            <a:fillRect/>
          </a:stretch>
        </p:blipFill>
        <p:spPr bwMode="auto">
          <a:xfrm>
            <a:off x="2843213" y="3644900"/>
            <a:ext cx="3386137" cy="2636838"/>
          </a:xfrm>
          <a:prstGeom prst="rect">
            <a:avLst/>
          </a:prstGeom>
          <a:noFill/>
          <a:ln w="9525">
            <a:noFill/>
            <a:miter lim="800000"/>
            <a:headEnd/>
            <a:tailEnd/>
          </a:ln>
        </p:spPr>
      </p:pic>
      <p:sp>
        <p:nvSpPr>
          <p:cNvPr id="12295" name="AutoShape 9">
            <a:hlinkClick r:id="rId4"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0" fill="hold"/>
                                        <p:tgtEl>
                                          <p:spTgt spid="15364"/>
                                        </p:tgtEl>
                                        <p:attrNameLst>
                                          <p:attrName>ppt_x</p:attrName>
                                        </p:attrNameLst>
                                      </p:cBhvr>
                                      <p:tavLst>
                                        <p:tav tm="0">
                                          <p:val>
                                            <p:strVal val="#ppt_x"/>
                                          </p:val>
                                        </p:tav>
                                        <p:tav tm="100000">
                                          <p:val>
                                            <p:strVal val="#ppt_x"/>
                                          </p:val>
                                        </p:tav>
                                      </p:tavLst>
                                    </p:anim>
                                    <p:anim calcmode="lin" valueType="num">
                                      <p:cBhvr additive="base">
                                        <p:cTn id="8" dur="5000" fill="hold"/>
                                        <p:tgtEl>
                                          <p:spTgt spid="1536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0" fill="hold"/>
                                        <p:tgtEl>
                                          <p:spTgt spid="15365"/>
                                        </p:tgtEl>
                                        <p:attrNameLst>
                                          <p:attrName>ppt_x</p:attrName>
                                        </p:attrNameLst>
                                      </p:cBhvr>
                                      <p:tavLst>
                                        <p:tav tm="0">
                                          <p:val>
                                            <p:strVal val="1+#ppt_w/2"/>
                                          </p:val>
                                        </p:tav>
                                        <p:tav tm="100000">
                                          <p:val>
                                            <p:strVal val="#ppt_x"/>
                                          </p:val>
                                        </p:tav>
                                      </p:tavLst>
                                    </p:anim>
                                    <p:anim calcmode="lin" valueType="num">
                                      <p:cBhvr additive="base">
                                        <p:cTn id="14" dur="5000" fill="hold"/>
                                        <p:tgtEl>
                                          <p:spTgt spid="15365"/>
                                        </p:tgtEl>
                                        <p:attrNameLst>
                                          <p:attrName>ppt_y</p:attrName>
                                        </p:attrNameLst>
                                      </p:cBhvr>
                                      <p:tavLst>
                                        <p:tav tm="0">
                                          <p:val>
                                            <p:strVal val="#ppt_y"/>
                                          </p:val>
                                        </p:tav>
                                        <p:tav tm="100000">
                                          <p:val>
                                            <p:strVal val="#ppt_y"/>
                                          </p:val>
                                        </p:tav>
                                      </p:tavLst>
                                    </p:anim>
                                  </p:childTnLst>
                                </p:cTn>
                              </p:par>
                            </p:childTnLst>
                          </p:cTn>
                        </p:par>
                        <p:par>
                          <p:cTn id="15" fill="hold">
                            <p:stCondLst>
                              <p:cond delay="5000"/>
                            </p:stCondLst>
                            <p:childTnLst>
                              <p:par>
                                <p:cTn id="16" presetID="7" presetClass="entr" presetSubtype="8" fill="hold" grpId="0" nodeType="afterEffect">
                                  <p:stCondLst>
                                    <p:cond delay="0"/>
                                  </p:stCondLst>
                                  <p:childTnLst>
                                    <p:set>
                                      <p:cBhvr>
                                        <p:cTn id="17" dur="1" fill="hold">
                                          <p:stCondLst>
                                            <p:cond delay="0"/>
                                          </p:stCondLst>
                                        </p:cTn>
                                        <p:tgtEl>
                                          <p:spTgt spid="15366"/>
                                        </p:tgtEl>
                                        <p:attrNameLst>
                                          <p:attrName>style.visibility</p:attrName>
                                        </p:attrNameLst>
                                      </p:cBhvr>
                                      <p:to>
                                        <p:strVal val="visible"/>
                                      </p:to>
                                    </p:set>
                                    <p:anim calcmode="lin" valueType="num">
                                      <p:cBhvr additive="base">
                                        <p:cTn id="18" dur="5000" fill="hold"/>
                                        <p:tgtEl>
                                          <p:spTgt spid="15366"/>
                                        </p:tgtEl>
                                        <p:attrNameLst>
                                          <p:attrName>ppt_x</p:attrName>
                                        </p:attrNameLst>
                                      </p:cBhvr>
                                      <p:tavLst>
                                        <p:tav tm="0">
                                          <p:val>
                                            <p:strVal val="0-#ppt_w/2"/>
                                          </p:val>
                                        </p:tav>
                                        <p:tav tm="100000">
                                          <p:val>
                                            <p:strVal val="#ppt_x"/>
                                          </p:val>
                                        </p:tav>
                                      </p:tavLst>
                                    </p:anim>
                                    <p:anim calcmode="lin" valueType="num">
                                      <p:cBhvr additive="base">
                                        <p:cTn id="19" dur="5000" fill="hold"/>
                                        <p:tgtEl>
                                          <p:spTgt spid="15366"/>
                                        </p:tgtEl>
                                        <p:attrNameLst>
                                          <p:attrName>ppt_y</p:attrName>
                                        </p:attrNameLst>
                                      </p:cBhvr>
                                      <p:tavLst>
                                        <p:tav tm="0">
                                          <p:val>
                                            <p:strVal val="#ppt_y"/>
                                          </p:val>
                                        </p:tav>
                                        <p:tav tm="100000">
                                          <p:val>
                                            <p:strVal val="#ppt_y"/>
                                          </p:val>
                                        </p:tav>
                                      </p:tavLst>
                                    </p:anim>
                                  </p:childTnLst>
                                </p:cTn>
                              </p:par>
                            </p:childTnLst>
                          </p:cTn>
                        </p:par>
                        <p:par>
                          <p:cTn id="20" fill="hold">
                            <p:stCondLst>
                              <p:cond delay="10000"/>
                            </p:stCondLst>
                            <p:childTnLst>
                              <p:par>
                                <p:cTn id="21" presetID="7" presetClass="entr" presetSubtype="2" fill="hold" grpId="0" nodeType="afterEffect">
                                  <p:stCondLst>
                                    <p:cond delay="0"/>
                                  </p:stCondLst>
                                  <p:childTnLst>
                                    <p:set>
                                      <p:cBhvr>
                                        <p:cTn id="22" dur="1" fill="hold">
                                          <p:stCondLst>
                                            <p:cond delay="0"/>
                                          </p:stCondLst>
                                        </p:cTn>
                                        <p:tgtEl>
                                          <p:spTgt spid="15367"/>
                                        </p:tgtEl>
                                        <p:attrNameLst>
                                          <p:attrName>style.visibility</p:attrName>
                                        </p:attrNameLst>
                                      </p:cBhvr>
                                      <p:to>
                                        <p:strVal val="visible"/>
                                      </p:to>
                                    </p:set>
                                    <p:anim calcmode="lin" valueType="num">
                                      <p:cBhvr additive="base">
                                        <p:cTn id="23" dur="5000" fill="hold"/>
                                        <p:tgtEl>
                                          <p:spTgt spid="15367"/>
                                        </p:tgtEl>
                                        <p:attrNameLst>
                                          <p:attrName>ppt_x</p:attrName>
                                        </p:attrNameLst>
                                      </p:cBhvr>
                                      <p:tavLst>
                                        <p:tav tm="0">
                                          <p:val>
                                            <p:strVal val="1+#ppt_w/2"/>
                                          </p:val>
                                        </p:tav>
                                        <p:tav tm="100000">
                                          <p:val>
                                            <p:strVal val="#ppt_x"/>
                                          </p:val>
                                        </p:tav>
                                      </p:tavLst>
                                    </p:anim>
                                    <p:anim calcmode="lin" valueType="num">
                                      <p:cBhvr additive="base">
                                        <p:cTn id="24" dur="5000" fill="hold"/>
                                        <p:tgtEl>
                                          <p:spTgt spid="15367"/>
                                        </p:tgtEl>
                                        <p:attrNameLst>
                                          <p:attrName>ppt_y</p:attrName>
                                        </p:attrNameLst>
                                      </p:cBhvr>
                                      <p:tavLst>
                                        <p:tav tm="0">
                                          <p:val>
                                            <p:strVal val="#ppt_y"/>
                                          </p:val>
                                        </p:tav>
                                        <p:tav tm="100000">
                                          <p:val>
                                            <p:strVal val="#ppt_y"/>
                                          </p:val>
                                        </p:tav>
                                      </p:tavLst>
                                    </p:anim>
                                  </p:childTnLst>
                                </p:cTn>
                              </p:par>
                            </p:childTnLst>
                          </p:cTn>
                        </p:par>
                        <p:par>
                          <p:cTn id="25" fill="hold">
                            <p:stCondLst>
                              <p:cond delay="15000"/>
                            </p:stCondLst>
                            <p:childTnLst>
                              <p:par>
                                <p:cTn id="26" presetID="7" presetClass="entr" presetSubtype="4" fill="hold" nodeType="afterEffect">
                                  <p:stCondLst>
                                    <p:cond delay="0"/>
                                  </p:stCondLst>
                                  <p:childTnLst>
                                    <p:set>
                                      <p:cBhvr>
                                        <p:cTn id="27" dur="1" fill="hold">
                                          <p:stCondLst>
                                            <p:cond delay="0"/>
                                          </p:stCondLst>
                                        </p:cTn>
                                        <p:tgtEl>
                                          <p:spTgt spid="15368"/>
                                        </p:tgtEl>
                                        <p:attrNameLst>
                                          <p:attrName>style.visibility</p:attrName>
                                        </p:attrNameLst>
                                      </p:cBhvr>
                                      <p:to>
                                        <p:strVal val="visible"/>
                                      </p:to>
                                    </p:set>
                                    <p:anim calcmode="lin" valueType="num">
                                      <p:cBhvr additive="base">
                                        <p:cTn id="28" dur="5000" fill="hold"/>
                                        <p:tgtEl>
                                          <p:spTgt spid="15368"/>
                                        </p:tgtEl>
                                        <p:attrNameLst>
                                          <p:attrName>ppt_x</p:attrName>
                                        </p:attrNameLst>
                                      </p:cBhvr>
                                      <p:tavLst>
                                        <p:tav tm="0">
                                          <p:val>
                                            <p:strVal val="#ppt_x"/>
                                          </p:val>
                                        </p:tav>
                                        <p:tav tm="100000">
                                          <p:val>
                                            <p:strVal val="#ppt_x"/>
                                          </p:val>
                                        </p:tav>
                                      </p:tavLst>
                                    </p:anim>
                                    <p:anim calcmode="lin" valueType="num">
                                      <p:cBhvr additive="base">
                                        <p:cTn id="29" dur="5000" fill="hold"/>
                                        <p:tgtEl>
                                          <p:spTgt spid="15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6" grpId="0"/>
      <p:bldP spid="153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MEDIOEVO E PRIMA ET</a:t>
            </a:r>
            <a:r>
              <a:rPr lang="en-US" sz="2400">
                <a:solidFill>
                  <a:srgbClr val="0000FF"/>
                </a:solidFill>
                <a:latin typeface="Times New Roman" pitchFamily="18" charset="0"/>
                <a:cs typeface="Times New Roman" pitchFamily="18" charset="0"/>
              </a:rPr>
              <a:t>À</a:t>
            </a:r>
            <a:r>
              <a:rPr lang="it-IT" sz="2400">
                <a:solidFill>
                  <a:srgbClr val="0000FF"/>
                </a:solidFill>
                <a:latin typeface="Times New Roman" pitchFamily="18" charset="0"/>
              </a:rPr>
              <a:t> MODERNA</a:t>
            </a:r>
          </a:p>
        </p:txBody>
      </p:sp>
      <p:sp>
        <p:nvSpPr>
          <p:cNvPr id="15365" name="Rectangle 5"/>
          <p:cNvSpPr>
            <a:spLocks noChangeArrowheads="1"/>
          </p:cNvSpPr>
          <p:nvPr/>
        </p:nvSpPr>
        <p:spPr bwMode="auto">
          <a:xfrm>
            <a:off x="684213" y="908050"/>
            <a:ext cx="7920037" cy="1755775"/>
          </a:xfrm>
          <a:prstGeom prst="rect">
            <a:avLst/>
          </a:prstGeom>
          <a:noFill/>
          <a:ln w="9525">
            <a:noFill/>
            <a:miter lim="800000"/>
            <a:headEnd/>
            <a:tailEnd/>
          </a:ln>
        </p:spPr>
        <p:txBody>
          <a:bodyPr anchor="ctr">
            <a:spAutoFit/>
          </a:bodyPr>
          <a:lstStyle/>
          <a:p>
            <a:pPr algn="just"/>
            <a:r>
              <a:rPr lang="it-IT">
                <a:latin typeface="Times New Roman" pitchFamily="18" charset="0"/>
                <a:cs typeface="Times New Roman" pitchFamily="18" charset="0"/>
              </a:rPr>
              <a:t>Gli Ebrei erano da tempo abituati a vivere nelle vicinanze dei propri correligionari, per sicurezza e per un più rapido accesso alla sinagoga. Dal sec. XVI tuttavia vennero obbligati, sistematicamente, a vivere in quartieri circondati da mura, che venivano chiusi la notte e nei giorni delle festività cristiane, e a portare un segno distintivo quando erano fuori dalle mura. Il quartiere ebraico di Venezia, istituito nel 1516, fu chiamato il ghetto.</a:t>
            </a:r>
          </a:p>
        </p:txBody>
      </p:sp>
      <p:sp>
        <p:nvSpPr>
          <p:cNvPr id="13316" name="AutoShape 9">
            <a:hlinkClick r:id="rId3"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
        <p:nvSpPr>
          <p:cNvPr id="8" name="Rectangle 5"/>
          <p:cNvSpPr>
            <a:spLocks noChangeArrowheads="1"/>
          </p:cNvSpPr>
          <p:nvPr/>
        </p:nvSpPr>
        <p:spPr bwMode="auto">
          <a:xfrm>
            <a:off x="684213" y="2703513"/>
            <a:ext cx="7920037" cy="1754187"/>
          </a:xfrm>
          <a:prstGeom prst="rect">
            <a:avLst/>
          </a:prstGeom>
          <a:noFill/>
          <a:ln w="9525">
            <a:noFill/>
            <a:miter lim="800000"/>
            <a:headEnd/>
            <a:tailEnd/>
          </a:ln>
        </p:spPr>
        <p:txBody>
          <a:bodyPr anchor="ctr">
            <a:spAutoFit/>
          </a:bodyPr>
          <a:lstStyle/>
          <a:p>
            <a:pPr algn="just"/>
            <a:r>
              <a:rPr lang="it-IT">
                <a:latin typeface="Times New Roman" pitchFamily="18" charset="0"/>
                <a:cs typeface="Times New Roman" pitchFamily="18" charset="0"/>
              </a:rPr>
              <a:t>Le persecuzioni si infittirono. Nel 1648 una ribellione di cosacchi e di tartari nell'Ucraina, che era sotto il dominio polacco, portò a una invasione della Polonia, e migliaia di Ebrei vennero massacrati. Gli Ebrei polacchi non si ripresero mai più da quella ferita. Poco più di un secolo dopo, la Polonia veniva più volte divisa (1772, 1793, 1795) fra Prussia, Austria e Russia, e la maggior parte degli Ebrei polacchi si trovarono sotto il dominio spietato degli zar russi.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0" fill="hold"/>
                                        <p:tgtEl>
                                          <p:spTgt spid="15364"/>
                                        </p:tgtEl>
                                        <p:attrNameLst>
                                          <p:attrName>ppt_x</p:attrName>
                                        </p:attrNameLst>
                                      </p:cBhvr>
                                      <p:tavLst>
                                        <p:tav tm="0">
                                          <p:val>
                                            <p:strVal val="#ppt_x"/>
                                          </p:val>
                                        </p:tav>
                                        <p:tav tm="100000">
                                          <p:val>
                                            <p:strVal val="#ppt_x"/>
                                          </p:val>
                                        </p:tav>
                                      </p:tavLst>
                                    </p:anim>
                                    <p:anim calcmode="lin" valueType="num">
                                      <p:cBhvr additive="base">
                                        <p:cTn id="8" dur="5000" fill="hold"/>
                                        <p:tgtEl>
                                          <p:spTgt spid="1536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0" fill="hold"/>
                                        <p:tgtEl>
                                          <p:spTgt spid="15365"/>
                                        </p:tgtEl>
                                        <p:attrNameLst>
                                          <p:attrName>ppt_x</p:attrName>
                                        </p:attrNameLst>
                                      </p:cBhvr>
                                      <p:tavLst>
                                        <p:tav tm="0">
                                          <p:val>
                                            <p:strVal val="1+#ppt_w/2"/>
                                          </p:val>
                                        </p:tav>
                                        <p:tav tm="100000">
                                          <p:val>
                                            <p:strVal val="#ppt_x"/>
                                          </p:val>
                                        </p:tav>
                                      </p:tavLst>
                                    </p:anim>
                                    <p:anim calcmode="lin" valueType="num">
                                      <p:cBhvr additive="base">
                                        <p:cTn id="14" dur="5000" fill="hold"/>
                                        <p:tgtEl>
                                          <p:spTgt spid="15365"/>
                                        </p:tgtEl>
                                        <p:attrNameLst>
                                          <p:attrName>ppt_y</p:attrName>
                                        </p:attrNameLst>
                                      </p:cBhvr>
                                      <p:tavLst>
                                        <p:tav tm="0">
                                          <p:val>
                                            <p:strVal val="#ppt_y"/>
                                          </p:val>
                                        </p:tav>
                                        <p:tav tm="100000">
                                          <p:val>
                                            <p:strVal val="#ppt_y"/>
                                          </p:val>
                                        </p:tav>
                                      </p:tavLst>
                                    </p:anim>
                                  </p:childTnLst>
                                </p:cTn>
                              </p:par>
                            </p:childTnLst>
                          </p:cTn>
                        </p:par>
                        <p:par>
                          <p:cTn id="15" fill="hold">
                            <p:stCondLst>
                              <p:cond delay="5000"/>
                            </p:stCondLst>
                            <p:childTnLst>
                              <p:par>
                                <p:cTn id="16" presetID="7"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0" fill="hold"/>
                                        <p:tgtEl>
                                          <p:spTgt spid="8"/>
                                        </p:tgtEl>
                                        <p:attrNameLst>
                                          <p:attrName>ppt_x</p:attrName>
                                        </p:attrNameLst>
                                      </p:cBhvr>
                                      <p:tavLst>
                                        <p:tav tm="0">
                                          <p:val>
                                            <p:strVal val="1+#ppt_w/2"/>
                                          </p:val>
                                        </p:tav>
                                        <p:tav tm="100000">
                                          <p:val>
                                            <p:strVal val="#ppt_x"/>
                                          </p:val>
                                        </p:tav>
                                      </p:tavLst>
                                    </p:anim>
                                    <p:anim calcmode="lin" valueType="num">
                                      <p:cBhvr additive="base">
                                        <p:cTn id="19"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IL NOVECENTO</a:t>
            </a:r>
          </a:p>
        </p:txBody>
      </p:sp>
      <p:sp>
        <p:nvSpPr>
          <p:cNvPr id="5" name="Rectangle 5"/>
          <p:cNvSpPr>
            <a:spLocks noChangeArrowheads="1"/>
          </p:cNvSpPr>
          <p:nvPr/>
        </p:nvSpPr>
        <p:spPr bwMode="auto">
          <a:xfrm>
            <a:off x="684213" y="908050"/>
            <a:ext cx="7920037" cy="3694113"/>
          </a:xfrm>
          <a:prstGeom prst="rect">
            <a:avLst/>
          </a:prstGeom>
          <a:noFill/>
          <a:ln w="9525">
            <a:noFill/>
            <a:miter lim="800000"/>
            <a:headEnd/>
            <a:tailEnd/>
          </a:ln>
        </p:spPr>
        <p:txBody>
          <a:bodyPr anchor="ctr">
            <a:spAutoFit/>
          </a:bodyPr>
          <a:lstStyle/>
          <a:p>
            <a:pPr algn="just"/>
            <a:r>
              <a:rPr lang="it-IT">
                <a:latin typeface="Times New Roman" pitchFamily="18" charset="0"/>
                <a:cs typeface="Times New Roman" pitchFamily="18" charset="0"/>
              </a:rPr>
              <a:t>In Germania, fu la Repubblica di Weimar ad abolire per la prima volta ogni discriminazione ufficiale contro gli Ebrei. La repubblica era tuttavia impopolare, e l'antisemitismo diffuso. L'uso calcolato dell'antisemitismo con funzione strumentale ebbe una parte determinante nell'ascesa al potere di Adolf Hitler, nel 1933, e gli Ebrei tedeschi furono immediatamente privati delle libertà, derubati delle loro proprietà, dell'impiego, estromessi dalla scuola, sottoposti a violenze fisiche e a costanti umiliazioni. Con la seconda guerra mondiale, Hitler e i suoi sostenitori (fra cui il governo fascista italiano condotto da Mussolini) predisposero la "soluzione finale": il completo sterminio degli Ebrei (v. olocausto). Circa 6.000.000 di Ebrei, quasi un terzo del totale, furono massacrati, lasciati morire per fame, o sterminati nei campi di concentramento. Oltre alla distruzione di tante vite, l'olocausto sradicò le comunità dall'Europa centro-orientale, i centri maggiori della cultura e della devozione ebraica per quasi mille anni.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1+#ppt_w/2"/>
                                          </p:val>
                                        </p:tav>
                                        <p:tav tm="100000">
                                          <p:val>
                                            <p:strVal val="#ppt_x"/>
                                          </p:val>
                                        </p:tav>
                                      </p:tavLst>
                                    </p:anim>
                                    <p:anim calcmode="lin" valueType="num">
                                      <p:cBhvr additive="base">
                                        <p:cTn id="13"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0808"/>
            </a:gs>
            <a:gs pos="30000">
              <a:srgbClr val="FF0300"/>
            </a:gs>
            <a:gs pos="55000">
              <a:srgbClr val="FF7A00"/>
            </a:gs>
            <a:gs pos="100000">
              <a:srgbClr val="FFF200"/>
            </a:gs>
          </a:gsLst>
          <a:lin ang="2700000" scaled="1"/>
        </a:gra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PERIODI STORICI DEGLI EBREI</a:t>
            </a:r>
          </a:p>
        </p:txBody>
      </p:sp>
      <p:sp>
        <p:nvSpPr>
          <p:cNvPr id="4101" name="Text Box 5"/>
          <p:cNvSpPr txBox="1">
            <a:spLocks noChangeArrowheads="1"/>
          </p:cNvSpPr>
          <p:nvPr/>
        </p:nvSpPr>
        <p:spPr bwMode="auto">
          <a:xfrm>
            <a:off x="684213" y="1125538"/>
            <a:ext cx="7920037"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La storia degli ebrei è solitamente divisa in sette periodi:</a:t>
            </a:r>
          </a:p>
        </p:txBody>
      </p:sp>
      <p:sp>
        <p:nvSpPr>
          <p:cNvPr id="4102" name="Text Box 6"/>
          <p:cNvSpPr txBox="1">
            <a:spLocks noChangeArrowheads="1"/>
          </p:cNvSpPr>
          <p:nvPr/>
        </p:nvSpPr>
        <p:spPr bwMode="auto">
          <a:xfrm>
            <a:off x="755650" y="1557338"/>
            <a:ext cx="691197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3" action="ppaction://hlinksldjump"/>
              </a:rPr>
              <a:t>periodo biblico</a:t>
            </a:r>
            <a:r>
              <a:rPr lang="it-IT">
                <a:latin typeface="Times New Roman" pitchFamily="18" charset="0"/>
              </a:rPr>
              <a:t>, dal XVIII al V secolo a.C. circa;</a:t>
            </a:r>
          </a:p>
        </p:txBody>
      </p:sp>
      <p:sp>
        <p:nvSpPr>
          <p:cNvPr id="4103" name="Text Box 7"/>
          <p:cNvSpPr txBox="1">
            <a:spLocks noChangeArrowheads="1"/>
          </p:cNvSpPr>
          <p:nvPr/>
        </p:nvSpPr>
        <p:spPr bwMode="auto">
          <a:xfrm>
            <a:off x="755650" y="1916113"/>
            <a:ext cx="7200900"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4" action="ppaction://hlinksldjump"/>
              </a:rPr>
              <a:t>periodi ellenistico e romano</a:t>
            </a:r>
            <a:r>
              <a:rPr lang="it-IT">
                <a:latin typeface="Times New Roman" pitchFamily="18" charset="0"/>
              </a:rPr>
              <a:t>, dal IV secolo a.C. al V secolo d.C.;</a:t>
            </a:r>
          </a:p>
        </p:txBody>
      </p:sp>
      <p:sp>
        <p:nvSpPr>
          <p:cNvPr id="4105" name="Text Box 9"/>
          <p:cNvSpPr txBox="1">
            <a:spLocks noChangeArrowheads="1"/>
          </p:cNvSpPr>
          <p:nvPr/>
        </p:nvSpPr>
        <p:spPr bwMode="auto">
          <a:xfrm>
            <a:off x="755650" y="2276475"/>
            <a:ext cx="6985000" cy="366713"/>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5" action="ppaction://hlinksldjump"/>
              </a:rPr>
              <a:t>il Medioevo e la prima età moderna</a:t>
            </a:r>
            <a:r>
              <a:rPr lang="it-IT">
                <a:latin typeface="Times New Roman" pitchFamily="18" charset="0"/>
              </a:rPr>
              <a:t>, dal V al XIX secolo d.C. circa;</a:t>
            </a:r>
          </a:p>
        </p:txBody>
      </p:sp>
      <p:sp>
        <p:nvSpPr>
          <p:cNvPr id="4108" name="Text Box 12"/>
          <p:cNvSpPr txBox="1">
            <a:spLocks noChangeArrowheads="1"/>
          </p:cNvSpPr>
          <p:nvPr/>
        </p:nvSpPr>
        <p:spPr bwMode="auto">
          <a:xfrm>
            <a:off x="755650" y="2636838"/>
            <a:ext cx="6264275" cy="366712"/>
          </a:xfrm>
          <a:prstGeom prst="rect">
            <a:avLst/>
          </a:prstGeom>
          <a:noFill/>
          <a:ln w="9525">
            <a:noFill/>
            <a:miter lim="800000"/>
            <a:headEnd/>
            <a:tailEnd/>
          </a:ln>
        </p:spPr>
        <p:txBody>
          <a:bodyPr>
            <a:spAutoFit/>
          </a:bodyPr>
          <a:lstStyle/>
          <a:p>
            <a:pPr>
              <a:spcBef>
                <a:spcPct val="50000"/>
              </a:spcBef>
            </a:pPr>
            <a:r>
              <a:rPr lang="it-IT">
                <a:latin typeface="Times New Roman" pitchFamily="18" charset="0"/>
              </a:rPr>
              <a:t>- </a:t>
            </a:r>
            <a:r>
              <a:rPr lang="it-IT">
                <a:latin typeface="Times New Roman" pitchFamily="18" charset="0"/>
                <a:hlinkClick r:id="rId6" action="ppaction://hlinksldjump"/>
              </a:rPr>
              <a:t>il novecento</a:t>
            </a:r>
            <a:r>
              <a:rPr lang="it-IT">
                <a:latin typeface="Times New Roman" pitchFamily="18" charset="0"/>
              </a:rPr>
              <a:t>, il periodo più intenso della storia degli ebrei.</a:t>
            </a:r>
          </a:p>
        </p:txBody>
      </p:sp>
      <p:sp>
        <p:nvSpPr>
          <p:cNvPr id="3080" name="AutoShape 15">
            <a:hlinkClick r:id="rId7"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0" fill="hold"/>
                                        <p:tgtEl>
                                          <p:spTgt spid="4100"/>
                                        </p:tgtEl>
                                        <p:attrNameLst>
                                          <p:attrName>ppt_x</p:attrName>
                                        </p:attrNameLst>
                                      </p:cBhvr>
                                      <p:tavLst>
                                        <p:tav tm="0">
                                          <p:val>
                                            <p:strVal val="#ppt_x"/>
                                          </p:val>
                                        </p:tav>
                                        <p:tav tm="100000">
                                          <p:val>
                                            <p:strVal val="#ppt_x"/>
                                          </p:val>
                                        </p:tav>
                                      </p:tavLst>
                                    </p:anim>
                                    <p:anim calcmode="lin" valueType="num">
                                      <p:cBhvr additive="base">
                                        <p:cTn id="8" dur="5000" fill="hold"/>
                                        <p:tgtEl>
                                          <p:spTgt spid="4100"/>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 calcmode="lin" valueType="num">
                                      <p:cBhvr additive="base">
                                        <p:cTn id="12" dur="5000" fill="hold"/>
                                        <p:tgtEl>
                                          <p:spTgt spid="4101"/>
                                        </p:tgtEl>
                                        <p:attrNameLst>
                                          <p:attrName>ppt_x</p:attrName>
                                        </p:attrNameLst>
                                      </p:cBhvr>
                                      <p:tavLst>
                                        <p:tav tm="0">
                                          <p:val>
                                            <p:strVal val="0-#ppt_w/2"/>
                                          </p:val>
                                        </p:tav>
                                        <p:tav tm="100000">
                                          <p:val>
                                            <p:strVal val="#ppt_x"/>
                                          </p:val>
                                        </p:tav>
                                      </p:tavLst>
                                    </p:anim>
                                    <p:anim calcmode="lin" valueType="num">
                                      <p:cBhvr additive="base">
                                        <p:cTn id="13" dur="50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2" fill="hold" grpId="0" nodeType="clickEffect">
                                  <p:stCondLst>
                                    <p:cond delay="0"/>
                                  </p:stCondLst>
                                  <p:childTnLst>
                                    <p:set>
                                      <p:cBhvr>
                                        <p:cTn id="17" dur="1" fill="hold">
                                          <p:stCondLst>
                                            <p:cond delay="0"/>
                                          </p:stCondLst>
                                        </p:cTn>
                                        <p:tgtEl>
                                          <p:spTgt spid="4102"/>
                                        </p:tgtEl>
                                        <p:attrNameLst>
                                          <p:attrName>style.visibility</p:attrName>
                                        </p:attrNameLst>
                                      </p:cBhvr>
                                      <p:to>
                                        <p:strVal val="visible"/>
                                      </p:to>
                                    </p:set>
                                    <p:anim calcmode="lin" valueType="num">
                                      <p:cBhvr additive="base">
                                        <p:cTn id="18" dur="5000" fill="hold"/>
                                        <p:tgtEl>
                                          <p:spTgt spid="4102"/>
                                        </p:tgtEl>
                                        <p:attrNameLst>
                                          <p:attrName>ppt_x</p:attrName>
                                        </p:attrNameLst>
                                      </p:cBhvr>
                                      <p:tavLst>
                                        <p:tav tm="0">
                                          <p:val>
                                            <p:strVal val="1+#ppt_w/2"/>
                                          </p:val>
                                        </p:tav>
                                        <p:tav tm="100000">
                                          <p:val>
                                            <p:strVal val="#ppt_x"/>
                                          </p:val>
                                        </p:tav>
                                      </p:tavLst>
                                    </p:anim>
                                    <p:anim calcmode="lin" valueType="num">
                                      <p:cBhvr additive="base">
                                        <p:cTn id="19" dur="5000" fill="hold"/>
                                        <p:tgtEl>
                                          <p:spTgt spid="4102"/>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7" presetClass="entr" presetSubtype="8" fill="hold" grpId="0" nodeType="afterEffect">
                                  <p:stCondLst>
                                    <p:cond delay="0"/>
                                  </p:stCondLst>
                                  <p:childTnLst>
                                    <p:set>
                                      <p:cBhvr>
                                        <p:cTn id="22" dur="1" fill="hold">
                                          <p:stCondLst>
                                            <p:cond delay="0"/>
                                          </p:stCondLst>
                                        </p:cTn>
                                        <p:tgtEl>
                                          <p:spTgt spid="4103"/>
                                        </p:tgtEl>
                                        <p:attrNameLst>
                                          <p:attrName>style.visibility</p:attrName>
                                        </p:attrNameLst>
                                      </p:cBhvr>
                                      <p:to>
                                        <p:strVal val="visible"/>
                                      </p:to>
                                    </p:set>
                                    <p:anim calcmode="lin" valueType="num">
                                      <p:cBhvr additive="base">
                                        <p:cTn id="23" dur="5000" fill="hold"/>
                                        <p:tgtEl>
                                          <p:spTgt spid="4103"/>
                                        </p:tgtEl>
                                        <p:attrNameLst>
                                          <p:attrName>ppt_x</p:attrName>
                                        </p:attrNameLst>
                                      </p:cBhvr>
                                      <p:tavLst>
                                        <p:tav tm="0">
                                          <p:val>
                                            <p:strVal val="0-#ppt_w/2"/>
                                          </p:val>
                                        </p:tav>
                                        <p:tav tm="100000">
                                          <p:val>
                                            <p:strVal val="#ppt_x"/>
                                          </p:val>
                                        </p:tav>
                                      </p:tavLst>
                                    </p:anim>
                                    <p:anim calcmode="lin" valueType="num">
                                      <p:cBhvr additive="base">
                                        <p:cTn id="24" dur="5000" fill="hold"/>
                                        <p:tgtEl>
                                          <p:spTgt spid="4103"/>
                                        </p:tgtEl>
                                        <p:attrNameLst>
                                          <p:attrName>ppt_y</p:attrName>
                                        </p:attrNameLst>
                                      </p:cBhvr>
                                      <p:tavLst>
                                        <p:tav tm="0">
                                          <p:val>
                                            <p:strVal val="#ppt_y"/>
                                          </p:val>
                                        </p:tav>
                                        <p:tav tm="100000">
                                          <p:val>
                                            <p:strVal val="#ppt_y"/>
                                          </p:val>
                                        </p:tav>
                                      </p:tavLst>
                                    </p:anim>
                                  </p:childTnLst>
                                </p:cTn>
                              </p:par>
                            </p:childTnLst>
                          </p:cTn>
                        </p:par>
                        <p:par>
                          <p:cTn id="25" fill="hold">
                            <p:stCondLst>
                              <p:cond delay="10000"/>
                            </p:stCondLst>
                            <p:childTnLst>
                              <p:par>
                                <p:cTn id="26" presetID="7" presetClass="entr" presetSubtype="8" fill="hold" grpId="0" nodeType="afterEffect">
                                  <p:stCondLst>
                                    <p:cond delay="0"/>
                                  </p:stCondLst>
                                  <p:childTnLst>
                                    <p:set>
                                      <p:cBhvr>
                                        <p:cTn id="27" dur="1" fill="hold">
                                          <p:stCondLst>
                                            <p:cond delay="0"/>
                                          </p:stCondLst>
                                        </p:cTn>
                                        <p:tgtEl>
                                          <p:spTgt spid="4105"/>
                                        </p:tgtEl>
                                        <p:attrNameLst>
                                          <p:attrName>style.visibility</p:attrName>
                                        </p:attrNameLst>
                                      </p:cBhvr>
                                      <p:to>
                                        <p:strVal val="visible"/>
                                      </p:to>
                                    </p:set>
                                    <p:anim calcmode="lin" valueType="num">
                                      <p:cBhvr additive="base">
                                        <p:cTn id="28" dur="5000" fill="hold"/>
                                        <p:tgtEl>
                                          <p:spTgt spid="4105"/>
                                        </p:tgtEl>
                                        <p:attrNameLst>
                                          <p:attrName>ppt_x</p:attrName>
                                        </p:attrNameLst>
                                      </p:cBhvr>
                                      <p:tavLst>
                                        <p:tav tm="0">
                                          <p:val>
                                            <p:strVal val="0-#ppt_w/2"/>
                                          </p:val>
                                        </p:tav>
                                        <p:tav tm="100000">
                                          <p:val>
                                            <p:strVal val="#ppt_x"/>
                                          </p:val>
                                        </p:tav>
                                      </p:tavLst>
                                    </p:anim>
                                    <p:anim calcmode="lin" valueType="num">
                                      <p:cBhvr additive="base">
                                        <p:cTn id="29" dur="5000" fill="hold"/>
                                        <p:tgtEl>
                                          <p:spTgt spid="4105"/>
                                        </p:tgtEl>
                                        <p:attrNameLst>
                                          <p:attrName>ppt_y</p:attrName>
                                        </p:attrNameLst>
                                      </p:cBhvr>
                                      <p:tavLst>
                                        <p:tav tm="0">
                                          <p:val>
                                            <p:strVal val="#ppt_y"/>
                                          </p:val>
                                        </p:tav>
                                        <p:tav tm="100000">
                                          <p:val>
                                            <p:strVal val="#ppt_y"/>
                                          </p:val>
                                        </p:tav>
                                      </p:tavLst>
                                    </p:anim>
                                  </p:childTnLst>
                                </p:cTn>
                              </p:par>
                            </p:childTnLst>
                          </p:cTn>
                        </p:par>
                        <p:par>
                          <p:cTn id="30" fill="hold">
                            <p:stCondLst>
                              <p:cond delay="15000"/>
                            </p:stCondLst>
                            <p:childTnLst>
                              <p:par>
                                <p:cTn id="31" presetID="7" presetClass="entr" presetSubtype="2" fill="hold" grpId="0" nodeType="afterEffect">
                                  <p:stCondLst>
                                    <p:cond delay="0"/>
                                  </p:stCondLst>
                                  <p:childTnLst>
                                    <p:set>
                                      <p:cBhvr>
                                        <p:cTn id="32" dur="1" fill="hold">
                                          <p:stCondLst>
                                            <p:cond delay="0"/>
                                          </p:stCondLst>
                                        </p:cTn>
                                        <p:tgtEl>
                                          <p:spTgt spid="4108"/>
                                        </p:tgtEl>
                                        <p:attrNameLst>
                                          <p:attrName>style.visibility</p:attrName>
                                        </p:attrNameLst>
                                      </p:cBhvr>
                                      <p:to>
                                        <p:strVal val="visible"/>
                                      </p:to>
                                    </p:set>
                                    <p:anim calcmode="lin" valueType="num">
                                      <p:cBhvr additive="base">
                                        <p:cTn id="33" dur="5000" fill="hold"/>
                                        <p:tgtEl>
                                          <p:spTgt spid="4108"/>
                                        </p:tgtEl>
                                        <p:attrNameLst>
                                          <p:attrName>ppt_x</p:attrName>
                                        </p:attrNameLst>
                                      </p:cBhvr>
                                      <p:tavLst>
                                        <p:tav tm="0">
                                          <p:val>
                                            <p:strVal val="1+#ppt_w/2"/>
                                          </p:val>
                                        </p:tav>
                                        <p:tav tm="100000">
                                          <p:val>
                                            <p:strVal val="#ppt_x"/>
                                          </p:val>
                                        </p:tav>
                                      </p:tavLst>
                                    </p:anim>
                                    <p:anim calcmode="lin" valueType="num">
                                      <p:cBhvr additive="base">
                                        <p:cTn id="34" dur="5000" fill="hold"/>
                                        <p:tgtEl>
                                          <p:spTgt spid="4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P spid="4105" grpId="0"/>
      <p:bldP spid="410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25000">
              <a:srgbClr val="0087E6"/>
            </a:gs>
            <a:gs pos="75000">
              <a:srgbClr val="21D6E0"/>
            </a:gs>
            <a:gs pos="100000">
              <a:srgbClr val="03D4A8"/>
            </a:gs>
          </a:gsLst>
          <a:lin ang="2700000" scaled="1"/>
        </a:gradFill>
        <a:effectLst/>
      </p:bgPr>
    </p:bg>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PERIODO BIBLICO</a:t>
            </a:r>
          </a:p>
        </p:txBody>
      </p:sp>
      <p:sp>
        <p:nvSpPr>
          <p:cNvPr id="5125" name="Rectangle 5"/>
          <p:cNvSpPr>
            <a:spLocks noChangeArrowheads="1"/>
          </p:cNvSpPr>
          <p:nvPr/>
        </p:nvSpPr>
        <p:spPr bwMode="auto">
          <a:xfrm>
            <a:off x="684213" y="908050"/>
            <a:ext cx="7920037" cy="641350"/>
          </a:xfrm>
          <a:prstGeom prst="rect">
            <a:avLst/>
          </a:prstGeom>
          <a:noFill/>
          <a:ln w="9525">
            <a:noFill/>
            <a:miter lim="800000"/>
            <a:headEnd/>
            <a:tailEnd/>
          </a:ln>
        </p:spPr>
        <p:txBody>
          <a:bodyPr anchor="ctr">
            <a:spAutoFit/>
          </a:bodyPr>
          <a:lstStyle/>
          <a:p>
            <a:pPr algn="just"/>
            <a:r>
              <a:rPr lang="it-IT">
                <a:latin typeface="Times New Roman" pitchFamily="18" charset="0"/>
              </a:rPr>
              <a:t>La storia degli Ebrei comincia quando il patriarca delle dodici tribù Abramo si spostò dalla Mesopotamia nella terra di Caanan, che sarà poi chiamata Palestina. </a:t>
            </a:r>
          </a:p>
        </p:txBody>
      </p:sp>
      <p:pic>
        <p:nvPicPr>
          <p:cNvPr id="5129" name="Picture 9" descr="Il cammino di Abramo"/>
          <p:cNvPicPr>
            <a:picLocks noChangeAspect="1" noChangeArrowheads="1"/>
          </p:cNvPicPr>
          <p:nvPr/>
        </p:nvPicPr>
        <p:blipFill>
          <a:blip r:embed="rId3" cstate="print"/>
          <a:srcRect/>
          <a:stretch>
            <a:fillRect/>
          </a:stretch>
        </p:blipFill>
        <p:spPr bwMode="auto">
          <a:xfrm>
            <a:off x="1979613" y="1989138"/>
            <a:ext cx="5238750" cy="3992562"/>
          </a:xfrm>
          <a:prstGeom prst="rect">
            <a:avLst/>
          </a:prstGeom>
          <a:noFill/>
          <a:ln w="9525">
            <a:noFill/>
            <a:miter lim="800000"/>
            <a:headEnd/>
            <a:tailEnd/>
          </a:ln>
        </p:spPr>
      </p:pic>
      <p:sp>
        <p:nvSpPr>
          <p:cNvPr id="4101" name="AutoShape 10">
            <a:hlinkClick r:id="rId4"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0" fill="hold"/>
                                        <p:tgtEl>
                                          <p:spTgt spid="5124"/>
                                        </p:tgtEl>
                                        <p:attrNameLst>
                                          <p:attrName>ppt_x</p:attrName>
                                        </p:attrNameLst>
                                      </p:cBhvr>
                                      <p:tavLst>
                                        <p:tav tm="0">
                                          <p:val>
                                            <p:strVal val="#ppt_x"/>
                                          </p:val>
                                        </p:tav>
                                        <p:tav tm="100000">
                                          <p:val>
                                            <p:strVal val="#ppt_x"/>
                                          </p:val>
                                        </p:tav>
                                      </p:tavLst>
                                    </p:anim>
                                    <p:anim calcmode="lin" valueType="num">
                                      <p:cBhvr additive="base">
                                        <p:cTn id="8" dur="50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0" fill="hold"/>
                                        <p:tgtEl>
                                          <p:spTgt spid="5125"/>
                                        </p:tgtEl>
                                        <p:attrNameLst>
                                          <p:attrName>ppt_x</p:attrName>
                                        </p:attrNameLst>
                                      </p:cBhvr>
                                      <p:tavLst>
                                        <p:tav tm="0">
                                          <p:val>
                                            <p:strVal val="0-#ppt_w/2"/>
                                          </p:val>
                                        </p:tav>
                                        <p:tav tm="100000">
                                          <p:val>
                                            <p:strVal val="#ppt_x"/>
                                          </p:val>
                                        </p:tav>
                                      </p:tavLst>
                                    </p:anim>
                                    <p:anim calcmode="lin" valueType="num">
                                      <p:cBhvr additive="base">
                                        <p:cTn id="13" dur="5000" fill="hold"/>
                                        <p:tgtEl>
                                          <p:spTgt spid="5125"/>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5129"/>
                                        </p:tgtEl>
                                        <p:attrNameLst>
                                          <p:attrName>style.visibility</p:attrName>
                                        </p:attrNameLst>
                                      </p:cBhvr>
                                      <p:to>
                                        <p:strVal val="visible"/>
                                      </p:to>
                                    </p:set>
                                    <p:anim calcmode="lin" valueType="num">
                                      <p:cBhvr additive="base">
                                        <p:cTn id="17" dur="5000" fill="hold"/>
                                        <p:tgtEl>
                                          <p:spTgt spid="5129"/>
                                        </p:tgtEl>
                                        <p:attrNameLst>
                                          <p:attrName>ppt_x</p:attrName>
                                        </p:attrNameLst>
                                      </p:cBhvr>
                                      <p:tavLst>
                                        <p:tav tm="0">
                                          <p:val>
                                            <p:strVal val="#ppt_x"/>
                                          </p:val>
                                        </p:tav>
                                        <p:tav tm="100000">
                                          <p:val>
                                            <p:strVal val="#ppt_x"/>
                                          </p:val>
                                        </p:tav>
                                      </p:tavLst>
                                    </p:anim>
                                    <p:anim calcmode="lin" valueType="num">
                                      <p:cBhvr additive="base">
                                        <p:cTn id="18" dur="5000" fill="hold"/>
                                        <p:tgtEl>
                                          <p:spTgt spid="5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25000">
              <a:srgbClr val="0087E6"/>
            </a:gs>
            <a:gs pos="75000">
              <a:srgbClr val="21D6E0"/>
            </a:gs>
            <a:gs pos="100000">
              <a:srgbClr val="03D4A8"/>
            </a:gs>
          </a:gsLst>
          <a:lin ang="2700000" scaled="1"/>
        </a:gradFill>
        <a:effectLst/>
      </p:bgPr>
    </p:bg>
    <p:spTree>
      <p:nvGrpSpPr>
        <p:cNvPr id="1" name=""/>
        <p:cNvGrpSpPr/>
        <p:nvPr/>
      </p:nvGrpSpPr>
      <p:grpSpPr>
        <a:xfrm>
          <a:off x="0" y="0"/>
          <a:ext cx="0" cy="0"/>
          <a:chOff x="0" y="0"/>
          <a:chExt cx="0" cy="0"/>
        </a:xfrm>
      </p:grpSpPr>
      <p:sp>
        <p:nvSpPr>
          <p:cNvPr id="6148" name="Rectangle 4"/>
          <p:cNvSpPr>
            <a:spLocks noChangeArrowheads="1"/>
          </p:cNvSpPr>
          <p:nvPr/>
        </p:nvSpPr>
        <p:spPr bwMode="auto">
          <a:xfrm>
            <a:off x="684213" y="836613"/>
            <a:ext cx="7920037" cy="915987"/>
          </a:xfrm>
          <a:prstGeom prst="rect">
            <a:avLst/>
          </a:prstGeom>
          <a:noFill/>
          <a:ln w="9525">
            <a:noFill/>
            <a:miter lim="800000"/>
            <a:headEnd/>
            <a:tailEnd/>
          </a:ln>
        </p:spPr>
        <p:txBody>
          <a:bodyPr anchor="ctr">
            <a:spAutoFit/>
          </a:bodyPr>
          <a:lstStyle/>
          <a:p>
            <a:pPr algn="just"/>
            <a:r>
              <a:rPr lang="it-IT">
                <a:latin typeface="Times New Roman" pitchFamily="18" charset="0"/>
              </a:rPr>
              <a:t>In seguito tutti gli Israeliti, o una parte, si insediarono in Egitto, dove vennero ridotti in schiavitù; fuggirono e ritrovarono la libertà, infine, sotto la guida di un uomo straordinario, il cui nome era Mosè, probabilmente intorno al 1200 a.C.</a:t>
            </a:r>
          </a:p>
        </p:txBody>
      </p:sp>
      <p:sp>
        <p:nvSpPr>
          <p:cNvPr id="6149" name="Text Box 5"/>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PERIODO BIBLICO</a:t>
            </a:r>
          </a:p>
        </p:txBody>
      </p:sp>
      <p:pic>
        <p:nvPicPr>
          <p:cNvPr id="6150" name="Picture 6" descr="Il cammino di Mosè"/>
          <p:cNvPicPr>
            <a:picLocks noChangeAspect="1" noChangeArrowheads="1"/>
          </p:cNvPicPr>
          <p:nvPr/>
        </p:nvPicPr>
        <p:blipFill>
          <a:blip r:embed="rId3" cstate="print"/>
          <a:srcRect/>
          <a:stretch>
            <a:fillRect/>
          </a:stretch>
        </p:blipFill>
        <p:spPr bwMode="auto">
          <a:xfrm>
            <a:off x="2700338" y="1844675"/>
            <a:ext cx="3865562" cy="4537075"/>
          </a:xfrm>
          <a:prstGeom prst="rect">
            <a:avLst/>
          </a:prstGeom>
          <a:noFill/>
          <a:ln w="9525">
            <a:noFill/>
            <a:miter lim="800000"/>
            <a:headEnd/>
            <a:tailEnd/>
          </a:ln>
        </p:spPr>
      </p:pic>
      <p:sp>
        <p:nvSpPr>
          <p:cNvPr id="5125" name="AutoShape 7">
            <a:hlinkClick r:id="rId4"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0" fill="hold"/>
                                        <p:tgtEl>
                                          <p:spTgt spid="6149"/>
                                        </p:tgtEl>
                                        <p:attrNameLst>
                                          <p:attrName>ppt_x</p:attrName>
                                        </p:attrNameLst>
                                      </p:cBhvr>
                                      <p:tavLst>
                                        <p:tav tm="0">
                                          <p:val>
                                            <p:strVal val="#ppt_x"/>
                                          </p:val>
                                        </p:tav>
                                        <p:tav tm="100000">
                                          <p:val>
                                            <p:strVal val="#ppt_x"/>
                                          </p:val>
                                        </p:tav>
                                      </p:tavLst>
                                    </p:anim>
                                    <p:anim calcmode="lin" valueType="num">
                                      <p:cBhvr additive="base">
                                        <p:cTn id="8" dur="5000" fill="hold"/>
                                        <p:tgtEl>
                                          <p:spTgt spid="6149"/>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additive="base">
                                        <p:cTn id="12" dur="5000" fill="hold"/>
                                        <p:tgtEl>
                                          <p:spTgt spid="6148"/>
                                        </p:tgtEl>
                                        <p:attrNameLst>
                                          <p:attrName>ppt_x</p:attrName>
                                        </p:attrNameLst>
                                      </p:cBhvr>
                                      <p:tavLst>
                                        <p:tav tm="0">
                                          <p:val>
                                            <p:strVal val="1+#ppt_w/2"/>
                                          </p:val>
                                        </p:tav>
                                        <p:tav tm="100000">
                                          <p:val>
                                            <p:strVal val="#ppt_x"/>
                                          </p:val>
                                        </p:tav>
                                      </p:tavLst>
                                    </p:anim>
                                    <p:anim calcmode="lin" valueType="num">
                                      <p:cBhvr additive="base">
                                        <p:cTn id="13" dur="5000" fill="hold"/>
                                        <p:tgtEl>
                                          <p:spTgt spid="6148"/>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 calcmode="lin" valueType="num">
                                      <p:cBhvr additive="base">
                                        <p:cTn id="17" dur="5000" fill="hold"/>
                                        <p:tgtEl>
                                          <p:spTgt spid="6150"/>
                                        </p:tgtEl>
                                        <p:attrNameLst>
                                          <p:attrName>ppt_x</p:attrName>
                                        </p:attrNameLst>
                                      </p:cBhvr>
                                      <p:tavLst>
                                        <p:tav tm="0">
                                          <p:val>
                                            <p:strVal val="#ppt_x"/>
                                          </p:val>
                                        </p:tav>
                                        <p:tav tm="100000">
                                          <p:val>
                                            <p:strVal val="#ppt_x"/>
                                          </p:val>
                                        </p:tav>
                                      </p:tavLst>
                                    </p:anim>
                                    <p:anim calcmode="lin" valueType="num">
                                      <p:cBhvr additive="base">
                                        <p:cTn id="18" dur="50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25000">
              <a:srgbClr val="0087E6"/>
            </a:gs>
            <a:gs pos="75000">
              <a:srgbClr val="21D6E0"/>
            </a:gs>
            <a:gs pos="100000">
              <a:srgbClr val="03D4A8"/>
            </a:gs>
          </a:gsLst>
          <a:lin ang="2700000" scaled="1"/>
        </a:gra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4213" y="908050"/>
            <a:ext cx="7920037" cy="1739900"/>
          </a:xfrm>
          <a:prstGeom prst="rect">
            <a:avLst/>
          </a:prstGeom>
          <a:noFill/>
          <a:ln w="9525">
            <a:noFill/>
            <a:miter lim="800000"/>
            <a:headEnd/>
            <a:tailEnd/>
          </a:ln>
        </p:spPr>
        <p:txBody>
          <a:bodyPr anchor="ctr">
            <a:spAutoFit/>
          </a:bodyPr>
          <a:lstStyle/>
          <a:p>
            <a:pPr algn="just"/>
            <a:r>
              <a:rPr lang="it-IT">
                <a:latin typeface="Times New Roman" pitchFamily="18" charset="0"/>
              </a:rPr>
              <a:t>Successivamente ci furono contrasti tra gli ebrei e le tribù canaanite e con nemici esterni. La pace fu raggiunta solo quando diventò re Saul, della tribù di Beniamino (1020-1000 a.C.). Dopo Saul diventarono re Davide e poi suo figlio Salomone, che crearono un piccolo impero tra Egizi e Assiri. Infine il regno di divise: a sud il regno di Giuda guidato dalle due tribù di Giuda e Beniamino e a nord il regno di Israele guidato dalle altre dieci tribù.</a:t>
            </a:r>
          </a:p>
        </p:txBody>
      </p:sp>
      <p:sp>
        <p:nvSpPr>
          <p:cNvPr id="9219" name="Text Box 3"/>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PERIODO BIBLICO</a:t>
            </a:r>
          </a:p>
        </p:txBody>
      </p:sp>
      <p:pic>
        <p:nvPicPr>
          <p:cNvPr id="9220" name="Picture 4" descr="Il regno di Davide"/>
          <p:cNvPicPr>
            <a:picLocks noChangeAspect="1" noChangeArrowheads="1"/>
          </p:cNvPicPr>
          <p:nvPr/>
        </p:nvPicPr>
        <p:blipFill>
          <a:blip r:embed="rId3" cstate="print"/>
          <a:srcRect/>
          <a:stretch>
            <a:fillRect/>
          </a:stretch>
        </p:blipFill>
        <p:spPr bwMode="auto">
          <a:xfrm>
            <a:off x="1403350" y="2708275"/>
            <a:ext cx="2520950" cy="3816350"/>
          </a:xfrm>
          <a:prstGeom prst="rect">
            <a:avLst/>
          </a:prstGeom>
          <a:noFill/>
          <a:ln w="9525">
            <a:noFill/>
            <a:miter lim="800000"/>
            <a:headEnd/>
            <a:tailEnd/>
          </a:ln>
        </p:spPr>
      </p:pic>
      <p:pic>
        <p:nvPicPr>
          <p:cNvPr id="9221" name="Picture 5" descr="I due regni"/>
          <p:cNvPicPr>
            <a:picLocks noChangeAspect="1" noChangeArrowheads="1"/>
          </p:cNvPicPr>
          <p:nvPr/>
        </p:nvPicPr>
        <p:blipFill>
          <a:blip r:embed="rId4" cstate="print"/>
          <a:srcRect/>
          <a:stretch>
            <a:fillRect/>
          </a:stretch>
        </p:blipFill>
        <p:spPr bwMode="auto">
          <a:xfrm>
            <a:off x="5508625" y="2708275"/>
            <a:ext cx="1825625" cy="3816350"/>
          </a:xfrm>
          <a:prstGeom prst="rect">
            <a:avLst/>
          </a:prstGeom>
          <a:noFill/>
          <a:ln w="9525">
            <a:noFill/>
            <a:miter lim="800000"/>
            <a:headEnd/>
            <a:tailEnd/>
          </a:ln>
        </p:spPr>
      </p:pic>
      <p:sp>
        <p:nvSpPr>
          <p:cNvPr id="6150" name="AutoShape 6">
            <a:hlinkClick r:id="rId5"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0" fill="hold"/>
                                        <p:tgtEl>
                                          <p:spTgt spid="9219"/>
                                        </p:tgtEl>
                                        <p:attrNameLst>
                                          <p:attrName>ppt_x</p:attrName>
                                        </p:attrNameLst>
                                      </p:cBhvr>
                                      <p:tavLst>
                                        <p:tav tm="0">
                                          <p:val>
                                            <p:strVal val="#ppt_x"/>
                                          </p:val>
                                        </p:tav>
                                        <p:tav tm="100000">
                                          <p:val>
                                            <p:strVal val="#ppt_x"/>
                                          </p:val>
                                        </p:tav>
                                      </p:tavLst>
                                    </p:anim>
                                    <p:anim calcmode="lin" valueType="num">
                                      <p:cBhvr additive="base">
                                        <p:cTn id="8" dur="5000" fill="hold"/>
                                        <p:tgtEl>
                                          <p:spTgt spid="9219"/>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0" fill="hold"/>
                                        <p:tgtEl>
                                          <p:spTgt spid="9218"/>
                                        </p:tgtEl>
                                        <p:attrNameLst>
                                          <p:attrName>ppt_x</p:attrName>
                                        </p:attrNameLst>
                                      </p:cBhvr>
                                      <p:tavLst>
                                        <p:tav tm="0">
                                          <p:val>
                                            <p:strVal val="0-#ppt_w/2"/>
                                          </p:val>
                                        </p:tav>
                                        <p:tav tm="100000">
                                          <p:val>
                                            <p:strVal val="#ppt_x"/>
                                          </p:val>
                                        </p:tav>
                                      </p:tavLst>
                                    </p:anim>
                                    <p:anim calcmode="lin" valueType="num">
                                      <p:cBhvr additive="base">
                                        <p:cTn id="13" dur="5000" fill="hold"/>
                                        <p:tgtEl>
                                          <p:spTgt spid="9218"/>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additive="base">
                                        <p:cTn id="17" dur="5000" fill="hold"/>
                                        <p:tgtEl>
                                          <p:spTgt spid="9220"/>
                                        </p:tgtEl>
                                        <p:attrNameLst>
                                          <p:attrName>ppt_x</p:attrName>
                                        </p:attrNameLst>
                                      </p:cBhvr>
                                      <p:tavLst>
                                        <p:tav tm="0">
                                          <p:val>
                                            <p:strVal val="#ppt_x"/>
                                          </p:val>
                                        </p:tav>
                                        <p:tav tm="100000">
                                          <p:val>
                                            <p:strVal val="#ppt_x"/>
                                          </p:val>
                                        </p:tav>
                                      </p:tavLst>
                                    </p:anim>
                                    <p:anim calcmode="lin" valueType="num">
                                      <p:cBhvr additive="base">
                                        <p:cTn id="18" dur="5000" fill="hold"/>
                                        <p:tgtEl>
                                          <p:spTgt spid="9220"/>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4" fill="hold" nodeType="afterEffect">
                                  <p:stCondLst>
                                    <p:cond delay="0"/>
                                  </p:stCondLst>
                                  <p:childTnLst>
                                    <p:set>
                                      <p:cBhvr>
                                        <p:cTn id="21" dur="1" fill="hold">
                                          <p:stCondLst>
                                            <p:cond delay="0"/>
                                          </p:stCondLst>
                                        </p:cTn>
                                        <p:tgtEl>
                                          <p:spTgt spid="9221"/>
                                        </p:tgtEl>
                                        <p:attrNameLst>
                                          <p:attrName>style.visibility</p:attrName>
                                        </p:attrNameLst>
                                      </p:cBhvr>
                                      <p:to>
                                        <p:strVal val="visible"/>
                                      </p:to>
                                    </p:set>
                                    <p:anim calcmode="lin" valueType="num">
                                      <p:cBhvr additive="base">
                                        <p:cTn id="22" dur="5000" fill="hold"/>
                                        <p:tgtEl>
                                          <p:spTgt spid="9221"/>
                                        </p:tgtEl>
                                        <p:attrNameLst>
                                          <p:attrName>ppt_x</p:attrName>
                                        </p:attrNameLst>
                                      </p:cBhvr>
                                      <p:tavLst>
                                        <p:tav tm="0">
                                          <p:val>
                                            <p:strVal val="#ppt_x"/>
                                          </p:val>
                                        </p:tav>
                                        <p:tav tm="100000">
                                          <p:val>
                                            <p:strVal val="#ppt_x"/>
                                          </p:val>
                                        </p:tav>
                                      </p:tavLst>
                                    </p:anim>
                                    <p:anim calcmode="lin" valueType="num">
                                      <p:cBhvr additive="base">
                                        <p:cTn id="23" dur="50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25000">
              <a:srgbClr val="0087E6"/>
            </a:gs>
            <a:gs pos="75000">
              <a:srgbClr val="21D6E0"/>
            </a:gs>
            <a:gs pos="100000">
              <a:srgbClr val="03D4A8"/>
            </a:gs>
          </a:gsLst>
          <a:lin ang="2700000" scaled="1"/>
        </a:gradFill>
        <a:effectLst/>
      </p:bgPr>
    </p:bg>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684213" y="908050"/>
            <a:ext cx="7920037" cy="915988"/>
          </a:xfrm>
          <a:prstGeom prst="rect">
            <a:avLst/>
          </a:prstGeom>
          <a:noFill/>
          <a:ln w="9525">
            <a:noFill/>
            <a:miter lim="800000"/>
            <a:headEnd/>
            <a:tailEnd/>
          </a:ln>
        </p:spPr>
        <p:txBody>
          <a:bodyPr anchor="ctr">
            <a:spAutoFit/>
          </a:bodyPr>
          <a:lstStyle/>
          <a:p>
            <a:pPr algn="just"/>
            <a:r>
              <a:rPr lang="it-IT">
                <a:latin typeface="Times New Roman" pitchFamily="18" charset="0"/>
              </a:rPr>
              <a:t>Infine, dopo le dominazioni assira e babilonese, gli ebrei furono liberati dai Persiani. Ciro ricostruì anche il tempio di Gerusalemme a spese dell’impero e predispose il ritorno in patria degli esiliati.</a:t>
            </a:r>
          </a:p>
        </p:txBody>
      </p:sp>
      <p:sp>
        <p:nvSpPr>
          <p:cNvPr id="10245" name="Text Box 5"/>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PERIODO BIBLICO</a:t>
            </a:r>
          </a:p>
        </p:txBody>
      </p:sp>
      <p:pic>
        <p:nvPicPr>
          <p:cNvPr id="10246" name="Picture 6" descr="Il ritorno"/>
          <p:cNvPicPr>
            <a:picLocks noChangeAspect="1" noChangeArrowheads="1"/>
          </p:cNvPicPr>
          <p:nvPr/>
        </p:nvPicPr>
        <p:blipFill>
          <a:blip r:embed="rId3" cstate="print"/>
          <a:srcRect/>
          <a:stretch>
            <a:fillRect/>
          </a:stretch>
        </p:blipFill>
        <p:spPr bwMode="auto">
          <a:xfrm>
            <a:off x="1763713" y="2276475"/>
            <a:ext cx="5675312" cy="3673475"/>
          </a:xfrm>
          <a:prstGeom prst="rect">
            <a:avLst/>
          </a:prstGeom>
          <a:noFill/>
          <a:ln w="9525">
            <a:noFill/>
            <a:miter lim="800000"/>
            <a:headEnd/>
            <a:tailEnd/>
          </a:ln>
        </p:spPr>
      </p:pic>
      <p:sp>
        <p:nvSpPr>
          <p:cNvPr id="7173" name="AutoShape 7">
            <a:hlinkClick r:id="rId4"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0" fill="hold"/>
                                        <p:tgtEl>
                                          <p:spTgt spid="10245"/>
                                        </p:tgtEl>
                                        <p:attrNameLst>
                                          <p:attrName>ppt_x</p:attrName>
                                        </p:attrNameLst>
                                      </p:cBhvr>
                                      <p:tavLst>
                                        <p:tav tm="0">
                                          <p:val>
                                            <p:strVal val="#ppt_x"/>
                                          </p:val>
                                        </p:tav>
                                        <p:tav tm="100000">
                                          <p:val>
                                            <p:strVal val="#ppt_x"/>
                                          </p:val>
                                        </p:tav>
                                      </p:tavLst>
                                    </p:anim>
                                    <p:anim calcmode="lin" valueType="num">
                                      <p:cBhvr additive="base">
                                        <p:cTn id="8" dur="5000" fill="hold"/>
                                        <p:tgtEl>
                                          <p:spTgt spid="10245"/>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additive="base">
                                        <p:cTn id="12" dur="5000" fill="hold"/>
                                        <p:tgtEl>
                                          <p:spTgt spid="10244"/>
                                        </p:tgtEl>
                                        <p:attrNameLst>
                                          <p:attrName>ppt_x</p:attrName>
                                        </p:attrNameLst>
                                      </p:cBhvr>
                                      <p:tavLst>
                                        <p:tav tm="0">
                                          <p:val>
                                            <p:strVal val="1+#ppt_w/2"/>
                                          </p:val>
                                        </p:tav>
                                        <p:tav tm="100000">
                                          <p:val>
                                            <p:strVal val="#ppt_x"/>
                                          </p:val>
                                        </p:tav>
                                      </p:tavLst>
                                    </p:anim>
                                    <p:anim calcmode="lin" valueType="num">
                                      <p:cBhvr additive="base">
                                        <p:cTn id="13" dur="5000" fill="hold"/>
                                        <p:tgtEl>
                                          <p:spTgt spid="10244"/>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additive="base">
                                        <p:cTn id="17" dur="5000" fill="hold"/>
                                        <p:tgtEl>
                                          <p:spTgt spid="10246"/>
                                        </p:tgtEl>
                                        <p:attrNameLst>
                                          <p:attrName>ppt_x</p:attrName>
                                        </p:attrNameLst>
                                      </p:cBhvr>
                                      <p:tavLst>
                                        <p:tav tm="0">
                                          <p:val>
                                            <p:strVal val="#ppt_x"/>
                                          </p:val>
                                        </p:tav>
                                        <p:tav tm="100000">
                                          <p:val>
                                            <p:strVal val="#ppt_x"/>
                                          </p:val>
                                        </p:tav>
                                      </p:tavLst>
                                    </p:anim>
                                    <p:anim calcmode="lin" valueType="num">
                                      <p:cBhvr additive="base">
                                        <p:cTn id="18" dur="50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00000"/>
            </a:gs>
            <a:gs pos="100000">
              <a:srgbClr val="FF0000"/>
            </a:gs>
          </a:gsLst>
          <a:lin ang="2700000" scaled="1"/>
        </a:grad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PERIODI ELLENISTICO E ROMANO</a:t>
            </a:r>
          </a:p>
        </p:txBody>
      </p:sp>
      <p:sp>
        <p:nvSpPr>
          <p:cNvPr id="11269" name="Rectangle 5"/>
          <p:cNvSpPr>
            <a:spLocks noChangeArrowheads="1"/>
          </p:cNvSpPr>
          <p:nvPr/>
        </p:nvSpPr>
        <p:spPr bwMode="auto">
          <a:xfrm>
            <a:off x="684213" y="908050"/>
            <a:ext cx="7920037" cy="2014538"/>
          </a:xfrm>
          <a:prstGeom prst="rect">
            <a:avLst/>
          </a:prstGeom>
          <a:noFill/>
          <a:ln w="9525">
            <a:noFill/>
            <a:miter lim="800000"/>
            <a:headEnd/>
            <a:tailEnd/>
          </a:ln>
        </p:spPr>
        <p:txBody>
          <a:bodyPr anchor="ctr">
            <a:spAutoFit/>
          </a:bodyPr>
          <a:lstStyle/>
          <a:p>
            <a:pPr algn="just"/>
            <a:r>
              <a:rPr lang="it-IT">
                <a:latin typeface="Times New Roman" pitchFamily="18" charset="0"/>
              </a:rPr>
              <a:t>Nel 333 a.C. Alessandro Magno conquistò l’impero dei Persiani, ma, pochi anni dopo, lo stesso Alessandro morì e il grande impero fu diviso tra i diadochi, cioè i generali dell’esercito macedone. Dapprima la Palestina fu sotto i Tolemei d’Egitto, poi entrò nell’orbita dei Seleucidi, poco favorevoli verso gli Ebrei. Cominciò così un periodo di rivolte guidate dai fratelli Maccabei, che riuscirono a costituire nel 142 a.C. uno stato giudaico guidato dalla dinastia degli Asmonei da loro stessi fondata.</a:t>
            </a:r>
          </a:p>
        </p:txBody>
      </p:sp>
      <p:sp>
        <p:nvSpPr>
          <p:cNvPr id="8196" name="AutoShape 6">
            <a:hlinkClick r:id="rId3"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0" fill="hold"/>
                                        <p:tgtEl>
                                          <p:spTgt spid="11268"/>
                                        </p:tgtEl>
                                        <p:attrNameLst>
                                          <p:attrName>ppt_x</p:attrName>
                                        </p:attrNameLst>
                                      </p:cBhvr>
                                      <p:tavLst>
                                        <p:tav tm="0">
                                          <p:val>
                                            <p:strVal val="#ppt_x"/>
                                          </p:val>
                                        </p:tav>
                                        <p:tav tm="100000">
                                          <p:val>
                                            <p:strVal val="#ppt_x"/>
                                          </p:val>
                                        </p:tav>
                                      </p:tavLst>
                                    </p:anim>
                                    <p:anim calcmode="lin" valueType="num">
                                      <p:cBhvr additive="base">
                                        <p:cTn id="8" dur="5000" fill="hold"/>
                                        <p:tgtEl>
                                          <p:spTgt spid="11268"/>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additive="base">
                                        <p:cTn id="12" dur="5000" fill="hold"/>
                                        <p:tgtEl>
                                          <p:spTgt spid="11269"/>
                                        </p:tgtEl>
                                        <p:attrNameLst>
                                          <p:attrName>ppt_x</p:attrName>
                                        </p:attrNameLst>
                                      </p:cBhvr>
                                      <p:tavLst>
                                        <p:tav tm="0">
                                          <p:val>
                                            <p:strVal val="1+#ppt_w/2"/>
                                          </p:val>
                                        </p:tav>
                                        <p:tav tm="100000">
                                          <p:val>
                                            <p:strVal val="#ppt_x"/>
                                          </p:val>
                                        </p:tav>
                                      </p:tavLst>
                                    </p:anim>
                                    <p:anim calcmode="lin" valueType="num">
                                      <p:cBhvr additive="base">
                                        <p:cTn id="13" dur="5000" fill="hold"/>
                                        <p:tgtEl>
                                          <p:spTgt spid="1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00000"/>
            </a:gs>
            <a:gs pos="100000">
              <a:srgbClr val="FF0000"/>
            </a:gs>
          </a:gsLst>
          <a:lin ang="2700000" scaled="1"/>
        </a:gradFill>
        <a:effectLst/>
      </p:bgPr>
    </p:bg>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PERIODI ELLENISTICO E ROMANO</a:t>
            </a:r>
          </a:p>
        </p:txBody>
      </p:sp>
      <p:sp>
        <p:nvSpPr>
          <p:cNvPr id="12293" name="Rectangle 5"/>
          <p:cNvSpPr>
            <a:spLocks noChangeArrowheads="1"/>
          </p:cNvSpPr>
          <p:nvPr/>
        </p:nvSpPr>
        <p:spPr bwMode="auto">
          <a:xfrm>
            <a:off x="684213" y="923925"/>
            <a:ext cx="7920037" cy="915988"/>
          </a:xfrm>
          <a:prstGeom prst="rect">
            <a:avLst/>
          </a:prstGeom>
          <a:noFill/>
          <a:ln w="9525">
            <a:noFill/>
            <a:miter lim="800000"/>
            <a:headEnd/>
            <a:tailEnd/>
          </a:ln>
        </p:spPr>
        <p:txBody>
          <a:bodyPr anchor="ctr">
            <a:spAutoFit/>
          </a:bodyPr>
          <a:lstStyle/>
          <a:p>
            <a:pPr algn="just"/>
            <a:r>
              <a:rPr lang="it-IT">
                <a:latin typeface="Times New Roman" pitchFamily="18" charset="0"/>
              </a:rPr>
              <a:t>Successivamente, nel 63 a.C., Pompeo occupò Gerusalemme e il Tempio. Poi, dopo decenni di lotte, Augusto e il senato designarono il principe Erode re della Palestina e alleato di Roma.</a:t>
            </a:r>
          </a:p>
        </p:txBody>
      </p:sp>
      <p:pic>
        <p:nvPicPr>
          <p:cNvPr id="12297" name="Picture 9" descr="Il regno di Erode"/>
          <p:cNvPicPr>
            <a:picLocks noChangeAspect="1" noChangeArrowheads="1"/>
          </p:cNvPicPr>
          <p:nvPr/>
        </p:nvPicPr>
        <p:blipFill>
          <a:blip r:embed="rId3" cstate="print"/>
          <a:srcRect/>
          <a:stretch>
            <a:fillRect/>
          </a:stretch>
        </p:blipFill>
        <p:spPr bwMode="auto">
          <a:xfrm>
            <a:off x="2916238" y="1700213"/>
            <a:ext cx="3146425" cy="4751387"/>
          </a:xfrm>
          <a:prstGeom prst="rect">
            <a:avLst/>
          </a:prstGeom>
          <a:noFill/>
          <a:ln w="9525">
            <a:noFill/>
            <a:miter lim="800000"/>
            <a:headEnd/>
            <a:tailEnd/>
          </a:ln>
        </p:spPr>
      </p:pic>
      <p:sp>
        <p:nvSpPr>
          <p:cNvPr id="9221" name="AutoShape 10">
            <a:hlinkClick r:id="rId4"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0" fill="hold"/>
                                        <p:tgtEl>
                                          <p:spTgt spid="12292"/>
                                        </p:tgtEl>
                                        <p:attrNameLst>
                                          <p:attrName>ppt_x</p:attrName>
                                        </p:attrNameLst>
                                      </p:cBhvr>
                                      <p:tavLst>
                                        <p:tav tm="0">
                                          <p:val>
                                            <p:strVal val="#ppt_x"/>
                                          </p:val>
                                        </p:tav>
                                        <p:tav tm="100000">
                                          <p:val>
                                            <p:strVal val="#ppt_x"/>
                                          </p:val>
                                        </p:tav>
                                      </p:tavLst>
                                    </p:anim>
                                    <p:anim calcmode="lin" valueType="num">
                                      <p:cBhvr additive="base">
                                        <p:cTn id="8" dur="5000" fill="hold"/>
                                        <p:tgtEl>
                                          <p:spTgt spid="1229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additive="base">
                                        <p:cTn id="12" dur="5000" fill="hold"/>
                                        <p:tgtEl>
                                          <p:spTgt spid="12293"/>
                                        </p:tgtEl>
                                        <p:attrNameLst>
                                          <p:attrName>ppt_x</p:attrName>
                                        </p:attrNameLst>
                                      </p:cBhvr>
                                      <p:tavLst>
                                        <p:tav tm="0">
                                          <p:val>
                                            <p:strVal val="1+#ppt_w/2"/>
                                          </p:val>
                                        </p:tav>
                                        <p:tav tm="100000">
                                          <p:val>
                                            <p:strVal val="#ppt_x"/>
                                          </p:val>
                                        </p:tav>
                                      </p:tavLst>
                                    </p:anim>
                                    <p:anim calcmode="lin" valueType="num">
                                      <p:cBhvr additive="base">
                                        <p:cTn id="13" dur="5000" fill="hold"/>
                                        <p:tgtEl>
                                          <p:spTgt spid="1229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12297"/>
                                        </p:tgtEl>
                                        <p:attrNameLst>
                                          <p:attrName>style.visibility</p:attrName>
                                        </p:attrNameLst>
                                      </p:cBhvr>
                                      <p:to>
                                        <p:strVal val="visible"/>
                                      </p:to>
                                    </p:set>
                                    <p:anim calcmode="lin" valueType="num">
                                      <p:cBhvr additive="base">
                                        <p:cTn id="17" dur="5000" fill="hold"/>
                                        <p:tgtEl>
                                          <p:spTgt spid="12297"/>
                                        </p:tgtEl>
                                        <p:attrNameLst>
                                          <p:attrName>ppt_x</p:attrName>
                                        </p:attrNameLst>
                                      </p:cBhvr>
                                      <p:tavLst>
                                        <p:tav tm="0">
                                          <p:val>
                                            <p:strVal val="#ppt_x"/>
                                          </p:val>
                                        </p:tav>
                                        <p:tav tm="100000">
                                          <p:val>
                                            <p:strVal val="#ppt_x"/>
                                          </p:val>
                                        </p:tav>
                                      </p:tavLst>
                                    </p:anim>
                                    <p:anim calcmode="lin" valueType="num">
                                      <p:cBhvr additive="base">
                                        <p:cTn id="18" dur="50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00000"/>
            </a:gs>
            <a:gs pos="100000">
              <a:srgbClr val="FF0000"/>
            </a:gs>
          </a:gsLst>
          <a:lin ang="2700000" scaled="1"/>
        </a:gradFill>
        <a:effectLst/>
      </p:bgPr>
    </p:bg>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684213" y="836613"/>
            <a:ext cx="7920037" cy="366712"/>
          </a:xfrm>
          <a:prstGeom prst="rect">
            <a:avLst/>
          </a:prstGeom>
          <a:noFill/>
          <a:ln w="9525">
            <a:noFill/>
            <a:miter lim="800000"/>
            <a:headEnd/>
            <a:tailEnd/>
          </a:ln>
        </p:spPr>
        <p:txBody>
          <a:bodyPr anchor="ctr">
            <a:spAutoFit/>
          </a:bodyPr>
          <a:lstStyle/>
          <a:p>
            <a:pPr algn="just"/>
            <a:r>
              <a:rPr lang="it-IT">
                <a:latin typeface="Times New Roman" pitchFamily="18" charset="0"/>
              </a:rPr>
              <a:t>Infine, nel I-II secolo d.C., ci furono due rivolte operate dagli Ebrei:</a:t>
            </a:r>
          </a:p>
        </p:txBody>
      </p:sp>
      <p:sp>
        <p:nvSpPr>
          <p:cNvPr id="13317" name="Rectangle 5"/>
          <p:cNvSpPr>
            <a:spLocks noChangeArrowheads="1"/>
          </p:cNvSpPr>
          <p:nvPr/>
        </p:nvSpPr>
        <p:spPr bwMode="auto">
          <a:xfrm>
            <a:off x="755650" y="1196975"/>
            <a:ext cx="7920038" cy="641350"/>
          </a:xfrm>
          <a:prstGeom prst="rect">
            <a:avLst/>
          </a:prstGeom>
          <a:noFill/>
          <a:ln w="9525">
            <a:noFill/>
            <a:miter lim="800000"/>
            <a:headEnd/>
            <a:tailEnd/>
          </a:ln>
        </p:spPr>
        <p:txBody>
          <a:bodyPr anchor="ctr">
            <a:spAutoFit/>
          </a:bodyPr>
          <a:lstStyle/>
          <a:p>
            <a:pPr algn="just"/>
            <a:r>
              <a:rPr lang="it-IT">
                <a:latin typeface="Times New Roman" pitchFamily="18" charset="0"/>
              </a:rPr>
              <a:t>- la prima dal 66 al 70 d.C., guidata dagli Zeloti. Tito arrivò con il suo esercito in Palestina e dopo un lungo assedio conquistò Gerusalemme e distrusse il Tempio;</a:t>
            </a:r>
          </a:p>
        </p:txBody>
      </p:sp>
      <p:sp>
        <p:nvSpPr>
          <p:cNvPr id="13318" name="Rectangle 6"/>
          <p:cNvSpPr>
            <a:spLocks noChangeArrowheads="1"/>
          </p:cNvSpPr>
          <p:nvPr/>
        </p:nvSpPr>
        <p:spPr bwMode="auto">
          <a:xfrm>
            <a:off x="755650" y="1844675"/>
            <a:ext cx="7920038" cy="1465263"/>
          </a:xfrm>
          <a:prstGeom prst="rect">
            <a:avLst/>
          </a:prstGeom>
          <a:noFill/>
          <a:ln w="9525">
            <a:noFill/>
            <a:miter lim="800000"/>
            <a:headEnd/>
            <a:tailEnd/>
          </a:ln>
        </p:spPr>
        <p:txBody>
          <a:bodyPr anchor="ctr">
            <a:spAutoFit/>
          </a:bodyPr>
          <a:lstStyle/>
          <a:p>
            <a:pPr algn="just"/>
            <a:r>
              <a:rPr lang="it-IT">
                <a:latin typeface="Times New Roman" pitchFamily="18" charset="0"/>
              </a:rPr>
              <a:t>- la seconda, sotto l’imperatore Adriano, fu guidata da Bar Kochbà. Gerusalemme fu rasa al suolo e ricostruita come colonia romana dedicata al culto di Giove Capitolino. Agli Ebrei fu proibito di rimettere piede in Palestina e a Gerusalemme. Avvenne così la Grande Diaspora: gli Ebrei fuggirono dalla Palestina fondando comunità un po’ ovunque (ad Alessandria d’Egitto, a Roma, a Babilonia, ecc.)</a:t>
            </a:r>
          </a:p>
        </p:txBody>
      </p:sp>
      <p:sp>
        <p:nvSpPr>
          <p:cNvPr id="13319" name="Text Box 7"/>
          <p:cNvSpPr txBox="1">
            <a:spLocks noChangeArrowheads="1"/>
          </p:cNvSpPr>
          <p:nvPr/>
        </p:nvSpPr>
        <p:spPr bwMode="auto">
          <a:xfrm>
            <a:off x="1403350" y="404813"/>
            <a:ext cx="6624638" cy="457200"/>
          </a:xfrm>
          <a:prstGeom prst="rect">
            <a:avLst/>
          </a:prstGeom>
          <a:noFill/>
          <a:ln w="9525">
            <a:noFill/>
            <a:miter lim="800000"/>
            <a:headEnd/>
            <a:tailEnd/>
          </a:ln>
        </p:spPr>
        <p:txBody>
          <a:bodyPr>
            <a:spAutoFit/>
          </a:bodyPr>
          <a:lstStyle/>
          <a:p>
            <a:pPr algn="ctr">
              <a:spcBef>
                <a:spcPct val="50000"/>
              </a:spcBef>
            </a:pPr>
            <a:r>
              <a:rPr lang="it-IT" sz="2400">
                <a:solidFill>
                  <a:srgbClr val="0000FF"/>
                </a:solidFill>
                <a:latin typeface="Times New Roman" pitchFamily="18" charset="0"/>
              </a:rPr>
              <a:t>PERIODI ELLENISTICO E ROMANO</a:t>
            </a:r>
          </a:p>
        </p:txBody>
      </p:sp>
      <p:pic>
        <p:nvPicPr>
          <p:cNvPr id="13320" name="Picture 8" descr="Diaspora"/>
          <p:cNvPicPr>
            <a:picLocks noChangeAspect="1" noChangeArrowheads="1"/>
          </p:cNvPicPr>
          <p:nvPr/>
        </p:nvPicPr>
        <p:blipFill>
          <a:blip r:embed="rId3" cstate="print"/>
          <a:srcRect/>
          <a:stretch>
            <a:fillRect/>
          </a:stretch>
        </p:blipFill>
        <p:spPr bwMode="auto">
          <a:xfrm>
            <a:off x="2339975" y="3429000"/>
            <a:ext cx="4832350" cy="3014663"/>
          </a:xfrm>
          <a:prstGeom prst="rect">
            <a:avLst/>
          </a:prstGeom>
          <a:noFill/>
          <a:ln w="9525">
            <a:noFill/>
            <a:miter lim="800000"/>
            <a:headEnd/>
            <a:tailEnd/>
          </a:ln>
        </p:spPr>
      </p:pic>
      <p:sp>
        <p:nvSpPr>
          <p:cNvPr id="10247" name="AutoShape 9">
            <a:hlinkClick r:id="rId4" action="ppaction://hlinksldjump" highlightClick="1"/>
          </p:cNvPr>
          <p:cNvSpPr>
            <a:spLocks noChangeArrowheads="1"/>
          </p:cNvSpPr>
          <p:nvPr/>
        </p:nvSpPr>
        <p:spPr bwMode="auto">
          <a:xfrm>
            <a:off x="0" y="6524625"/>
            <a:ext cx="395288" cy="333375"/>
          </a:xfrm>
          <a:prstGeom prst="actionButtonHome">
            <a:avLst/>
          </a:prstGeom>
          <a:solidFill>
            <a:srgbClr val="FFFFFF"/>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0" fill="hold"/>
                                        <p:tgtEl>
                                          <p:spTgt spid="13319"/>
                                        </p:tgtEl>
                                        <p:attrNameLst>
                                          <p:attrName>ppt_x</p:attrName>
                                        </p:attrNameLst>
                                      </p:cBhvr>
                                      <p:tavLst>
                                        <p:tav tm="0">
                                          <p:val>
                                            <p:strVal val="#ppt_x"/>
                                          </p:val>
                                        </p:tav>
                                        <p:tav tm="100000">
                                          <p:val>
                                            <p:strVal val="#ppt_x"/>
                                          </p:val>
                                        </p:tav>
                                      </p:tavLst>
                                    </p:anim>
                                    <p:anim calcmode="lin" valueType="num">
                                      <p:cBhvr additive="base">
                                        <p:cTn id="8" dur="5000" fill="hold"/>
                                        <p:tgtEl>
                                          <p:spTgt spid="13319"/>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additive="base">
                                        <p:cTn id="12" dur="5000" fill="hold"/>
                                        <p:tgtEl>
                                          <p:spTgt spid="13316"/>
                                        </p:tgtEl>
                                        <p:attrNameLst>
                                          <p:attrName>ppt_x</p:attrName>
                                        </p:attrNameLst>
                                      </p:cBhvr>
                                      <p:tavLst>
                                        <p:tav tm="0">
                                          <p:val>
                                            <p:strVal val="1+#ppt_w/2"/>
                                          </p:val>
                                        </p:tav>
                                        <p:tav tm="100000">
                                          <p:val>
                                            <p:strVal val="#ppt_x"/>
                                          </p:val>
                                        </p:tav>
                                      </p:tavLst>
                                    </p:anim>
                                    <p:anim calcmode="lin" valueType="num">
                                      <p:cBhvr additive="base">
                                        <p:cTn id="13" dur="50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8" fill="hold" grpId="0" nodeType="clickEffect">
                                  <p:stCondLst>
                                    <p:cond delay="0"/>
                                  </p:stCondLst>
                                  <p:childTnLst>
                                    <p:set>
                                      <p:cBhvr>
                                        <p:cTn id="17" dur="1" fill="hold">
                                          <p:stCondLst>
                                            <p:cond delay="0"/>
                                          </p:stCondLst>
                                        </p:cTn>
                                        <p:tgtEl>
                                          <p:spTgt spid="13317"/>
                                        </p:tgtEl>
                                        <p:attrNameLst>
                                          <p:attrName>style.visibility</p:attrName>
                                        </p:attrNameLst>
                                      </p:cBhvr>
                                      <p:to>
                                        <p:strVal val="visible"/>
                                      </p:to>
                                    </p:set>
                                    <p:anim calcmode="lin" valueType="num">
                                      <p:cBhvr additive="base">
                                        <p:cTn id="18" dur="5000" fill="hold"/>
                                        <p:tgtEl>
                                          <p:spTgt spid="13317"/>
                                        </p:tgtEl>
                                        <p:attrNameLst>
                                          <p:attrName>ppt_x</p:attrName>
                                        </p:attrNameLst>
                                      </p:cBhvr>
                                      <p:tavLst>
                                        <p:tav tm="0">
                                          <p:val>
                                            <p:strVal val="0-#ppt_w/2"/>
                                          </p:val>
                                        </p:tav>
                                        <p:tav tm="100000">
                                          <p:val>
                                            <p:strVal val="#ppt_x"/>
                                          </p:val>
                                        </p:tav>
                                      </p:tavLst>
                                    </p:anim>
                                    <p:anim calcmode="lin" valueType="num">
                                      <p:cBhvr additive="base">
                                        <p:cTn id="19" dur="5000" fill="hold"/>
                                        <p:tgtEl>
                                          <p:spTgt spid="13317"/>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7" presetClass="entr" presetSubtype="2" fill="hold" grpId="0" nodeType="afterEffect">
                                  <p:stCondLst>
                                    <p:cond delay="0"/>
                                  </p:stCondLst>
                                  <p:childTnLst>
                                    <p:set>
                                      <p:cBhvr>
                                        <p:cTn id="22" dur="1" fill="hold">
                                          <p:stCondLst>
                                            <p:cond delay="0"/>
                                          </p:stCondLst>
                                        </p:cTn>
                                        <p:tgtEl>
                                          <p:spTgt spid="13318"/>
                                        </p:tgtEl>
                                        <p:attrNameLst>
                                          <p:attrName>style.visibility</p:attrName>
                                        </p:attrNameLst>
                                      </p:cBhvr>
                                      <p:to>
                                        <p:strVal val="visible"/>
                                      </p:to>
                                    </p:set>
                                    <p:anim calcmode="lin" valueType="num">
                                      <p:cBhvr additive="base">
                                        <p:cTn id="23" dur="5000" fill="hold"/>
                                        <p:tgtEl>
                                          <p:spTgt spid="13318"/>
                                        </p:tgtEl>
                                        <p:attrNameLst>
                                          <p:attrName>ppt_x</p:attrName>
                                        </p:attrNameLst>
                                      </p:cBhvr>
                                      <p:tavLst>
                                        <p:tav tm="0">
                                          <p:val>
                                            <p:strVal val="1+#ppt_w/2"/>
                                          </p:val>
                                        </p:tav>
                                        <p:tav tm="100000">
                                          <p:val>
                                            <p:strVal val="#ppt_x"/>
                                          </p:val>
                                        </p:tav>
                                      </p:tavLst>
                                    </p:anim>
                                    <p:anim calcmode="lin" valueType="num">
                                      <p:cBhvr additive="base">
                                        <p:cTn id="24" dur="5000" fill="hold"/>
                                        <p:tgtEl>
                                          <p:spTgt spid="13318"/>
                                        </p:tgtEl>
                                        <p:attrNameLst>
                                          <p:attrName>ppt_y</p:attrName>
                                        </p:attrNameLst>
                                      </p:cBhvr>
                                      <p:tavLst>
                                        <p:tav tm="0">
                                          <p:val>
                                            <p:strVal val="#ppt_y"/>
                                          </p:val>
                                        </p:tav>
                                        <p:tav tm="100000">
                                          <p:val>
                                            <p:strVal val="#ppt_y"/>
                                          </p:val>
                                        </p:tav>
                                      </p:tavLst>
                                    </p:anim>
                                  </p:childTnLst>
                                </p:cTn>
                              </p:par>
                            </p:childTnLst>
                          </p:cTn>
                        </p:par>
                        <p:par>
                          <p:cTn id="25" fill="hold">
                            <p:stCondLst>
                              <p:cond delay="10000"/>
                            </p:stCondLst>
                            <p:childTnLst>
                              <p:par>
                                <p:cTn id="26" presetID="7" presetClass="entr" presetSubtype="4" fill="hold" nodeType="afterEffect">
                                  <p:stCondLst>
                                    <p:cond delay="0"/>
                                  </p:stCondLst>
                                  <p:childTnLst>
                                    <p:set>
                                      <p:cBhvr>
                                        <p:cTn id="27" dur="1" fill="hold">
                                          <p:stCondLst>
                                            <p:cond delay="0"/>
                                          </p:stCondLst>
                                        </p:cTn>
                                        <p:tgtEl>
                                          <p:spTgt spid="13320"/>
                                        </p:tgtEl>
                                        <p:attrNameLst>
                                          <p:attrName>style.visibility</p:attrName>
                                        </p:attrNameLst>
                                      </p:cBhvr>
                                      <p:to>
                                        <p:strVal val="visible"/>
                                      </p:to>
                                    </p:set>
                                    <p:anim calcmode="lin" valueType="num">
                                      <p:cBhvr additive="base">
                                        <p:cTn id="28" dur="5000" fill="hold"/>
                                        <p:tgtEl>
                                          <p:spTgt spid="13320"/>
                                        </p:tgtEl>
                                        <p:attrNameLst>
                                          <p:attrName>ppt_x</p:attrName>
                                        </p:attrNameLst>
                                      </p:cBhvr>
                                      <p:tavLst>
                                        <p:tav tm="0">
                                          <p:val>
                                            <p:strVal val="#ppt_x"/>
                                          </p:val>
                                        </p:tav>
                                        <p:tav tm="100000">
                                          <p:val>
                                            <p:strVal val="#ppt_x"/>
                                          </p:val>
                                        </p:tav>
                                      </p:tavLst>
                                    </p:anim>
                                    <p:anim calcmode="lin" valueType="num">
                                      <p:cBhvr additive="base">
                                        <p:cTn id="29" dur="5000" fill="hold"/>
                                        <p:tgtEl>
                                          <p:spTgt spid="13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P spid="13319" grpId="0"/>
    </p:bldLst>
  </p:timing>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1271</Words>
  <Application>Microsoft Office PowerPoint</Application>
  <PresentationFormat>Presentazione su schermo (4:3)</PresentationFormat>
  <Paragraphs>52</Paragraphs>
  <Slides>13</Slides>
  <Notes>13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Calibri</vt:lpstr>
      <vt:lpstr>Times New Roman</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Enrico</cp:lastModifiedBy>
  <cp:revision>50</cp:revision>
  <dcterms:created xsi:type="dcterms:W3CDTF">2009-01-26T09:11:25Z</dcterms:created>
  <dcterms:modified xsi:type="dcterms:W3CDTF">2013-08-22T20:48:10Z</dcterms:modified>
</cp:coreProperties>
</file>