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defPPr>
      <a:defRPr lang="it-IT"/>
    </a:defPPr>
    <a:lvl1pPr algn="ctr" defTabSz="584200"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5pPr>
    <a:lvl6pPr marL="2286000" algn="l" defTabSz="914400" rtl="0" eaLnBrk="1" latinLnBrk="0" hangingPunct="1">
      <a:defRPr sz="3600" kern="1200">
        <a:solidFill>
          <a:srgbClr val="000000"/>
        </a:solidFill>
        <a:latin typeface="Helvetica Light" charset="0"/>
        <a:ea typeface="MS PGothic" pitchFamily="34" charset="-128"/>
        <a:cs typeface="+mn-cs"/>
        <a:sym typeface="Helvetica Light" charset="0"/>
      </a:defRPr>
    </a:lvl6pPr>
    <a:lvl7pPr marL="2743200" algn="l" defTabSz="914400" rtl="0" eaLnBrk="1" latinLnBrk="0" hangingPunct="1">
      <a:defRPr sz="3600" kern="1200">
        <a:solidFill>
          <a:srgbClr val="000000"/>
        </a:solidFill>
        <a:latin typeface="Helvetica Light" charset="0"/>
        <a:ea typeface="MS PGothic" pitchFamily="34" charset="-128"/>
        <a:cs typeface="+mn-cs"/>
        <a:sym typeface="Helvetica Light" charset="0"/>
      </a:defRPr>
    </a:lvl7pPr>
    <a:lvl8pPr marL="3200400" algn="l" defTabSz="914400" rtl="0" eaLnBrk="1" latinLnBrk="0" hangingPunct="1">
      <a:defRPr sz="3600" kern="1200">
        <a:solidFill>
          <a:srgbClr val="000000"/>
        </a:solidFill>
        <a:latin typeface="Helvetica Light" charset="0"/>
        <a:ea typeface="MS PGothic" pitchFamily="34" charset="-128"/>
        <a:cs typeface="+mn-cs"/>
        <a:sym typeface="Helvetica Light" charset="0"/>
      </a:defRPr>
    </a:lvl8pPr>
    <a:lvl9pPr marL="3657600" algn="l" defTabSz="914400" rtl="0" eaLnBrk="1" latinLnBrk="0" hangingPunct="1">
      <a:defRPr sz="3600" kern="1200">
        <a:solidFill>
          <a:srgbClr val="000000"/>
        </a:solidFill>
        <a:latin typeface="Helvetica Light" charset="0"/>
        <a:ea typeface="MS PGothic" pitchFamily="34" charset="-128"/>
        <a:cs typeface="+mn-cs"/>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380"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noProof="0" smtClean="0">
                <a:sym typeface="Noteworthy Bold" charset="0"/>
              </a:rPr>
              <a:t>Click to edit Master text styles</a:t>
            </a:r>
          </a:p>
          <a:p>
            <a:pPr lvl="1"/>
            <a:r>
              <a:rPr lang="it-IT" noProof="0" smtClean="0">
                <a:sym typeface="Noteworthy Bold" charset="0"/>
              </a:rPr>
              <a:t>Second level</a:t>
            </a:r>
          </a:p>
          <a:p>
            <a:pPr lvl="2"/>
            <a:r>
              <a:rPr lang="it-IT" noProof="0" smtClean="0">
                <a:sym typeface="Noteworthy Bold" charset="0"/>
              </a:rPr>
              <a:t>Third level</a:t>
            </a:r>
          </a:p>
          <a:p>
            <a:pPr lvl="3"/>
            <a:r>
              <a:rPr lang="it-IT" noProof="0" smtClean="0">
                <a:sym typeface="Noteworthy Bold" charset="0"/>
              </a:rPr>
              <a:t>Fourth level</a:t>
            </a:r>
          </a:p>
          <a:p>
            <a:pPr lvl="4"/>
            <a:r>
              <a:rPr lang="it-IT" noProof="0" smtClean="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MS PGothic" pitchFamily="34" charset="-128"/>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4725" y="3030538"/>
            <a:ext cx="11055350" cy="2090737"/>
          </a:xfrm>
          <a:prstGeom prst="rect">
            <a:avLst/>
          </a:prstGeom>
        </p:spPr>
        <p:txBody>
          <a:bodyPr vert="horz"/>
          <a:lstStyle/>
          <a:p>
            <a:r>
              <a:rPr lang="it-IT" smtClean="0"/>
              <a:t>Fare clic per modificare stile</a:t>
            </a:r>
            <a:endParaRPr lang="it-IT"/>
          </a:p>
        </p:txBody>
      </p:sp>
      <p:sp>
        <p:nvSpPr>
          <p:cNvPr id="3" name="Sottotitolo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vert="horz"/>
          <a:lstStyle/>
          <a:p>
            <a:r>
              <a:rPr lang="it-IT" smtClean="0"/>
              <a:t>Fare clic per modificare stile</a:t>
            </a:r>
            <a:endParaRPr lang="it-IT"/>
          </a:p>
        </p:txBody>
      </p:sp>
      <p:sp>
        <p:nvSpPr>
          <p:cNvPr id="3" name="Segnaposto testo verticale 2"/>
          <p:cNvSpPr>
            <a:spLocks noGrp="1"/>
          </p:cNvSpPr>
          <p:nvPr>
            <p:ph type="body" orient="vert" idx="1"/>
          </p:nvPr>
        </p:nvSpPr>
        <p:spPr>
          <a:xfrm>
            <a:off x="650875" y="2276475"/>
            <a:ext cx="11703050" cy="64357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163" y="390525"/>
            <a:ext cx="2925762" cy="832167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50875" y="390525"/>
            <a:ext cx="8624888" cy="832167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idx="1"/>
          </p:nvPr>
        </p:nvSpPr>
        <p:spPr>
          <a:xfrm>
            <a:off x="650875" y="2276475"/>
            <a:ext cx="11703050" cy="6435725"/>
          </a:xfrm>
          <a:prstGeom prst="rect">
            <a:avLst/>
          </a:prstGeom>
        </p:spPr>
        <p:txBody>
          <a:bodyPr vert="horz"/>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vert="horz"/>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vert="horz"/>
          <a:lstStyle/>
          <a:p>
            <a:r>
              <a:rPr lang="it-IT" smtClean="0"/>
              <a:t>Fare clic per modificare stile</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Helvetica Light" charset="0"/>
            </a:endParaRPr>
          </a:p>
        </p:txBody>
      </p:sp>
      <p:sp>
        <p:nvSpPr>
          <p:cNvPr id="4" name="Segnaposto testo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a:solidFill>
            <a:srgbClr val="000000"/>
          </a:solidFill>
          <a:latin typeface="+mj-lt"/>
          <a:ea typeface="MS PGothic" pitchFamily="34" charset="-128"/>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800">
          <a:solidFill>
            <a:srgbClr val="000000"/>
          </a:solidFill>
          <a:latin typeface="+mn-lt"/>
          <a:ea typeface="MS PGothic" pitchFamily="34" charset="-128"/>
          <a:cs typeface="+mn-cs"/>
          <a:sym typeface="Helvetica Light" charset="0"/>
        </a:defRPr>
      </a:lvl1pPr>
      <a:lvl2pPr marL="342900" indent="114300" algn="l" defTabSz="584200" rtl="0" eaLnBrk="0" fontAlgn="base" hangingPunct="0">
        <a:spcBef>
          <a:spcPts val="4200"/>
        </a:spcBef>
        <a:spcAft>
          <a:spcPct val="0"/>
        </a:spcAft>
        <a:defRPr sz="3800">
          <a:solidFill>
            <a:srgbClr val="000000"/>
          </a:solidFill>
          <a:latin typeface="+mn-lt"/>
          <a:ea typeface="Helvetica Light" charset="0"/>
          <a:cs typeface="+mn-cs"/>
          <a:sym typeface="Helvetica Light" charset="0"/>
        </a:defRPr>
      </a:lvl2pPr>
      <a:lvl3pPr marL="685800" indent="228600" algn="l" defTabSz="584200" rtl="0" eaLnBrk="0" fontAlgn="base" hangingPunct="0">
        <a:spcBef>
          <a:spcPts val="4200"/>
        </a:spcBef>
        <a:spcAft>
          <a:spcPct val="0"/>
        </a:spcAft>
        <a:defRPr sz="3800">
          <a:solidFill>
            <a:srgbClr val="000000"/>
          </a:solidFill>
          <a:latin typeface="+mn-lt"/>
          <a:ea typeface="Helvetica Light" charset="0"/>
          <a:cs typeface="+mn-cs"/>
          <a:sym typeface="Helvetica Light" charset="0"/>
        </a:defRPr>
      </a:lvl3pPr>
      <a:lvl4pPr marL="1028700" indent="342900" algn="l" defTabSz="584200" rtl="0" eaLnBrk="0" fontAlgn="base" hangingPunct="0">
        <a:spcBef>
          <a:spcPts val="4200"/>
        </a:spcBef>
        <a:spcAft>
          <a:spcPct val="0"/>
        </a:spcAft>
        <a:defRPr sz="3800">
          <a:solidFill>
            <a:srgbClr val="000000"/>
          </a:solidFill>
          <a:latin typeface="+mn-lt"/>
          <a:ea typeface="Helvetica Light" charset="0"/>
          <a:cs typeface="+mn-cs"/>
          <a:sym typeface="Helvetica Light" charset="0"/>
        </a:defRPr>
      </a:lvl4pPr>
      <a:lvl5pPr marL="1371600" indent="457200" algn="l" defTabSz="584200" rtl="0" eaLnBrk="0" fontAlgn="base" hangingPunct="0">
        <a:spcBef>
          <a:spcPts val="4200"/>
        </a:spcBef>
        <a:spcAft>
          <a:spcPct val="0"/>
        </a:spcAft>
        <a:defRPr sz="3800">
          <a:solidFill>
            <a:srgbClr val="000000"/>
          </a:solidFill>
          <a:latin typeface="+mn-lt"/>
          <a:ea typeface="Helvetica Light" charset="0"/>
          <a:cs typeface="+mn-cs"/>
          <a:sym typeface="Helvetica Light" charset="0"/>
        </a:defRPr>
      </a:lvl5pPr>
      <a:lvl6pPr marL="1828800" algn="l" defTabSz="584200" rtl="0" fontAlgn="base" hangingPunct="0">
        <a:spcBef>
          <a:spcPts val="4200"/>
        </a:spcBef>
        <a:spcAft>
          <a:spcPct val="0"/>
        </a:spcAft>
        <a:defRPr sz="3800">
          <a:solidFill>
            <a:srgbClr val="000000"/>
          </a:solidFill>
          <a:latin typeface="+mn-lt"/>
          <a:ea typeface="Helvetica Light" charset="0"/>
          <a:cs typeface="+mn-cs"/>
          <a:sym typeface="Helvetica Light" charset="0"/>
        </a:defRPr>
      </a:lvl6pPr>
      <a:lvl7pPr marL="2286000" algn="l" defTabSz="584200" rtl="0" fontAlgn="base" hangingPunct="0">
        <a:spcBef>
          <a:spcPts val="4200"/>
        </a:spcBef>
        <a:spcAft>
          <a:spcPct val="0"/>
        </a:spcAft>
        <a:defRPr sz="3800">
          <a:solidFill>
            <a:srgbClr val="000000"/>
          </a:solidFill>
          <a:latin typeface="+mn-lt"/>
          <a:ea typeface="Helvetica Light" charset="0"/>
          <a:cs typeface="+mn-cs"/>
          <a:sym typeface="Helvetica Light" charset="0"/>
        </a:defRPr>
      </a:lvl7pPr>
      <a:lvl8pPr marL="2743200" algn="l" defTabSz="584200" rtl="0" fontAlgn="base" hangingPunct="0">
        <a:spcBef>
          <a:spcPts val="4200"/>
        </a:spcBef>
        <a:spcAft>
          <a:spcPct val="0"/>
        </a:spcAft>
        <a:defRPr sz="3800">
          <a:solidFill>
            <a:srgbClr val="000000"/>
          </a:solidFill>
          <a:latin typeface="+mn-lt"/>
          <a:ea typeface="Helvetica Light" charset="0"/>
          <a:cs typeface="+mn-cs"/>
          <a:sym typeface="Helvetica Light" charset="0"/>
        </a:defRPr>
      </a:lvl8pPr>
      <a:lvl9pPr marL="3200400" algn="l" defTabSz="584200" rtl="0" fontAlgn="base" hangingPunct="0">
        <a:spcBef>
          <a:spcPts val="4200"/>
        </a:spcBef>
        <a:spcAft>
          <a:spcPct val="0"/>
        </a:spcAft>
        <a:defRPr sz="3800">
          <a:solidFill>
            <a:srgbClr val="000000"/>
          </a:solidFill>
          <a:latin typeface="+mn-lt"/>
          <a:ea typeface="Helvetica Light" charset="0"/>
          <a:cs typeface="+mn-cs"/>
          <a:sym typeface="Helvetica Light" charset="0"/>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p:cNvSpPr>
          <p:nvPr/>
        </p:nvSpPr>
        <p:spPr bwMode="auto">
          <a:xfrm>
            <a:off x="3736975" y="379413"/>
            <a:ext cx="5529263" cy="647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sz="3800">
                <a:solidFill>
                  <a:srgbClr val="BA120A"/>
                </a:solidFill>
                <a:latin typeface="Times New Roman" charset="0"/>
                <a:ea typeface="ＭＳ Ｐゴシック" charset="0"/>
                <a:cs typeface="Times New Roman" charset="0"/>
                <a:sym typeface="Times New Roman" charset="0"/>
              </a:rPr>
              <a:t>Eusebio Sofronio Gerolamo</a:t>
            </a:r>
            <a:endParaRPr lang="it-IT">
              <a:ea typeface="ＭＳ Ｐゴシック" charset="0"/>
            </a:endParaRPr>
          </a:p>
        </p:txBody>
      </p:sp>
      <p:sp>
        <p:nvSpPr>
          <p:cNvPr id="3074" name="Rectangle 2"/>
          <p:cNvSpPr>
            <a:spLocks/>
          </p:cNvSpPr>
          <p:nvPr/>
        </p:nvSpPr>
        <p:spPr bwMode="auto">
          <a:xfrm>
            <a:off x="5803900" y="1270000"/>
            <a:ext cx="1395413"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La vita</a:t>
            </a:r>
            <a:endParaRPr lang="it-IT">
              <a:ea typeface="ＭＳ Ｐゴシック" charset="0"/>
            </a:endParaRPr>
          </a:p>
        </p:txBody>
      </p:sp>
      <p:sp>
        <p:nvSpPr>
          <p:cNvPr id="3075" name="Rectangle 3"/>
          <p:cNvSpPr>
            <a:spLocks/>
          </p:cNvSpPr>
          <p:nvPr/>
        </p:nvSpPr>
        <p:spPr bwMode="auto">
          <a:xfrm>
            <a:off x="795338" y="3113088"/>
            <a:ext cx="4291012"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latin typeface="Times New Roman" charset="0"/>
                <a:ea typeface="ＭＳ Ｐゴシック" charset="0"/>
                <a:cs typeface="Times New Roman" charset="0"/>
                <a:sym typeface="Times New Roman" charset="0"/>
              </a:rPr>
              <a:t>347: nascita a Stridone</a:t>
            </a:r>
            <a:endParaRPr lang="it-IT">
              <a:ea typeface="ＭＳ Ｐゴシック" charset="0"/>
            </a:endParaRPr>
          </a:p>
        </p:txBody>
      </p:sp>
      <p:sp>
        <p:nvSpPr>
          <p:cNvPr id="3076" name="Rectangle 4"/>
          <p:cNvSpPr>
            <a:spLocks/>
          </p:cNvSpPr>
          <p:nvPr/>
        </p:nvSpPr>
        <p:spPr bwMode="auto">
          <a:xfrm>
            <a:off x="363538" y="4565650"/>
            <a:ext cx="5156200"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latin typeface="Times New Roman" charset="0"/>
                <a:ea typeface="ＭＳ Ｐゴシック" charset="0"/>
                <a:cs typeface="Times New Roman" charset="0"/>
                <a:sym typeface="Times New Roman" charset="0"/>
              </a:rPr>
              <a:t>373: trasferimento a Treviri</a:t>
            </a:r>
            <a:endParaRPr lang="it-IT">
              <a:ea typeface="ＭＳ Ｐゴシック" charset="0"/>
            </a:endParaRPr>
          </a:p>
        </p:txBody>
      </p:sp>
      <p:sp>
        <p:nvSpPr>
          <p:cNvPr id="3077" name="Rectangle 5"/>
          <p:cNvSpPr>
            <a:spLocks/>
          </p:cNvSpPr>
          <p:nvPr/>
        </p:nvSpPr>
        <p:spPr bwMode="auto">
          <a:xfrm>
            <a:off x="439738" y="6310313"/>
            <a:ext cx="5002212"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latin typeface="Times New Roman" charset="0"/>
                <a:ea typeface="ＭＳ Ｐゴシック" charset="0"/>
                <a:cs typeface="Times New Roman" charset="0"/>
                <a:sym typeface="Times New Roman" charset="0"/>
              </a:rPr>
              <a:t>382: trasferimento a Roma</a:t>
            </a:r>
            <a:endParaRPr lang="it-IT">
              <a:ea typeface="ＭＳ Ｐゴシック" charset="0"/>
            </a:endParaRPr>
          </a:p>
        </p:txBody>
      </p:sp>
      <p:sp>
        <p:nvSpPr>
          <p:cNvPr id="3078" name="Rectangle 6"/>
          <p:cNvSpPr>
            <a:spLocks/>
          </p:cNvSpPr>
          <p:nvPr/>
        </p:nvSpPr>
        <p:spPr bwMode="auto">
          <a:xfrm>
            <a:off x="7067550" y="3113088"/>
            <a:ext cx="5789613"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latin typeface="Times New Roman" charset="0"/>
                <a:ea typeface="ＭＳ Ｐゴシック" charset="0"/>
                <a:cs typeface="Times New Roman" charset="0"/>
                <a:sym typeface="Times New Roman" charset="0"/>
              </a:rPr>
              <a:t>385: trasferimento a Betlemme</a:t>
            </a:r>
            <a:endParaRPr lang="it-IT">
              <a:ea typeface="ＭＳ Ｐゴシック" charset="0"/>
            </a:endParaRPr>
          </a:p>
        </p:txBody>
      </p:sp>
      <p:sp>
        <p:nvSpPr>
          <p:cNvPr id="3079" name="Rectangle 7"/>
          <p:cNvSpPr>
            <a:spLocks/>
          </p:cNvSpPr>
          <p:nvPr/>
        </p:nvSpPr>
        <p:spPr bwMode="auto">
          <a:xfrm>
            <a:off x="7726363" y="4013200"/>
            <a:ext cx="4692650" cy="168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dirty="0">
                <a:latin typeface="Times New Roman" charset="0"/>
                <a:ea typeface="ＭＳ Ｐゴシック" charset="0"/>
                <a:cs typeface="Times New Roman" charset="0"/>
                <a:sym typeface="Times New Roman" charset="0"/>
              </a:rPr>
              <a:t>404: morte di Paola;</a:t>
            </a:r>
          </a:p>
          <a:p>
            <a:pPr>
              <a:defRPr/>
            </a:pPr>
            <a:r>
              <a:rPr lang="it-IT" dirty="0">
                <a:latin typeface="Times New Roman" charset="0"/>
                <a:ea typeface="ＭＳ Ｐゴシック" charset="0"/>
                <a:cs typeface="Times New Roman" charset="0"/>
                <a:sym typeface="Times New Roman" charset="0"/>
              </a:rPr>
              <a:t>410: sacco di Roma;</a:t>
            </a:r>
          </a:p>
          <a:p>
            <a:pPr>
              <a:defRPr/>
            </a:pPr>
            <a:r>
              <a:rPr lang="it-IT" dirty="0">
                <a:latin typeface="Times New Roman" charset="0"/>
                <a:ea typeface="ＭＳ Ｐゴシック" charset="0"/>
                <a:cs typeface="Times New Roman" charset="0"/>
                <a:sym typeface="Times New Roman" charset="0"/>
              </a:rPr>
              <a:t>418: morte di </a:t>
            </a:r>
            <a:r>
              <a:rPr lang="it-IT" dirty="0" err="1">
                <a:latin typeface="Times New Roman" charset="0"/>
                <a:ea typeface="ＭＳ Ｐゴシック" charset="0"/>
                <a:cs typeface="Times New Roman" charset="0"/>
                <a:sym typeface="Times New Roman" charset="0"/>
              </a:rPr>
              <a:t>Eustochio</a:t>
            </a:r>
            <a:endParaRPr lang="it-IT" dirty="0">
              <a:ea typeface="ＭＳ Ｐゴシック" charset="0"/>
            </a:endParaRPr>
          </a:p>
        </p:txBody>
      </p:sp>
      <p:sp>
        <p:nvSpPr>
          <p:cNvPr id="3080" name="Rectangle 8"/>
          <p:cNvSpPr>
            <a:spLocks/>
          </p:cNvSpPr>
          <p:nvPr/>
        </p:nvSpPr>
        <p:spPr bwMode="auto">
          <a:xfrm>
            <a:off x="7753350" y="6310313"/>
            <a:ext cx="4418013"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latin typeface="Times New Roman" charset="0"/>
                <a:ea typeface="ＭＳ Ｐゴシック" charset="0"/>
                <a:cs typeface="Times New Roman" charset="0"/>
                <a:sym typeface="Times New Roman" charset="0"/>
              </a:rPr>
              <a:t>419: morte a Betlemme</a:t>
            </a:r>
            <a:endParaRPr lang="it-IT">
              <a:ea typeface="ＭＳ Ｐゴシック"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3000" fill="hold"/>
                                        <p:tgtEl>
                                          <p:spTgt spid="3073"/>
                                        </p:tgtEl>
                                        <p:attrNameLst>
                                          <p:attrName>ppt_x</p:attrName>
                                        </p:attrNameLst>
                                      </p:cBhvr>
                                      <p:tavLst>
                                        <p:tav tm="0">
                                          <p:val>
                                            <p:strVal val="#ppt_x"/>
                                          </p:val>
                                        </p:tav>
                                        <p:tav tm="100000">
                                          <p:val>
                                            <p:strVal val="#ppt_x"/>
                                          </p:val>
                                        </p:tav>
                                      </p:tavLst>
                                    </p:anim>
                                    <p:anim calcmode="lin" valueType="num">
                                      <p:cBhvr additive="base">
                                        <p:cTn id="8" dur="3000" fill="hold"/>
                                        <p:tgtEl>
                                          <p:spTgt spid="307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22" presetClass="entr" presetSubtype="8" fill="hold" grpId="0" nodeType="afterEffect">
                                  <p:stCondLst>
                                    <p:cond delay="500"/>
                                  </p:stCondLst>
                                  <p:childTnLst>
                                    <p:set>
                                      <p:cBhvr>
                                        <p:cTn id="11" dur="1" fill="hold">
                                          <p:stCondLst>
                                            <p:cond delay="0"/>
                                          </p:stCondLst>
                                        </p:cTn>
                                        <p:tgtEl>
                                          <p:spTgt spid="3074"/>
                                        </p:tgtEl>
                                        <p:attrNameLst>
                                          <p:attrName>style.visibility</p:attrName>
                                        </p:attrNameLst>
                                      </p:cBhvr>
                                      <p:to>
                                        <p:strVal val="visible"/>
                                      </p:to>
                                    </p:set>
                                    <p:animEffect transition="in" filter="wipe(left)">
                                      <p:cBhvr>
                                        <p:cTn id="12" dur="3000"/>
                                        <p:tgtEl>
                                          <p:spTgt spid="3074"/>
                                        </p:tgtEl>
                                      </p:cBhvr>
                                    </p:animEffect>
                                  </p:childTnLst>
                                </p:cTn>
                              </p:par>
                            </p:childTnLst>
                          </p:cTn>
                        </p:par>
                        <p:par>
                          <p:cTn id="13" fill="hold" nodeType="afterGroup">
                            <p:stCondLst>
                              <p:cond delay="6500"/>
                            </p:stCondLst>
                            <p:childTnLst>
                              <p:par>
                                <p:cTn id="14" presetID="2" presetClass="entr" presetSubtype="8" fill="hold" grpId="0" nodeType="afterEffect">
                                  <p:stCondLst>
                                    <p:cond delay="500"/>
                                  </p:stCondLst>
                                  <p:childTnLst>
                                    <p:set>
                                      <p:cBhvr>
                                        <p:cTn id="15" dur="1" fill="hold">
                                          <p:stCondLst>
                                            <p:cond delay="0"/>
                                          </p:stCondLst>
                                        </p:cTn>
                                        <p:tgtEl>
                                          <p:spTgt spid="3075"/>
                                        </p:tgtEl>
                                        <p:attrNameLst>
                                          <p:attrName>style.visibility</p:attrName>
                                        </p:attrNameLst>
                                      </p:cBhvr>
                                      <p:to>
                                        <p:strVal val="visible"/>
                                      </p:to>
                                    </p:set>
                                    <p:anim calcmode="lin" valueType="num">
                                      <p:cBhvr additive="base">
                                        <p:cTn id="16" dur="3000" fill="hold"/>
                                        <p:tgtEl>
                                          <p:spTgt spid="3075"/>
                                        </p:tgtEl>
                                        <p:attrNameLst>
                                          <p:attrName>ppt_x</p:attrName>
                                        </p:attrNameLst>
                                      </p:cBhvr>
                                      <p:tavLst>
                                        <p:tav tm="0">
                                          <p:val>
                                            <p:strVal val="0-#ppt_w/2"/>
                                          </p:val>
                                        </p:tav>
                                        <p:tav tm="100000">
                                          <p:val>
                                            <p:strVal val="#ppt_x"/>
                                          </p:val>
                                        </p:tav>
                                      </p:tavLst>
                                    </p:anim>
                                    <p:anim calcmode="lin" valueType="num">
                                      <p:cBhvr additive="base">
                                        <p:cTn id="17" dur="3000" fill="hold"/>
                                        <p:tgtEl>
                                          <p:spTgt spid="307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0"/>
                            </p:stCondLst>
                            <p:childTnLst>
                              <p:par>
                                <p:cTn id="19" presetID="2" presetClass="entr" presetSubtype="2" fill="hold" grpId="0" nodeType="afterEffect">
                                  <p:stCondLst>
                                    <p:cond delay="0"/>
                                  </p:stCondLst>
                                  <p:childTnLst>
                                    <p:set>
                                      <p:cBhvr>
                                        <p:cTn id="20" dur="1" fill="hold">
                                          <p:stCondLst>
                                            <p:cond delay="0"/>
                                          </p:stCondLst>
                                        </p:cTn>
                                        <p:tgtEl>
                                          <p:spTgt spid="3078"/>
                                        </p:tgtEl>
                                        <p:attrNameLst>
                                          <p:attrName>style.visibility</p:attrName>
                                        </p:attrNameLst>
                                      </p:cBhvr>
                                      <p:to>
                                        <p:strVal val="visible"/>
                                      </p:to>
                                    </p:set>
                                    <p:anim calcmode="lin" valueType="num">
                                      <p:cBhvr additive="base">
                                        <p:cTn id="21" dur="3000" fill="hold"/>
                                        <p:tgtEl>
                                          <p:spTgt spid="3078"/>
                                        </p:tgtEl>
                                        <p:attrNameLst>
                                          <p:attrName>ppt_x</p:attrName>
                                        </p:attrNameLst>
                                      </p:cBhvr>
                                      <p:tavLst>
                                        <p:tav tm="0">
                                          <p:val>
                                            <p:strVal val="1+#ppt_w/2"/>
                                          </p:val>
                                        </p:tav>
                                        <p:tav tm="100000">
                                          <p:val>
                                            <p:strVal val="#ppt_x"/>
                                          </p:val>
                                        </p:tav>
                                      </p:tavLst>
                                    </p:anim>
                                    <p:anim calcmode="lin" valueType="num">
                                      <p:cBhvr additive="base">
                                        <p:cTn id="22" dur="3000" fill="hold"/>
                                        <p:tgtEl>
                                          <p:spTgt spid="307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3000"/>
                            </p:stCondLst>
                            <p:childTnLst>
                              <p:par>
                                <p:cTn id="24" presetID="2" presetClass="entr" presetSubtype="8" fill="hold" grpId="0" nodeType="after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3000" fill="hold"/>
                                        <p:tgtEl>
                                          <p:spTgt spid="3076"/>
                                        </p:tgtEl>
                                        <p:attrNameLst>
                                          <p:attrName>ppt_x</p:attrName>
                                        </p:attrNameLst>
                                      </p:cBhvr>
                                      <p:tavLst>
                                        <p:tav tm="0">
                                          <p:val>
                                            <p:strVal val="0-#ppt_w/2"/>
                                          </p:val>
                                        </p:tav>
                                        <p:tav tm="100000">
                                          <p:val>
                                            <p:strVal val="#ppt_x"/>
                                          </p:val>
                                        </p:tav>
                                      </p:tavLst>
                                    </p:anim>
                                    <p:anim calcmode="lin" valueType="num">
                                      <p:cBhvr additive="base">
                                        <p:cTn id="27" dur="3000" fill="hold"/>
                                        <p:tgtEl>
                                          <p:spTgt spid="307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6000"/>
                            </p:stCondLst>
                            <p:childTnLst>
                              <p:par>
                                <p:cTn id="29" presetID="2" presetClass="entr" presetSubtype="2" fill="hold" grpId="0" nodeType="after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3000" fill="hold"/>
                                        <p:tgtEl>
                                          <p:spTgt spid="3079"/>
                                        </p:tgtEl>
                                        <p:attrNameLst>
                                          <p:attrName>ppt_x</p:attrName>
                                        </p:attrNameLst>
                                      </p:cBhvr>
                                      <p:tavLst>
                                        <p:tav tm="0">
                                          <p:val>
                                            <p:strVal val="1+#ppt_w/2"/>
                                          </p:val>
                                        </p:tav>
                                        <p:tav tm="100000">
                                          <p:val>
                                            <p:strVal val="#ppt_x"/>
                                          </p:val>
                                        </p:tav>
                                      </p:tavLst>
                                    </p:anim>
                                    <p:anim calcmode="lin" valueType="num">
                                      <p:cBhvr additive="base">
                                        <p:cTn id="32" dur="3000" fill="hold"/>
                                        <p:tgtEl>
                                          <p:spTgt spid="3079"/>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9000"/>
                            </p:stCondLst>
                            <p:childTnLst>
                              <p:par>
                                <p:cTn id="34" presetID="2" presetClass="entr" presetSubtype="8" fill="hold" grpId="0" nodeType="afterEffect">
                                  <p:stCondLst>
                                    <p:cond delay="0"/>
                                  </p:stCondLst>
                                  <p:childTnLst>
                                    <p:set>
                                      <p:cBhvr>
                                        <p:cTn id="35" dur="1" fill="hold">
                                          <p:stCondLst>
                                            <p:cond delay="0"/>
                                          </p:stCondLst>
                                        </p:cTn>
                                        <p:tgtEl>
                                          <p:spTgt spid="3077"/>
                                        </p:tgtEl>
                                        <p:attrNameLst>
                                          <p:attrName>style.visibility</p:attrName>
                                        </p:attrNameLst>
                                      </p:cBhvr>
                                      <p:to>
                                        <p:strVal val="visible"/>
                                      </p:to>
                                    </p:set>
                                    <p:anim calcmode="lin" valueType="num">
                                      <p:cBhvr additive="base">
                                        <p:cTn id="36" dur="3000" fill="hold"/>
                                        <p:tgtEl>
                                          <p:spTgt spid="3077"/>
                                        </p:tgtEl>
                                        <p:attrNameLst>
                                          <p:attrName>ppt_x</p:attrName>
                                        </p:attrNameLst>
                                      </p:cBhvr>
                                      <p:tavLst>
                                        <p:tav tm="0">
                                          <p:val>
                                            <p:strVal val="0-#ppt_w/2"/>
                                          </p:val>
                                        </p:tav>
                                        <p:tav tm="100000">
                                          <p:val>
                                            <p:strVal val="#ppt_x"/>
                                          </p:val>
                                        </p:tav>
                                      </p:tavLst>
                                    </p:anim>
                                    <p:anim calcmode="lin" valueType="num">
                                      <p:cBhvr additive="base">
                                        <p:cTn id="37" dur="3000" fill="hold"/>
                                        <p:tgtEl>
                                          <p:spTgt spid="307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2000"/>
                            </p:stCondLst>
                            <p:childTnLst>
                              <p:par>
                                <p:cTn id="39" presetID="2" presetClass="entr" presetSubtype="2" fill="hold" grpId="0" nodeType="afterEffect">
                                  <p:stCondLst>
                                    <p:cond delay="0"/>
                                  </p:stCondLst>
                                  <p:childTnLst>
                                    <p:set>
                                      <p:cBhvr>
                                        <p:cTn id="40" dur="1" fill="hold">
                                          <p:stCondLst>
                                            <p:cond delay="0"/>
                                          </p:stCondLst>
                                        </p:cTn>
                                        <p:tgtEl>
                                          <p:spTgt spid="3080"/>
                                        </p:tgtEl>
                                        <p:attrNameLst>
                                          <p:attrName>style.visibility</p:attrName>
                                        </p:attrNameLst>
                                      </p:cBhvr>
                                      <p:to>
                                        <p:strVal val="visible"/>
                                      </p:to>
                                    </p:set>
                                    <p:anim calcmode="lin" valueType="num">
                                      <p:cBhvr additive="base">
                                        <p:cTn id="41" dur="3000" fill="hold"/>
                                        <p:tgtEl>
                                          <p:spTgt spid="3080"/>
                                        </p:tgtEl>
                                        <p:attrNameLst>
                                          <p:attrName>ppt_x</p:attrName>
                                        </p:attrNameLst>
                                      </p:cBhvr>
                                      <p:tavLst>
                                        <p:tav tm="0">
                                          <p:val>
                                            <p:strVal val="1+#ppt_w/2"/>
                                          </p:val>
                                        </p:tav>
                                        <p:tav tm="100000">
                                          <p:val>
                                            <p:strVal val="#ppt_x"/>
                                          </p:val>
                                        </p:tav>
                                      </p:tavLst>
                                    </p:anim>
                                    <p:anim calcmode="lin" valueType="num">
                                      <p:cBhvr additive="base">
                                        <p:cTn id="42" dur="3000" fill="hold"/>
                                        <p:tgtEl>
                                          <p:spTgt spid="3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p:cNvSpPr>
          <p:nvPr/>
        </p:nvSpPr>
        <p:spPr bwMode="auto">
          <a:xfrm>
            <a:off x="4189413" y="454025"/>
            <a:ext cx="4624387"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Gerolamo polemista</a:t>
            </a:r>
            <a:endParaRPr lang="it-IT">
              <a:ea typeface="ＭＳ Ｐゴシック" charset="0"/>
            </a:endParaRPr>
          </a:p>
        </p:txBody>
      </p:sp>
      <p:sp>
        <p:nvSpPr>
          <p:cNvPr id="4098" name="Rectangle 2"/>
          <p:cNvSpPr>
            <a:spLocks/>
          </p:cNvSpPr>
          <p:nvPr/>
        </p:nvSpPr>
        <p:spPr bwMode="auto">
          <a:xfrm>
            <a:off x="736600" y="2165350"/>
            <a:ext cx="5607050" cy="542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just"/>
            <a:r>
              <a:rPr lang="it-IT">
                <a:latin typeface="Times New Roman" pitchFamily="18" charset="0"/>
                <a:cs typeface="Times New Roman" pitchFamily="18" charset="0"/>
                <a:sym typeface="Times New Roman" pitchFamily="18" charset="0"/>
              </a:rPr>
              <a:t>Gerolamo, pur essendo un eremita che vive secondo un modello ascetico, attacca con grande aggressività chiunque lo contesti o la pensi diversamente da lui. Emblematiche sono le invettive contro "Dormitanzio" e "cucurbitarius".</a:t>
            </a:r>
            <a:endParaRPr lang="it-IT"/>
          </a:p>
        </p:txBody>
      </p:sp>
      <p:pic>
        <p:nvPicPr>
          <p:cNvPr id="2" name="Immagine 1"/>
          <p:cNvPicPr>
            <a:picLocks noChangeAspect="1"/>
          </p:cNvPicPr>
          <p:nvPr/>
        </p:nvPicPr>
        <p:blipFill>
          <a:blip r:embed="rId4"/>
          <a:srcRect/>
          <a:stretch>
            <a:fillRect/>
          </a:stretch>
        </p:blipFill>
        <p:spPr bwMode="auto">
          <a:xfrm>
            <a:off x="7294563" y="2068513"/>
            <a:ext cx="4298950" cy="59261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3000" fill="hold"/>
                                        <p:tgtEl>
                                          <p:spTgt spid="4097"/>
                                        </p:tgtEl>
                                        <p:attrNameLst>
                                          <p:attrName>ppt_x</p:attrName>
                                        </p:attrNameLst>
                                      </p:cBhvr>
                                      <p:tavLst>
                                        <p:tav tm="0">
                                          <p:val>
                                            <p:strVal val="#ppt_x"/>
                                          </p:val>
                                        </p:tav>
                                        <p:tav tm="100000">
                                          <p:val>
                                            <p:strVal val="#ppt_x"/>
                                          </p:val>
                                        </p:tav>
                                      </p:tavLst>
                                    </p:anim>
                                    <p:anim calcmode="lin" valueType="num">
                                      <p:cBhvr additive="base">
                                        <p:cTn id="8" dur="3000" fill="hold"/>
                                        <p:tgtEl>
                                          <p:spTgt spid="40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2" presetClass="entr" presetSubtype="8" fill="hold" grpId="0" nodeType="afterEffect">
                                  <p:stCondLst>
                                    <p:cond delay="50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3000" fill="hold"/>
                                        <p:tgtEl>
                                          <p:spTgt spid="4098"/>
                                        </p:tgtEl>
                                        <p:attrNameLst>
                                          <p:attrName>ppt_x</p:attrName>
                                        </p:attrNameLst>
                                      </p:cBhvr>
                                      <p:tavLst>
                                        <p:tav tm="0">
                                          <p:val>
                                            <p:strVal val="0-#ppt_w/2"/>
                                          </p:val>
                                        </p:tav>
                                        <p:tav tm="100000">
                                          <p:val>
                                            <p:strVal val="#ppt_x"/>
                                          </p:val>
                                        </p:tav>
                                      </p:tavLst>
                                    </p:anim>
                                    <p:anim calcmode="lin" valueType="num">
                                      <p:cBhvr additive="base">
                                        <p:cTn id="13" dur="3000" fill="hold"/>
                                        <p:tgtEl>
                                          <p:spTgt spid="4098"/>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3000" fill="hold"/>
                                        <p:tgtEl>
                                          <p:spTgt spid="2"/>
                                        </p:tgtEl>
                                        <p:attrNameLst>
                                          <p:attrName>ppt_w</p:attrName>
                                        </p:attrNameLst>
                                      </p:cBhvr>
                                      <p:tavLst>
                                        <p:tav tm="0">
                                          <p:val>
                                            <p:fltVal val="0"/>
                                          </p:val>
                                        </p:tav>
                                        <p:tav tm="100000">
                                          <p:val>
                                            <p:strVal val="#ppt_w"/>
                                          </p:val>
                                        </p:tav>
                                      </p:tavLst>
                                    </p:anim>
                                    <p:anim calcmode="lin" valueType="num">
                                      <p:cBhvr>
                                        <p:cTn id="17" dur="3000" fill="hold"/>
                                        <p:tgtEl>
                                          <p:spTgt spid="2"/>
                                        </p:tgtEl>
                                        <p:attrNameLst>
                                          <p:attrName>ppt_h</p:attrName>
                                        </p:attrNameLst>
                                      </p:cBhvr>
                                      <p:tavLst>
                                        <p:tav tm="0">
                                          <p:val>
                                            <p:fltVal val="0"/>
                                          </p:val>
                                        </p:tav>
                                        <p:tav tm="100000">
                                          <p:val>
                                            <p:strVal val="#ppt_h"/>
                                          </p:val>
                                        </p:tav>
                                      </p:tavLst>
                                    </p:anim>
                                    <p:animEffect transition="in" filter="fade">
                                      <p:cBhvr>
                                        <p:cTn id="18"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utoUpdateAnimBg="0"/>
      <p:bldP spid="409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p:cNvSpPr>
            <a:spLocks/>
          </p:cNvSpPr>
          <p:nvPr/>
        </p:nvSpPr>
        <p:spPr bwMode="auto">
          <a:xfrm>
            <a:off x="4279900" y="514350"/>
            <a:ext cx="4443413"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Il dissidio interiore</a:t>
            </a:r>
            <a:endParaRPr lang="it-IT">
              <a:ea typeface="ＭＳ Ｐゴシック" charset="0"/>
            </a:endParaRPr>
          </a:p>
        </p:txBody>
      </p:sp>
      <p:sp>
        <p:nvSpPr>
          <p:cNvPr id="5122" name="Rectangle 2"/>
          <p:cNvSpPr>
            <a:spLocks/>
          </p:cNvSpPr>
          <p:nvPr/>
        </p:nvSpPr>
        <p:spPr bwMode="auto">
          <a:xfrm>
            <a:off x="614363" y="1152525"/>
            <a:ext cx="11774487" cy="275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just"/>
            <a:r>
              <a:rPr lang="it-IT">
                <a:latin typeface="Times New Roman" pitchFamily="18" charset="0"/>
                <a:cs typeface="Times New Roman" pitchFamily="18" charset="0"/>
                <a:sym typeface="Times New Roman" pitchFamily="18" charset="0"/>
              </a:rPr>
              <a:t>Le lettere 22 e 70 sono illuminanti riguardo il dissidio interiore che è vissuto dal santo: la sua tensione verso il divino non è appagata dal "sermo incoltus" delle sacre scritture, mentre il suo animo di "esteta" lo porta ad apprezzare le opere artistico-letterarie.</a:t>
            </a:r>
            <a:endParaRPr lang="it-IT"/>
          </a:p>
        </p:txBody>
      </p:sp>
      <p:pic>
        <p:nvPicPr>
          <p:cNvPr id="5123" name="Picture 3" descr="pasted-imag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954338" y="3925888"/>
            <a:ext cx="7094537" cy="5256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3000" fill="hold"/>
                                        <p:tgtEl>
                                          <p:spTgt spid="5121"/>
                                        </p:tgtEl>
                                        <p:attrNameLst>
                                          <p:attrName>ppt_x</p:attrName>
                                        </p:attrNameLst>
                                      </p:cBhvr>
                                      <p:tavLst>
                                        <p:tav tm="0">
                                          <p:val>
                                            <p:strVal val="#ppt_x"/>
                                          </p:val>
                                        </p:tav>
                                        <p:tav tm="100000">
                                          <p:val>
                                            <p:strVal val="#ppt_x"/>
                                          </p:val>
                                        </p:tav>
                                      </p:tavLst>
                                    </p:anim>
                                    <p:anim calcmode="lin" valueType="num">
                                      <p:cBhvr additive="base">
                                        <p:cTn id="8" dur="3000" fill="hold"/>
                                        <p:tgtEl>
                                          <p:spTgt spid="512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17" presetClass="entr" presetSubtype="10" fill="hold" grpId="0" nodeType="afterEffect">
                                  <p:stCondLst>
                                    <p:cond delay="500"/>
                                  </p:stCondLst>
                                  <p:iterate type="lt">
                                    <p:tmPct val="100000"/>
                                  </p:iterate>
                                  <p:childTnLst>
                                    <p:set>
                                      <p:cBhvr>
                                        <p:cTn id="11" dur="1" fill="hold">
                                          <p:stCondLst>
                                            <p:cond delay="0"/>
                                          </p:stCondLst>
                                        </p:cTn>
                                        <p:tgtEl>
                                          <p:spTgt spid="5122"/>
                                        </p:tgtEl>
                                        <p:attrNameLst>
                                          <p:attrName>style.visibility</p:attrName>
                                        </p:attrNameLst>
                                      </p:cBhvr>
                                      <p:to>
                                        <p:strVal val="visible"/>
                                      </p:to>
                                    </p:set>
                                    <p:anim calcmode="lin" valueType="num">
                                      <p:cBhvr>
                                        <p:cTn id="12" dur="75" fill="hold"/>
                                        <p:tgtEl>
                                          <p:spTgt spid="5122"/>
                                        </p:tgtEl>
                                        <p:attrNameLst>
                                          <p:attrName>ppt_w</p:attrName>
                                        </p:attrNameLst>
                                      </p:cBhvr>
                                      <p:tavLst>
                                        <p:tav tm="0">
                                          <p:val>
                                            <p:fltVal val="0"/>
                                          </p:val>
                                        </p:tav>
                                        <p:tav tm="100000">
                                          <p:val>
                                            <p:strVal val="#ppt_w"/>
                                          </p:val>
                                        </p:tav>
                                      </p:tavLst>
                                    </p:anim>
                                    <p:anim calcmode="lin" valueType="num">
                                      <p:cBhvr>
                                        <p:cTn id="13" dur="75" fill="hold"/>
                                        <p:tgtEl>
                                          <p:spTgt spid="5122"/>
                                        </p:tgtEl>
                                        <p:attrNameLst>
                                          <p:attrName>ppt_h</p:attrName>
                                        </p:attrNameLst>
                                      </p:cBhvr>
                                      <p:tavLst>
                                        <p:tav tm="0">
                                          <p:val>
                                            <p:strVal val="#ppt_h"/>
                                          </p:val>
                                        </p:tav>
                                        <p:tav tm="100000">
                                          <p:val>
                                            <p:strVal val="#ppt_h"/>
                                          </p:val>
                                        </p:tav>
                                      </p:tavLst>
                                    </p:anim>
                                  </p:childTnLst>
                                </p:cTn>
                              </p:par>
                            </p:childTnLst>
                          </p:cTn>
                        </p:par>
                        <p:par>
                          <p:cTn id="14" fill="hold" nodeType="withGroup">
                            <p:stCondLst>
                              <p:cond delay="20375"/>
                            </p:stCondLst>
                            <p:childTnLst>
                              <p:par>
                                <p:cTn id="15" presetID="17" presetClass="entr" presetSubtype="10"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p:cTn id="17" dur="3000" fill="hold"/>
                                        <p:tgtEl>
                                          <p:spTgt spid="5123"/>
                                        </p:tgtEl>
                                        <p:attrNameLst>
                                          <p:attrName>ppt_w</p:attrName>
                                        </p:attrNameLst>
                                      </p:cBhvr>
                                      <p:tavLst>
                                        <p:tav tm="0">
                                          <p:val>
                                            <p:fltVal val="0"/>
                                          </p:val>
                                        </p:tav>
                                        <p:tav tm="100000">
                                          <p:val>
                                            <p:strVal val="#ppt_w"/>
                                          </p:val>
                                        </p:tav>
                                      </p:tavLst>
                                    </p:anim>
                                    <p:anim calcmode="lin" valueType="num">
                                      <p:cBhvr>
                                        <p:cTn id="18" dur="3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utoUpdateAnimBg="0"/>
      <p:bldP spid="51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3465513" y="422275"/>
            <a:ext cx="6072187"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Gerolamo agiografo e storico</a:t>
            </a:r>
            <a:endParaRPr lang="it-IT">
              <a:ea typeface="ＭＳ Ｐゴシック" charset="0"/>
            </a:endParaRPr>
          </a:p>
        </p:txBody>
      </p:sp>
      <p:sp>
        <p:nvSpPr>
          <p:cNvPr id="6146" name="Rectangle 2"/>
          <p:cNvSpPr>
            <a:spLocks/>
          </p:cNvSpPr>
          <p:nvPr/>
        </p:nvSpPr>
        <p:spPr bwMode="auto">
          <a:xfrm>
            <a:off x="741363" y="2428875"/>
            <a:ext cx="5689600" cy="554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just"/>
            <a:r>
              <a:rPr lang="it-IT">
                <a:latin typeface="Times New Roman" pitchFamily="18" charset="0"/>
                <a:cs typeface="Times New Roman" pitchFamily="18" charset="0"/>
                <a:sym typeface="Times New Roman" pitchFamily="18" charset="0"/>
              </a:rPr>
              <a:t>Gerolamo agiografo è portato ad arricchire di elementi quasi fiabeschi la vita dei santi. Scrive poi due opere storiche, il "Chronicon" e il "De viris illustribus", nelle quali si ritrovano il suo spirito partigiano e molti elementi che trascendono l'ambito  strettamente storico.  </a:t>
            </a:r>
            <a:endParaRPr lang="it-IT"/>
          </a:p>
        </p:txBody>
      </p:sp>
      <p:pic>
        <p:nvPicPr>
          <p:cNvPr id="5" name="Picture 3" descr="pasted-imag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8300" y="1563688"/>
            <a:ext cx="5688013" cy="7478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3000" fill="hold"/>
                                        <p:tgtEl>
                                          <p:spTgt spid="6145"/>
                                        </p:tgtEl>
                                        <p:attrNameLst>
                                          <p:attrName>ppt_x</p:attrName>
                                        </p:attrNameLst>
                                      </p:cBhvr>
                                      <p:tavLst>
                                        <p:tav tm="0">
                                          <p:val>
                                            <p:strVal val="#ppt_x"/>
                                          </p:val>
                                        </p:tav>
                                        <p:tav tm="100000">
                                          <p:val>
                                            <p:strVal val="#ppt_x"/>
                                          </p:val>
                                        </p:tav>
                                      </p:tavLst>
                                    </p:anim>
                                    <p:anim calcmode="lin" valueType="num">
                                      <p:cBhvr additive="base">
                                        <p:cTn id="8" dur="3000" fill="hold"/>
                                        <p:tgtEl>
                                          <p:spTgt spid="6145"/>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4" presetClass="entr" presetSubtype="16" fill="hold" grpId="0"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ox(in)">
                                      <p:cBhvr>
                                        <p:cTn id="12" dur="3000"/>
                                        <p:tgtEl>
                                          <p:spTgt spid="6146"/>
                                        </p:tgtEl>
                                      </p:cBhvr>
                                    </p:animEffect>
                                  </p:childTnLst>
                                </p:cTn>
                              </p:par>
                              <p:par>
                                <p:cTn id="13" presetID="9" presetClass="entr" presetSubtype="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Rectangle 1"/>
          <p:cNvSpPr>
            <a:spLocks/>
          </p:cNvSpPr>
          <p:nvPr/>
        </p:nvSpPr>
        <p:spPr bwMode="auto">
          <a:xfrm>
            <a:off x="3816350" y="468313"/>
            <a:ext cx="5370513"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Il rapporto Gerolamo-Roma</a:t>
            </a:r>
            <a:endParaRPr lang="it-IT">
              <a:ea typeface="ＭＳ Ｐゴシック" charset="0"/>
            </a:endParaRPr>
          </a:p>
        </p:txBody>
      </p:sp>
      <p:sp>
        <p:nvSpPr>
          <p:cNvPr id="7170" name="Rectangle 2"/>
          <p:cNvSpPr>
            <a:spLocks/>
          </p:cNvSpPr>
          <p:nvPr/>
        </p:nvSpPr>
        <p:spPr bwMode="auto">
          <a:xfrm>
            <a:off x="598488" y="1204913"/>
            <a:ext cx="11774487" cy="2222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just">
              <a:defRPr/>
            </a:pPr>
            <a:r>
              <a:rPr lang="it-IT" dirty="0">
                <a:latin typeface="Times New Roman" charset="0"/>
                <a:ea typeface="ＭＳ Ｐゴシック" charset="0"/>
                <a:cs typeface="Times New Roman" charset="0"/>
                <a:sym typeface="Times New Roman" charset="0"/>
              </a:rPr>
              <a:t>L'amore per Roma porta il santo a preoccuparsi per la situazione di decadenza in cui versa l'Impero. Nonostante ciò vede positivamente la storia di Roma come momento necessario alla diffusione del Cristianesimo.</a:t>
            </a:r>
            <a:endParaRPr lang="it-IT" dirty="0">
              <a:ea typeface="ＭＳ Ｐゴシック" charset="0"/>
            </a:endParaRPr>
          </a:p>
        </p:txBody>
      </p:sp>
      <p:pic>
        <p:nvPicPr>
          <p:cNvPr id="5" name="Picture 3" descr="pasted-imag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38350" y="3940175"/>
            <a:ext cx="9005888" cy="5006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3000" fill="hold"/>
                                        <p:tgtEl>
                                          <p:spTgt spid="7169"/>
                                        </p:tgtEl>
                                        <p:attrNameLst>
                                          <p:attrName>ppt_x</p:attrName>
                                        </p:attrNameLst>
                                      </p:cBhvr>
                                      <p:tavLst>
                                        <p:tav tm="0">
                                          <p:val>
                                            <p:strVal val="#ppt_x"/>
                                          </p:val>
                                        </p:tav>
                                        <p:tav tm="100000">
                                          <p:val>
                                            <p:strVal val="#ppt_x"/>
                                          </p:val>
                                        </p:tav>
                                      </p:tavLst>
                                    </p:anim>
                                    <p:anim calcmode="lin" valueType="num">
                                      <p:cBhvr additive="base">
                                        <p:cTn id="8" dur="3000" fill="hold"/>
                                        <p:tgtEl>
                                          <p:spTgt spid="716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1" presetClass="entr" presetSubtype="0" fill="hold" grpId="0" nodeType="afterEffect">
                                  <p:stCondLst>
                                    <p:cond delay="500"/>
                                  </p:stCondLst>
                                  <p:iterate type="lt">
                                    <p:tmAbs val="75"/>
                                  </p:iterate>
                                  <p:childTnLst>
                                    <p:set>
                                      <p:cBhvr>
                                        <p:cTn id="11" dur="1" fill="hold">
                                          <p:stCondLst>
                                            <p:cond delay="74"/>
                                          </p:stCondLst>
                                        </p:cTn>
                                        <p:tgtEl>
                                          <p:spTgt spid="7170"/>
                                        </p:tgtEl>
                                        <p:attrNameLst>
                                          <p:attrName>style.visibility</p:attrName>
                                        </p:attrNameLst>
                                      </p:cBhvr>
                                      <p:to>
                                        <p:strVal val="visible"/>
                                      </p:to>
                                    </p:set>
                                  </p:childTnLst>
                                </p:cTn>
                              </p:par>
                            </p:childTnLst>
                          </p:cTn>
                        </p:par>
                        <p:par>
                          <p:cTn id="12" fill="hold">
                            <p:stCondLst>
                              <p:cond delay="17000"/>
                            </p:stCondLst>
                            <p:childTnLst>
                              <p:par>
                                <p:cTn id="13" presetID="4" presetClass="entr" presetSubtype="32"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71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Rectangle 1"/>
          <p:cNvSpPr>
            <a:spLocks/>
          </p:cNvSpPr>
          <p:nvPr/>
        </p:nvSpPr>
        <p:spPr bwMode="auto">
          <a:xfrm>
            <a:off x="3694113" y="498475"/>
            <a:ext cx="5614987"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Gerolamo filologo ed esegeta</a:t>
            </a:r>
            <a:endParaRPr lang="it-IT">
              <a:ea typeface="ＭＳ Ｐゴシック" charset="0"/>
            </a:endParaRPr>
          </a:p>
        </p:txBody>
      </p:sp>
      <p:sp>
        <p:nvSpPr>
          <p:cNvPr id="8194" name="Rectangle 2"/>
          <p:cNvSpPr>
            <a:spLocks/>
          </p:cNvSpPr>
          <p:nvPr/>
        </p:nvSpPr>
        <p:spPr bwMode="auto">
          <a:xfrm>
            <a:off x="6507163" y="2773363"/>
            <a:ext cx="5394325" cy="3822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just">
              <a:defRPr/>
            </a:pPr>
            <a:r>
              <a:rPr lang="it-IT" dirty="0">
                <a:latin typeface="Times New Roman" charset="0"/>
                <a:ea typeface="ＭＳ Ｐゴシック" charset="0"/>
                <a:cs typeface="Times New Roman" charset="0"/>
                <a:sym typeface="Times New Roman" charset="0"/>
              </a:rPr>
              <a:t>L'interesse per le filologia porta Gerolamo a rifiutare il metodo esegetico figurale e, come afferma nella lettera 36, a "rem </a:t>
            </a:r>
            <a:r>
              <a:rPr lang="it-IT" dirty="0" err="1">
                <a:latin typeface="Times New Roman" charset="0"/>
                <a:ea typeface="ＭＳ Ｐゴシック" charset="0"/>
                <a:cs typeface="Times New Roman" charset="0"/>
                <a:sym typeface="Times New Roman" charset="0"/>
              </a:rPr>
              <a:t>explicare</a:t>
            </a:r>
            <a:r>
              <a:rPr lang="it-IT" dirty="0">
                <a:latin typeface="Times New Roman" charset="0"/>
                <a:ea typeface="ＭＳ Ｐゴシック" charset="0"/>
                <a:cs typeface="Times New Roman" charset="0"/>
                <a:sym typeface="Times New Roman" charset="0"/>
              </a:rPr>
              <a:t>, </a:t>
            </a:r>
            <a:r>
              <a:rPr lang="it-IT" dirty="0" err="1">
                <a:latin typeface="Times New Roman" charset="0"/>
                <a:ea typeface="ＭＳ Ｐゴシック" charset="0"/>
                <a:cs typeface="Times New Roman" charset="0"/>
                <a:sym typeface="Times New Roman" charset="0"/>
              </a:rPr>
              <a:t>sensum</a:t>
            </a:r>
            <a:r>
              <a:rPr lang="it-IT" dirty="0">
                <a:latin typeface="Times New Roman" charset="0"/>
                <a:ea typeface="ＭＳ Ｐゴシック" charset="0"/>
                <a:cs typeface="Times New Roman" charset="0"/>
                <a:sym typeface="Times New Roman" charset="0"/>
              </a:rPr>
              <a:t> </a:t>
            </a:r>
            <a:r>
              <a:rPr lang="it-IT" dirty="0" err="1">
                <a:latin typeface="Times New Roman" charset="0"/>
                <a:ea typeface="ＭＳ Ｐゴシック" charset="0"/>
                <a:cs typeface="Times New Roman" charset="0"/>
                <a:sym typeface="Times New Roman" charset="0"/>
              </a:rPr>
              <a:t>edisserere</a:t>
            </a:r>
            <a:r>
              <a:rPr lang="it-IT" dirty="0">
                <a:latin typeface="Times New Roman" charset="0"/>
                <a:ea typeface="ＭＳ Ｐゴシック" charset="0"/>
                <a:cs typeface="Times New Roman" charset="0"/>
                <a:sym typeface="Times New Roman" charset="0"/>
              </a:rPr>
              <a:t>, </a:t>
            </a:r>
            <a:r>
              <a:rPr lang="it-IT" dirty="0" err="1">
                <a:latin typeface="Times New Roman" charset="0"/>
                <a:ea typeface="ＭＳ Ｐゴシック" charset="0"/>
                <a:cs typeface="Times New Roman" charset="0"/>
                <a:sym typeface="Times New Roman" charset="0"/>
              </a:rPr>
              <a:t>obscura</a:t>
            </a:r>
            <a:r>
              <a:rPr lang="it-IT" dirty="0">
                <a:latin typeface="Times New Roman" charset="0"/>
                <a:ea typeface="ＭＳ Ｐゴシック" charset="0"/>
                <a:cs typeface="Times New Roman" charset="0"/>
                <a:sym typeface="Times New Roman" charset="0"/>
              </a:rPr>
              <a:t> manifestare".</a:t>
            </a:r>
            <a:endParaRPr lang="it-IT" dirty="0">
              <a:ea typeface="ＭＳ Ｐゴシック" charset="0"/>
            </a:endParaRPr>
          </a:p>
        </p:txBody>
      </p:sp>
      <p:pic>
        <p:nvPicPr>
          <p:cNvPr id="2" name="Immagine 1"/>
          <p:cNvPicPr>
            <a:picLocks noChangeAspect="1"/>
          </p:cNvPicPr>
          <p:nvPr/>
        </p:nvPicPr>
        <p:blipFill>
          <a:blip r:embed="rId4"/>
          <a:srcRect/>
          <a:stretch>
            <a:fillRect/>
          </a:stretch>
        </p:blipFill>
        <p:spPr bwMode="auto">
          <a:xfrm>
            <a:off x="814388" y="1708150"/>
            <a:ext cx="4751387" cy="71739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3000" fill="hold"/>
                                        <p:tgtEl>
                                          <p:spTgt spid="8193"/>
                                        </p:tgtEl>
                                        <p:attrNameLst>
                                          <p:attrName>ppt_x</p:attrName>
                                        </p:attrNameLst>
                                      </p:cBhvr>
                                      <p:tavLst>
                                        <p:tav tm="0">
                                          <p:val>
                                            <p:strVal val="#ppt_x"/>
                                          </p:val>
                                        </p:tav>
                                        <p:tav tm="100000">
                                          <p:val>
                                            <p:strVal val="#ppt_x"/>
                                          </p:val>
                                        </p:tav>
                                      </p:tavLst>
                                    </p:anim>
                                    <p:anim calcmode="lin" valueType="num">
                                      <p:cBhvr additive="base">
                                        <p:cTn id="8" dur="3000" fill="hold"/>
                                        <p:tgtEl>
                                          <p:spTgt spid="819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3000"/>
                                        <p:tgtEl>
                                          <p:spTgt spid="2"/>
                                        </p:tgtEl>
                                      </p:cBhvr>
                                    </p:animEffect>
                                  </p:childTnLst>
                                </p:cTn>
                              </p:par>
                              <p:par>
                                <p:cTn id="13" presetID="2" presetClass="entr" presetSubtype="1" fill="hold" grpId="0" nodeType="withEffect">
                                  <p:stCondLst>
                                    <p:cond delay="500"/>
                                  </p:stCondLst>
                                  <p:iterate type="lt">
                                    <p:tmPct val="100000"/>
                                  </p:iterate>
                                  <p:childTnLst>
                                    <p:set>
                                      <p:cBhvr>
                                        <p:cTn id="14" dur="1" fill="hold">
                                          <p:stCondLst>
                                            <p:cond delay="0"/>
                                          </p:stCondLst>
                                        </p:cTn>
                                        <p:tgtEl>
                                          <p:spTgt spid="8194"/>
                                        </p:tgtEl>
                                        <p:attrNameLst>
                                          <p:attrName>style.visibility</p:attrName>
                                        </p:attrNameLst>
                                      </p:cBhvr>
                                      <p:to>
                                        <p:strVal val="visible"/>
                                      </p:to>
                                    </p:set>
                                    <p:anim calcmode="lin" valueType="num">
                                      <p:cBhvr additive="base">
                                        <p:cTn id="15" dur="75" fill="hold"/>
                                        <p:tgtEl>
                                          <p:spTgt spid="8194"/>
                                        </p:tgtEl>
                                        <p:attrNameLst>
                                          <p:attrName>ppt_x</p:attrName>
                                        </p:attrNameLst>
                                      </p:cBhvr>
                                      <p:tavLst>
                                        <p:tav tm="0">
                                          <p:val>
                                            <p:strVal val="#ppt_x"/>
                                          </p:val>
                                        </p:tav>
                                        <p:tav tm="100000">
                                          <p:val>
                                            <p:strVal val="#ppt_x"/>
                                          </p:val>
                                        </p:tav>
                                      </p:tavLst>
                                    </p:anim>
                                    <p:anim calcmode="lin" valueType="num">
                                      <p:cBhvr additive="base">
                                        <p:cTn id="16" dur="75" fill="hold"/>
                                        <p:tgtEl>
                                          <p:spTgt spid="81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utoUpdateAnimBg="0"/>
      <p:bldP spid="819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7" name="Rectangle 1"/>
          <p:cNvSpPr>
            <a:spLocks/>
          </p:cNvSpPr>
          <p:nvPr/>
        </p:nvSpPr>
        <p:spPr bwMode="auto">
          <a:xfrm>
            <a:off x="3116263" y="560388"/>
            <a:ext cx="6770687"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Gerolamo teorico della traduzione</a:t>
            </a:r>
            <a:endParaRPr lang="it-IT">
              <a:ea typeface="ＭＳ Ｐゴシック" charset="0"/>
            </a:endParaRPr>
          </a:p>
        </p:txBody>
      </p:sp>
      <p:sp>
        <p:nvSpPr>
          <p:cNvPr id="9218" name="Rectangle 2"/>
          <p:cNvSpPr>
            <a:spLocks/>
          </p:cNvSpPr>
          <p:nvPr/>
        </p:nvSpPr>
        <p:spPr bwMode="auto">
          <a:xfrm>
            <a:off x="614363" y="1206500"/>
            <a:ext cx="11774487" cy="3289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just"/>
            <a:r>
              <a:rPr lang="it-IT">
                <a:latin typeface="Times New Roman" pitchFamily="18" charset="0"/>
                <a:cs typeface="Times New Roman" pitchFamily="18" charset="0"/>
                <a:sym typeface="Times New Roman" pitchFamily="18" charset="0"/>
              </a:rPr>
              <a:t>Secondo l'esegeta, la traduzione dei testi sacri deve avvenire attraverso una vigile sorveglianza per evitare gli errori nella consapevolezza della difficoltà dei concetti. La traduzione deve infine essere "ad sensum", non letterale. Fanno eccezione i testi biblici (si pensi alla "Vulgata"), in cui anche l'ordine delle parole è "Mysterium".</a:t>
            </a:r>
            <a:endParaRPr lang="it-IT"/>
          </a:p>
        </p:txBody>
      </p:sp>
      <p:pic>
        <p:nvPicPr>
          <p:cNvPr id="9219" name="Picture 3" descr="pasted-imag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791075" y="4519613"/>
            <a:ext cx="3421063" cy="5049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3000" fill="hold"/>
                                        <p:tgtEl>
                                          <p:spTgt spid="9217"/>
                                        </p:tgtEl>
                                        <p:attrNameLst>
                                          <p:attrName>ppt_x</p:attrName>
                                        </p:attrNameLst>
                                      </p:cBhvr>
                                      <p:tavLst>
                                        <p:tav tm="0">
                                          <p:val>
                                            <p:strVal val="#ppt_x"/>
                                          </p:val>
                                        </p:tav>
                                        <p:tav tm="100000">
                                          <p:val>
                                            <p:strVal val="#ppt_x"/>
                                          </p:val>
                                        </p:tav>
                                      </p:tavLst>
                                    </p:anim>
                                    <p:anim calcmode="lin" valueType="num">
                                      <p:cBhvr additive="base">
                                        <p:cTn id="8" dur="3000" fill="hold"/>
                                        <p:tgtEl>
                                          <p:spTgt spid="921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9218"/>
                                        </p:tgtEl>
                                        <p:attrNameLst>
                                          <p:attrName>style.visibility</p:attrName>
                                        </p:attrNameLst>
                                      </p:cBhvr>
                                      <p:to>
                                        <p:strVal val="visible"/>
                                      </p:to>
                                    </p:set>
                                    <p:anim by="(-#ppt_w*2)" calcmode="lin" valueType="num">
                                      <p:cBhvr rctx="PPT">
                                        <p:cTn id="12" dur="1500" autoRev="1" fill="hold">
                                          <p:stCondLst>
                                            <p:cond delay="0"/>
                                          </p:stCondLst>
                                        </p:cTn>
                                        <p:tgtEl>
                                          <p:spTgt spid="9218"/>
                                        </p:tgtEl>
                                        <p:attrNameLst>
                                          <p:attrName>ppt_w</p:attrName>
                                        </p:attrNameLst>
                                      </p:cBhvr>
                                    </p:anim>
                                    <p:anim by="(#ppt_w*0.50)" calcmode="lin" valueType="num">
                                      <p:cBhvr>
                                        <p:cTn id="13" dur="1500" decel="50000" autoRev="1" fill="hold">
                                          <p:stCondLst>
                                            <p:cond delay="0"/>
                                          </p:stCondLst>
                                        </p:cTn>
                                        <p:tgtEl>
                                          <p:spTgt spid="9218"/>
                                        </p:tgtEl>
                                        <p:attrNameLst>
                                          <p:attrName>ppt_x</p:attrName>
                                        </p:attrNameLst>
                                      </p:cBhvr>
                                    </p:anim>
                                    <p:anim from="(-#ppt_h/2)" to="(#ppt_y)" calcmode="lin" valueType="num">
                                      <p:cBhvr>
                                        <p:cTn id="14" dur="3000" fill="hold">
                                          <p:stCondLst>
                                            <p:cond delay="0"/>
                                          </p:stCondLst>
                                        </p:cTn>
                                        <p:tgtEl>
                                          <p:spTgt spid="9218"/>
                                        </p:tgtEl>
                                        <p:attrNameLst>
                                          <p:attrName>ppt_y</p:attrName>
                                        </p:attrNameLst>
                                      </p:cBhvr>
                                    </p:anim>
                                    <p:animRot by="21600000">
                                      <p:cBhvr>
                                        <p:cTn id="15" dur="3000" fill="hold">
                                          <p:stCondLst>
                                            <p:cond delay="0"/>
                                          </p:stCondLst>
                                        </p:cTn>
                                        <p:tgtEl>
                                          <p:spTgt spid="9218"/>
                                        </p:tgtEl>
                                        <p:attrNameLst>
                                          <p:attrName>r</p:attrName>
                                        </p:attrNameLst>
                                      </p:cBhvr>
                                    </p:animRot>
                                  </p:childTnLst>
                                </p:cTn>
                              </p:par>
                            </p:childTnLst>
                          </p:cTn>
                        </p:par>
                        <p:par>
                          <p:cTn id="16" fill="hold">
                            <p:stCondLst>
                              <p:cond delay="93900"/>
                            </p:stCondLst>
                            <p:childTnLst>
                              <p:par>
                                <p:cTn id="17" presetID="22" presetClass="entr" presetSubtype="1" fill="hold" nodeType="afterEffect">
                                  <p:stCondLst>
                                    <p:cond delay="500"/>
                                  </p:stCondLst>
                                  <p:childTnLst>
                                    <p:set>
                                      <p:cBhvr>
                                        <p:cTn id="18" dur="1" fill="hold">
                                          <p:stCondLst>
                                            <p:cond delay="0"/>
                                          </p:stCondLst>
                                        </p:cTn>
                                        <p:tgtEl>
                                          <p:spTgt spid="9219"/>
                                        </p:tgtEl>
                                        <p:attrNameLst>
                                          <p:attrName>style.visibility</p:attrName>
                                        </p:attrNameLst>
                                      </p:cBhvr>
                                      <p:to>
                                        <p:strVal val="visible"/>
                                      </p:to>
                                    </p:set>
                                    <p:animEffect transition="in" filter="wipe(up)">
                                      <p:cBhvr>
                                        <p:cTn id="19" dur="3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utoUpdateAnimBg="0"/>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Rectangle 1"/>
          <p:cNvSpPr>
            <a:spLocks/>
          </p:cNvSpPr>
          <p:nvPr/>
        </p:nvSpPr>
        <p:spPr bwMode="auto">
          <a:xfrm>
            <a:off x="244475" y="301625"/>
            <a:ext cx="12514263"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t-IT">
                <a:solidFill>
                  <a:srgbClr val="095CC4"/>
                </a:solidFill>
                <a:latin typeface="Times New Roman" charset="0"/>
                <a:ea typeface="ＭＳ Ｐゴシック" charset="0"/>
                <a:cs typeface="Times New Roman" charset="0"/>
                <a:sym typeface="Times New Roman" charset="0"/>
              </a:rPr>
              <a:t>"Decor" classico e spirito cristiano; stile e linguaggio della scrittura</a:t>
            </a:r>
            <a:endParaRPr lang="it-IT">
              <a:ea typeface="ＭＳ Ｐゴシック" charset="0"/>
            </a:endParaRPr>
          </a:p>
        </p:txBody>
      </p:sp>
      <p:sp>
        <p:nvSpPr>
          <p:cNvPr id="10242" name="Rectangle 2"/>
          <p:cNvSpPr>
            <a:spLocks/>
          </p:cNvSpPr>
          <p:nvPr/>
        </p:nvSpPr>
        <p:spPr bwMode="auto">
          <a:xfrm>
            <a:off x="614363" y="1068388"/>
            <a:ext cx="11774487" cy="3289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just"/>
            <a:r>
              <a:rPr lang="it-IT">
                <a:latin typeface="Times New Roman" pitchFamily="18" charset="0"/>
                <a:cs typeface="Times New Roman" pitchFamily="18" charset="0"/>
                <a:sym typeface="Times New Roman" pitchFamily="18" charset="0"/>
              </a:rPr>
              <a:t>Gerolamo riesce a coniugare lo stile e il linguaggio classici a stile e linguaggio cristiani. Lo stile viene inoltre adattato alla materia da trattare, la struttura sintattica presenta sia coordinazione che subordinazione. In generale, lo stile risulta sempre sostenuto, ma la padronanza che il santo ne possiede porta alla semplicità espressiva.</a:t>
            </a:r>
            <a:endParaRPr lang="it-IT"/>
          </a:p>
        </p:txBody>
      </p:sp>
      <p:pic>
        <p:nvPicPr>
          <p:cNvPr id="2" name="Immagine 1"/>
          <p:cNvPicPr>
            <a:picLocks noChangeAspect="1"/>
          </p:cNvPicPr>
          <p:nvPr/>
        </p:nvPicPr>
        <p:blipFill>
          <a:blip r:embed="rId4"/>
          <a:srcRect/>
          <a:stretch>
            <a:fillRect/>
          </a:stretch>
        </p:blipFill>
        <p:spPr bwMode="auto">
          <a:xfrm>
            <a:off x="4630738" y="4445000"/>
            <a:ext cx="3810000" cy="4978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3000" fill="hold"/>
                                        <p:tgtEl>
                                          <p:spTgt spid="10241"/>
                                        </p:tgtEl>
                                        <p:attrNameLst>
                                          <p:attrName>ppt_x</p:attrName>
                                        </p:attrNameLst>
                                      </p:cBhvr>
                                      <p:tavLst>
                                        <p:tav tm="0">
                                          <p:val>
                                            <p:strVal val="#ppt_x"/>
                                          </p:val>
                                        </p:tav>
                                        <p:tav tm="100000">
                                          <p:val>
                                            <p:strVal val="#ppt_x"/>
                                          </p:val>
                                        </p:tav>
                                      </p:tavLst>
                                    </p:anim>
                                    <p:anim calcmode="lin" valueType="num">
                                      <p:cBhvr additive="base">
                                        <p:cTn id="8" dur="3000" fill="hold"/>
                                        <p:tgtEl>
                                          <p:spTgt spid="1024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23" presetClass="entr" presetSubtype="16" fill="hold" grpId="0" nodeType="afterEffect">
                                  <p:stCondLst>
                                    <p:cond delay="500"/>
                                  </p:stCondLst>
                                  <p:iterate type="lt">
                                    <p:tmPct val="100000"/>
                                  </p:iterate>
                                  <p:childTnLst>
                                    <p:set>
                                      <p:cBhvr>
                                        <p:cTn id="11" dur="1" fill="hold">
                                          <p:stCondLst>
                                            <p:cond delay="0"/>
                                          </p:stCondLst>
                                        </p:cTn>
                                        <p:tgtEl>
                                          <p:spTgt spid="10242"/>
                                        </p:tgtEl>
                                        <p:attrNameLst>
                                          <p:attrName>style.visibility</p:attrName>
                                        </p:attrNameLst>
                                      </p:cBhvr>
                                      <p:to>
                                        <p:strVal val="visible"/>
                                      </p:to>
                                    </p:set>
                                    <p:anim calcmode="lin" valueType="num">
                                      <p:cBhvr>
                                        <p:cTn id="12" dur="75" fill="hold"/>
                                        <p:tgtEl>
                                          <p:spTgt spid="10242"/>
                                        </p:tgtEl>
                                        <p:attrNameLst>
                                          <p:attrName>ppt_w</p:attrName>
                                        </p:attrNameLst>
                                      </p:cBhvr>
                                      <p:tavLst>
                                        <p:tav tm="0">
                                          <p:val>
                                            <p:fltVal val="0"/>
                                          </p:val>
                                        </p:tav>
                                        <p:tav tm="100000">
                                          <p:val>
                                            <p:strVal val="#ppt_w"/>
                                          </p:val>
                                        </p:tav>
                                      </p:tavLst>
                                    </p:anim>
                                    <p:anim calcmode="lin" valueType="num">
                                      <p:cBhvr>
                                        <p:cTn id="13" dur="75" fill="hold"/>
                                        <p:tgtEl>
                                          <p:spTgt spid="10242"/>
                                        </p:tgtEl>
                                        <p:attrNameLst>
                                          <p:attrName>ppt_h</p:attrName>
                                        </p:attrNameLst>
                                      </p:cBhvr>
                                      <p:tavLst>
                                        <p:tav tm="0">
                                          <p:val>
                                            <p:fltVal val="0"/>
                                          </p:val>
                                        </p:tav>
                                        <p:tav tm="100000">
                                          <p:val>
                                            <p:strVal val="#ppt_h"/>
                                          </p:val>
                                        </p:tav>
                                      </p:tavLst>
                                    </p:anim>
                                  </p:childTnLst>
                                </p:cTn>
                              </p:par>
                              <p:par>
                                <p:cTn id="14" presetID="21"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utoUpdateAnimBg="0"/>
      <p:bldP spid="10242" grpId="0" autoUpdateAnimBg="0"/>
    </p:bldLst>
  </p:timing>
</p:sld>
</file>

<file path=ppt/theme/theme1.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i Offic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xmlns=""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it-IT"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xmlns=""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it-IT"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TotalTime>
  <Words>400</Words>
  <Application>Microsoft Office PowerPoint</Application>
  <PresentationFormat>Personalizzato</PresentationFormat>
  <Paragraphs>24</Paragraphs>
  <Slides>8</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Helvetica Light</vt:lpstr>
      <vt:lpstr>MS PGothic</vt:lpstr>
      <vt:lpstr>Arial</vt:lpstr>
      <vt:lpstr>Noteworthy Bold</vt:lpstr>
      <vt:lpstr>Times New Roman</vt:lpstr>
      <vt:lpstr>Tema di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Luca</dc:creator>
  <cp:lastModifiedBy>Enrico</cp:lastModifiedBy>
  <cp:revision>4</cp:revision>
  <dcterms:modified xsi:type="dcterms:W3CDTF">2013-08-18T21:14:55Z</dcterms:modified>
</cp:coreProperties>
</file>