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D27A4D-7A13-4D8C-8C48-1608528293A0}" type="doc">
      <dgm:prSet loTypeId="urn:microsoft.com/office/officeart/2005/8/layout/radial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BF45A4DB-F816-485D-A4D2-EE10DA122FDD}">
      <dgm:prSet phldrT="[Testo]"/>
      <dgm:spPr/>
      <dgm:t>
        <a:bodyPr/>
        <a:lstStyle/>
        <a:p>
          <a:r>
            <a:rPr lang="it-IT" dirty="0" smtClean="0">
              <a:latin typeface="Times New Roman" pitchFamily="18" charset="0"/>
              <a:cs typeface="Times New Roman" pitchFamily="18" charset="0"/>
            </a:rPr>
            <a:t>Nasce così una nuova visione della vita immanentista, antropo-centrica ed individualista in contrapposizione a quella medievale trascendentista, teocentrica ed universalista</a:t>
          </a:r>
          <a:endParaRPr lang="it-IT" dirty="0"/>
        </a:p>
      </dgm:t>
    </dgm:pt>
    <dgm:pt modelId="{05CC22C7-D08B-4003-B930-3582E3312436}" type="parTrans" cxnId="{11D54E64-83E6-4223-B8DD-8944478FE1B6}">
      <dgm:prSet/>
      <dgm:spPr/>
      <dgm:t>
        <a:bodyPr/>
        <a:lstStyle/>
        <a:p>
          <a:endParaRPr lang="it-IT"/>
        </a:p>
      </dgm:t>
    </dgm:pt>
    <dgm:pt modelId="{977A1304-792A-4E41-89B0-902F79860188}" type="sibTrans" cxnId="{11D54E64-83E6-4223-B8DD-8944478FE1B6}">
      <dgm:prSet/>
      <dgm:spPr/>
      <dgm:t>
        <a:bodyPr/>
        <a:lstStyle/>
        <a:p>
          <a:endParaRPr lang="it-IT"/>
        </a:p>
      </dgm:t>
    </dgm:pt>
    <dgm:pt modelId="{2E82C8E3-3B19-4E07-93BB-5CA02EB77AA3}">
      <dgm:prSet phldrT="[Testo]" custT="1"/>
      <dgm:spPr/>
      <dgm:t>
        <a:bodyPr/>
        <a:lstStyle/>
        <a:p>
          <a:r>
            <a:rPr lang="it-IT" sz="1200" dirty="0" smtClean="0">
              <a:latin typeface="Times New Roman" pitchFamily="18" charset="0"/>
              <a:cs typeface="Times New Roman" pitchFamily="18" charset="0"/>
            </a:rPr>
            <a:t>Dal punto di vista storico, si considera Rinascimento il periodo che va dalla pace di Lodi (1454) alla pace di </a:t>
          </a:r>
          <a:r>
            <a:rPr lang="it-IT" sz="1200" dirty="0" err="1" smtClean="0">
              <a:latin typeface="Times New Roman" pitchFamily="18" charset="0"/>
              <a:cs typeface="Times New Roman" pitchFamily="18" charset="0"/>
            </a:rPr>
            <a:t>Cateau-Cambrésis</a:t>
          </a:r>
          <a:endParaRPr lang="it-IT" sz="1200" dirty="0"/>
        </a:p>
      </dgm:t>
    </dgm:pt>
    <dgm:pt modelId="{75E46E9A-9C87-415C-8B0E-596E6E1B9C82}" type="parTrans" cxnId="{0189C26E-B245-4FF7-BFAD-1E98F1B3A46B}">
      <dgm:prSet/>
      <dgm:spPr/>
      <dgm:t>
        <a:bodyPr/>
        <a:lstStyle/>
        <a:p>
          <a:endParaRPr lang="it-IT"/>
        </a:p>
      </dgm:t>
    </dgm:pt>
    <dgm:pt modelId="{C9DF8A96-69D9-4AE8-AF70-9176B7CEA800}" type="sibTrans" cxnId="{0189C26E-B245-4FF7-BFAD-1E98F1B3A46B}">
      <dgm:prSet/>
      <dgm:spPr/>
      <dgm:t>
        <a:bodyPr/>
        <a:lstStyle/>
        <a:p>
          <a:endParaRPr lang="it-IT"/>
        </a:p>
      </dgm:t>
    </dgm:pt>
    <dgm:pt modelId="{FE5FA7CE-CE22-4E7B-8F44-714FE473F0E8}">
      <dgm:prSet phldrT="[Testo]" custT="1"/>
      <dgm:spPr/>
      <dgm:t>
        <a:bodyPr/>
        <a:lstStyle/>
        <a:p>
          <a:r>
            <a:rPr lang="it-IT" sz="1200" dirty="0" smtClean="0">
              <a:latin typeface="Times New Roman" pitchFamily="18" charset="0"/>
              <a:cs typeface="Times New Roman" pitchFamily="18" charset="0"/>
            </a:rPr>
            <a:t>Dal punto di vista linguistico si sceglie il latino aulico in contrapposizione alla borghesia medievale che usava il volgare e alla chiesa che usava il latino della decadenza</a:t>
          </a:r>
          <a:endParaRPr lang="it-IT" sz="1200" dirty="0"/>
        </a:p>
      </dgm:t>
    </dgm:pt>
    <dgm:pt modelId="{D3800DB8-CFB4-4E10-99AA-EDF965AC06B2}" type="parTrans" cxnId="{E6F7E023-B981-42BE-BD2A-C2B1D3F2C4A5}">
      <dgm:prSet/>
      <dgm:spPr/>
      <dgm:t>
        <a:bodyPr/>
        <a:lstStyle/>
        <a:p>
          <a:endParaRPr lang="it-IT"/>
        </a:p>
      </dgm:t>
    </dgm:pt>
    <dgm:pt modelId="{3EE83BF3-DD14-4D0A-A393-2B4782A57F0E}" type="sibTrans" cxnId="{E6F7E023-B981-42BE-BD2A-C2B1D3F2C4A5}">
      <dgm:prSet/>
      <dgm:spPr/>
      <dgm:t>
        <a:bodyPr/>
        <a:lstStyle/>
        <a:p>
          <a:endParaRPr lang="it-IT"/>
        </a:p>
      </dgm:t>
    </dgm:pt>
    <dgm:pt modelId="{13B1162B-58B8-46C0-AB7C-7F21E8EB4A28}">
      <dgm:prSet phldrT="[Testo]" custT="1"/>
      <dgm:spPr/>
      <dgm:t>
        <a:bodyPr/>
        <a:lstStyle/>
        <a:p>
          <a:r>
            <a:rPr lang="it-IT" sz="1200" dirty="0" smtClean="0">
              <a:latin typeface="Times New Roman" pitchFamily="18" charset="0"/>
              <a:cs typeface="Times New Roman" pitchFamily="18" charset="0"/>
            </a:rPr>
            <a:t>Dal punto di vista culturale nascono accademie e circoli di intellettuali che diffondono la nuova scienza e si oppongono al sapere tradizionale delle università</a:t>
          </a:r>
          <a:endParaRPr lang="it-IT" sz="1200" dirty="0"/>
        </a:p>
      </dgm:t>
    </dgm:pt>
    <dgm:pt modelId="{37A81B55-3E62-47FA-AD68-6EA4FE3C1440}" type="parTrans" cxnId="{B877A807-2541-4E0E-959D-5241FA81BA10}">
      <dgm:prSet/>
      <dgm:spPr/>
      <dgm:t>
        <a:bodyPr/>
        <a:lstStyle/>
        <a:p>
          <a:endParaRPr lang="it-IT"/>
        </a:p>
      </dgm:t>
    </dgm:pt>
    <dgm:pt modelId="{A2164340-706E-4CC4-A2B1-E3729011B8D6}" type="sibTrans" cxnId="{B877A807-2541-4E0E-959D-5241FA81BA10}">
      <dgm:prSet/>
      <dgm:spPr/>
      <dgm:t>
        <a:bodyPr/>
        <a:lstStyle/>
        <a:p>
          <a:endParaRPr lang="it-IT"/>
        </a:p>
      </dgm:t>
    </dgm:pt>
    <dgm:pt modelId="{B64FFD80-E6D3-4210-847E-6DD5CDF6B388}">
      <dgm:prSet phldrT="[Testo]" custT="1"/>
      <dgm:spPr/>
      <dgm:t>
        <a:bodyPr/>
        <a:lstStyle/>
        <a:p>
          <a:r>
            <a:rPr lang="it-IT" sz="1200" dirty="0" smtClean="0">
              <a:latin typeface="Times New Roman" pitchFamily="18" charset="0"/>
              <a:cs typeface="Times New Roman" pitchFamily="18" charset="0"/>
            </a:rPr>
            <a:t>Dal punto di vista sociale,  abbiamo l’ascesa della borghesia e l’affermazione delle monarchie nazionali</a:t>
          </a:r>
          <a:endParaRPr lang="it-IT" sz="1200" dirty="0"/>
        </a:p>
      </dgm:t>
    </dgm:pt>
    <dgm:pt modelId="{1796BD85-90AD-4890-947A-FDA79352A4F5}" type="parTrans" cxnId="{A47EB45A-12FA-4502-B66B-F03A155A1D5E}">
      <dgm:prSet/>
      <dgm:spPr/>
      <dgm:t>
        <a:bodyPr/>
        <a:lstStyle/>
        <a:p>
          <a:endParaRPr lang="it-IT"/>
        </a:p>
      </dgm:t>
    </dgm:pt>
    <dgm:pt modelId="{99603BF8-927A-4DA6-AEF9-E04CD8736961}" type="sibTrans" cxnId="{A47EB45A-12FA-4502-B66B-F03A155A1D5E}">
      <dgm:prSet/>
      <dgm:spPr/>
      <dgm:t>
        <a:bodyPr/>
        <a:lstStyle/>
        <a:p>
          <a:endParaRPr lang="it-IT"/>
        </a:p>
      </dgm:t>
    </dgm:pt>
    <dgm:pt modelId="{9C880570-B42D-4275-BEE2-D0EBE54E693E}" type="pres">
      <dgm:prSet presAssocID="{2BD27A4D-7A13-4D8C-8C48-1608528293A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BCFBAF4-6720-4004-B5C4-C1735165F9C2}" type="pres">
      <dgm:prSet presAssocID="{2BD27A4D-7A13-4D8C-8C48-1608528293A0}" presName="radial" presStyleCnt="0">
        <dgm:presLayoutVars>
          <dgm:animLvl val="ctr"/>
        </dgm:presLayoutVars>
      </dgm:prSet>
      <dgm:spPr/>
    </dgm:pt>
    <dgm:pt modelId="{8909F8DD-1D31-43C7-8566-2F69DE755CE8}" type="pres">
      <dgm:prSet presAssocID="{BF45A4DB-F816-485D-A4D2-EE10DA122FDD}" presName="centerShape" presStyleLbl="vennNode1" presStyleIdx="0" presStyleCnt="5"/>
      <dgm:spPr/>
      <dgm:t>
        <a:bodyPr/>
        <a:lstStyle/>
        <a:p>
          <a:endParaRPr lang="it-IT"/>
        </a:p>
      </dgm:t>
    </dgm:pt>
    <dgm:pt modelId="{6991FDFC-5DD5-4B49-B428-822ABB672569}" type="pres">
      <dgm:prSet presAssocID="{2E82C8E3-3B19-4E07-93BB-5CA02EB77AA3}" presName="node" presStyleLbl="vennNode1" presStyleIdx="1" presStyleCnt="5" custScaleX="117914" custScaleY="11049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83D405C-0F27-4584-8CD2-D4E4EF89ECA9}" type="pres">
      <dgm:prSet presAssocID="{FE5FA7CE-CE22-4E7B-8F44-714FE473F0E8}" presName="node" presStyleLbl="vennNode1" presStyleIdx="2" presStyleCnt="5" custScaleX="118518" custScaleY="11313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D2ECFEC-6C6D-4A25-85F4-FDFA10B88577}" type="pres">
      <dgm:prSet presAssocID="{13B1162B-58B8-46C0-AB7C-7F21E8EB4A28}" presName="node" presStyleLbl="vennNode1" presStyleIdx="3" presStyleCnt="5" custScaleX="109910" custScaleY="10410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D3C1BB8-4C11-4DB9-BE8A-624F2D61A0A0}" type="pres">
      <dgm:prSet presAssocID="{B64FFD80-E6D3-4210-847E-6DD5CDF6B388}" presName="node" presStyleLbl="vennNode1" presStyleIdx="4" presStyleCnt="5" custScaleX="117681" custScaleY="10471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47EB45A-12FA-4502-B66B-F03A155A1D5E}" srcId="{BF45A4DB-F816-485D-A4D2-EE10DA122FDD}" destId="{B64FFD80-E6D3-4210-847E-6DD5CDF6B388}" srcOrd="3" destOrd="0" parTransId="{1796BD85-90AD-4890-947A-FDA79352A4F5}" sibTransId="{99603BF8-927A-4DA6-AEF9-E04CD8736961}"/>
    <dgm:cxn modelId="{E6F7E023-B981-42BE-BD2A-C2B1D3F2C4A5}" srcId="{BF45A4DB-F816-485D-A4D2-EE10DA122FDD}" destId="{FE5FA7CE-CE22-4E7B-8F44-714FE473F0E8}" srcOrd="1" destOrd="0" parTransId="{D3800DB8-CFB4-4E10-99AA-EDF965AC06B2}" sibTransId="{3EE83BF3-DD14-4D0A-A393-2B4782A57F0E}"/>
    <dgm:cxn modelId="{809279A7-1ACB-4B43-9429-B5BF3A50CDC1}" type="presOf" srcId="{BF45A4DB-F816-485D-A4D2-EE10DA122FDD}" destId="{8909F8DD-1D31-43C7-8566-2F69DE755CE8}" srcOrd="0" destOrd="0" presId="urn:microsoft.com/office/officeart/2005/8/layout/radial3"/>
    <dgm:cxn modelId="{9DCA7051-6A4C-400D-B373-D325CDC84085}" type="presOf" srcId="{2E82C8E3-3B19-4E07-93BB-5CA02EB77AA3}" destId="{6991FDFC-5DD5-4B49-B428-822ABB672569}" srcOrd="0" destOrd="0" presId="urn:microsoft.com/office/officeart/2005/8/layout/radial3"/>
    <dgm:cxn modelId="{BDCA7D21-5121-4B40-9AF3-AF8E18D7546B}" type="presOf" srcId="{FE5FA7CE-CE22-4E7B-8F44-714FE473F0E8}" destId="{E83D405C-0F27-4584-8CD2-D4E4EF89ECA9}" srcOrd="0" destOrd="0" presId="urn:microsoft.com/office/officeart/2005/8/layout/radial3"/>
    <dgm:cxn modelId="{D3782269-BD9B-42AC-A806-978B42A5CE03}" type="presOf" srcId="{13B1162B-58B8-46C0-AB7C-7F21E8EB4A28}" destId="{BD2ECFEC-6C6D-4A25-85F4-FDFA10B88577}" srcOrd="0" destOrd="0" presId="urn:microsoft.com/office/officeart/2005/8/layout/radial3"/>
    <dgm:cxn modelId="{B877A807-2541-4E0E-959D-5241FA81BA10}" srcId="{BF45A4DB-F816-485D-A4D2-EE10DA122FDD}" destId="{13B1162B-58B8-46C0-AB7C-7F21E8EB4A28}" srcOrd="2" destOrd="0" parTransId="{37A81B55-3E62-47FA-AD68-6EA4FE3C1440}" sibTransId="{A2164340-706E-4CC4-A2B1-E3729011B8D6}"/>
    <dgm:cxn modelId="{86D08D6C-B5B8-409A-9641-CEAF432C6199}" type="presOf" srcId="{B64FFD80-E6D3-4210-847E-6DD5CDF6B388}" destId="{DD3C1BB8-4C11-4DB9-BE8A-624F2D61A0A0}" srcOrd="0" destOrd="0" presId="urn:microsoft.com/office/officeart/2005/8/layout/radial3"/>
    <dgm:cxn modelId="{11D54E64-83E6-4223-B8DD-8944478FE1B6}" srcId="{2BD27A4D-7A13-4D8C-8C48-1608528293A0}" destId="{BF45A4DB-F816-485D-A4D2-EE10DA122FDD}" srcOrd="0" destOrd="0" parTransId="{05CC22C7-D08B-4003-B930-3582E3312436}" sibTransId="{977A1304-792A-4E41-89B0-902F79860188}"/>
    <dgm:cxn modelId="{0189C26E-B245-4FF7-BFAD-1E98F1B3A46B}" srcId="{BF45A4DB-F816-485D-A4D2-EE10DA122FDD}" destId="{2E82C8E3-3B19-4E07-93BB-5CA02EB77AA3}" srcOrd="0" destOrd="0" parTransId="{75E46E9A-9C87-415C-8B0E-596E6E1B9C82}" sibTransId="{C9DF8A96-69D9-4AE8-AF70-9176B7CEA800}"/>
    <dgm:cxn modelId="{BDC82670-574C-403F-9604-F74CB15C58EF}" type="presOf" srcId="{2BD27A4D-7A13-4D8C-8C48-1608528293A0}" destId="{9C880570-B42D-4275-BEE2-D0EBE54E693E}" srcOrd="0" destOrd="0" presId="urn:microsoft.com/office/officeart/2005/8/layout/radial3"/>
    <dgm:cxn modelId="{8763C4A7-0DB5-493E-9E06-B0DA14075D54}" type="presParOf" srcId="{9C880570-B42D-4275-BEE2-D0EBE54E693E}" destId="{2BCFBAF4-6720-4004-B5C4-C1735165F9C2}" srcOrd="0" destOrd="0" presId="urn:microsoft.com/office/officeart/2005/8/layout/radial3"/>
    <dgm:cxn modelId="{258F744D-01C9-490F-A28C-D4867DDC6C39}" type="presParOf" srcId="{2BCFBAF4-6720-4004-B5C4-C1735165F9C2}" destId="{8909F8DD-1D31-43C7-8566-2F69DE755CE8}" srcOrd="0" destOrd="0" presId="urn:microsoft.com/office/officeart/2005/8/layout/radial3"/>
    <dgm:cxn modelId="{E007D51A-33D1-4920-BA6A-75D827384341}" type="presParOf" srcId="{2BCFBAF4-6720-4004-B5C4-C1735165F9C2}" destId="{6991FDFC-5DD5-4B49-B428-822ABB672569}" srcOrd="1" destOrd="0" presId="urn:microsoft.com/office/officeart/2005/8/layout/radial3"/>
    <dgm:cxn modelId="{619AA5C0-E795-4C1D-A922-2341E4D2748E}" type="presParOf" srcId="{2BCFBAF4-6720-4004-B5C4-C1735165F9C2}" destId="{E83D405C-0F27-4584-8CD2-D4E4EF89ECA9}" srcOrd="2" destOrd="0" presId="urn:microsoft.com/office/officeart/2005/8/layout/radial3"/>
    <dgm:cxn modelId="{480E82EC-85B8-4340-B20D-F639D55215AA}" type="presParOf" srcId="{2BCFBAF4-6720-4004-B5C4-C1735165F9C2}" destId="{BD2ECFEC-6C6D-4A25-85F4-FDFA10B88577}" srcOrd="3" destOrd="0" presId="urn:microsoft.com/office/officeart/2005/8/layout/radial3"/>
    <dgm:cxn modelId="{870C97F1-564F-499E-9902-00DF59C8ECAC}" type="presParOf" srcId="{2BCFBAF4-6720-4004-B5C4-C1735165F9C2}" destId="{DD3C1BB8-4C11-4DB9-BE8A-624F2D61A0A0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09F8DD-1D31-43C7-8566-2F69DE755CE8}">
      <dsp:nvSpPr>
        <dsp:cNvPr id="0" name=""/>
        <dsp:cNvSpPr/>
      </dsp:nvSpPr>
      <dsp:spPr>
        <a:xfrm>
          <a:off x="2910941" y="1357184"/>
          <a:ext cx="3315180" cy="331518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latin typeface="Times New Roman" pitchFamily="18" charset="0"/>
              <a:cs typeface="Times New Roman" pitchFamily="18" charset="0"/>
            </a:rPr>
            <a:t>Nasce così una nuova visione della vita immanentista, antropo-centrica ed individualista in contrapposizione a quella medievale trascendentista, teocentrica ed universalista</a:t>
          </a:r>
          <a:endParaRPr lang="it-IT" sz="1800" kern="1200" dirty="0"/>
        </a:p>
      </dsp:txBody>
      <dsp:txXfrm>
        <a:off x="2910941" y="1357184"/>
        <a:ext cx="3315180" cy="3315180"/>
      </dsp:txXfrm>
    </dsp:sp>
    <dsp:sp modelId="{6991FDFC-5DD5-4B49-B428-822ABB672569}">
      <dsp:nvSpPr>
        <dsp:cNvPr id="0" name=""/>
        <dsp:cNvSpPr/>
      </dsp:nvSpPr>
      <dsp:spPr>
        <a:xfrm>
          <a:off x="3591265" y="-59906"/>
          <a:ext cx="1954531" cy="1831471"/>
        </a:xfrm>
        <a:prstGeom prst="ellipse">
          <a:avLst/>
        </a:prstGeom>
        <a:solidFill>
          <a:schemeClr val="accent5">
            <a:alpha val="50000"/>
            <a:hueOff val="-2483469"/>
            <a:satOff val="9953"/>
            <a:lumOff val="215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latin typeface="Times New Roman" pitchFamily="18" charset="0"/>
              <a:cs typeface="Times New Roman" pitchFamily="18" charset="0"/>
            </a:rPr>
            <a:t>Dal punto di vista storico, si considera Rinascimento il periodo che va dalla pace di Lodi (1454) alla pace di </a:t>
          </a:r>
          <a:r>
            <a:rPr lang="it-IT" sz="1200" kern="1200" dirty="0" err="1" smtClean="0">
              <a:latin typeface="Times New Roman" pitchFamily="18" charset="0"/>
              <a:cs typeface="Times New Roman" pitchFamily="18" charset="0"/>
            </a:rPr>
            <a:t>Cateau-Cambrésis</a:t>
          </a:r>
          <a:endParaRPr lang="it-IT" sz="1200" kern="1200" dirty="0"/>
        </a:p>
      </dsp:txBody>
      <dsp:txXfrm>
        <a:off x="3591265" y="-59906"/>
        <a:ext cx="1954531" cy="1831471"/>
      </dsp:txXfrm>
    </dsp:sp>
    <dsp:sp modelId="{E83D405C-0F27-4584-8CD2-D4E4EF89ECA9}">
      <dsp:nvSpPr>
        <dsp:cNvPr id="0" name=""/>
        <dsp:cNvSpPr/>
      </dsp:nvSpPr>
      <dsp:spPr>
        <a:xfrm>
          <a:off x="5745205" y="2077117"/>
          <a:ext cx="1964542" cy="1875314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latin typeface="Times New Roman" pitchFamily="18" charset="0"/>
              <a:cs typeface="Times New Roman" pitchFamily="18" charset="0"/>
            </a:rPr>
            <a:t>Dal punto di vista linguistico si sceglie il latino aulico in contrapposizione alla borghesia medievale che usava il volgare e alla chiesa che usava il latino della decadenza</a:t>
          </a:r>
          <a:endParaRPr lang="it-IT" sz="1200" kern="1200" dirty="0"/>
        </a:p>
      </dsp:txBody>
      <dsp:txXfrm>
        <a:off x="5745205" y="2077117"/>
        <a:ext cx="1964542" cy="1875314"/>
      </dsp:txXfrm>
    </dsp:sp>
    <dsp:sp modelId="{BD2ECFEC-6C6D-4A25-85F4-FDFA10B88577}">
      <dsp:nvSpPr>
        <dsp:cNvPr id="0" name=""/>
        <dsp:cNvSpPr/>
      </dsp:nvSpPr>
      <dsp:spPr>
        <a:xfrm>
          <a:off x="3657602" y="4310869"/>
          <a:ext cx="1821857" cy="1725700"/>
        </a:xfrm>
        <a:prstGeom prst="ellipse">
          <a:avLst/>
        </a:prstGeom>
        <a:solidFill>
          <a:schemeClr val="accent5">
            <a:alpha val="50000"/>
            <a:hueOff val="-7450407"/>
            <a:satOff val="29858"/>
            <a:lumOff val="647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latin typeface="Times New Roman" pitchFamily="18" charset="0"/>
              <a:cs typeface="Times New Roman" pitchFamily="18" charset="0"/>
            </a:rPr>
            <a:t>Dal punto di vista culturale nascono accademie e circoli di intellettuali che diffondono la nuova scienza e si oppongono al sapere tradizionale delle università</a:t>
          </a:r>
          <a:endParaRPr lang="it-IT" sz="1200" kern="1200" dirty="0"/>
        </a:p>
      </dsp:txBody>
      <dsp:txXfrm>
        <a:off x="3657602" y="4310869"/>
        <a:ext cx="1821857" cy="1725700"/>
      </dsp:txXfrm>
    </dsp:sp>
    <dsp:sp modelId="{DD3C1BB8-4C11-4DB9-BE8A-624F2D61A0A0}">
      <dsp:nvSpPr>
        <dsp:cNvPr id="0" name=""/>
        <dsp:cNvSpPr/>
      </dsp:nvSpPr>
      <dsp:spPr>
        <a:xfrm>
          <a:off x="1434251" y="2146918"/>
          <a:ext cx="1950668" cy="1735712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latin typeface="Times New Roman" pitchFamily="18" charset="0"/>
              <a:cs typeface="Times New Roman" pitchFamily="18" charset="0"/>
            </a:rPr>
            <a:t>Dal punto di vista sociale,  abbiamo l’ascesa della borghesia e l’affermazione delle monarchie nazionali</a:t>
          </a:r>
          <a:endParaRPr lang="it-IT" sz="1200" kern="1200" dirty="0"/>
        </a:p>
      </dsp:txBody>
      <dsp:txXfrm>
        <a:off x="1434251" y="2146918"/>
        <a:ext cx="1950668" cy="1735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8DB63-4723-4E67-AB80-23D289D05827}" type="datetimeFigureOut">
              <a:rPr lang="it-IT" smtClean="0"/>
              <a:pPr/>
              <a:t>03/06/2011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CB163-C1A4-4B07-AD8B-DEEA979D40E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CB163-C1A4-4B07-AD8B-DEEA979D40E0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CB163-C1A4-4B07-AD8B-DEEA979D40E0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CB163-C1A4-4B07-AD8B-DEEA979D40E0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CB163-C1A4-4B07-AD8B-DEEA979D40E0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CB163-C1A4-4B07-AD8B-DEEA979D40E0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CB163-C1A4-4B07-AD8B-DEEA979D40E0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CB163-C1A4-4B07-AD8B-DEEA979D40E0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CB163-C1A4-4B07-AD8B-DEEA979D40E0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CB163-C1A4-4B07-AD8B-DEEA979D40E0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CB163-C1A4-4B07-AD8B-DEEA979D40E0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CB163-C1A4-4B07-AD8B-DEEA979D40E0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CB163-C1A4-4B07-AD8B-DEEA979D40E0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CB163-C1A4-4B07-AD8B-DEEA979D40E0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CB163-C1A4-4B07-AD8B-DEEA979D40E0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CB163-C1A4-4B07-AD8B-DEEA979D40E0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53F0-E34F-4175-8132-6FEA3148A6CB}" type="datetimeFigureOut">
              <a:rPr lang="it-IT" smtClean="0"/>
              <a:pPr/>
              <a:t>03/06/2011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5974-C56D-470B-81E0-0A14204B062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53F0-E34F-4175-8132-6FEA3148A6CB}" type="datetimeFigureOut">
              <a:rPr lang="it-IT" smtClean="0"/>
              <a:pPr/>
              <a:t>03/06/2011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5974-C56D-470B-81E0-0A14204B062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53F0-E34F-4175-8132-6FEA3148A6CB}" type="datetimeFigureOut">
              <a:rPr lang="it-IT" smtClean="0"/>
              <a:pPr/>
              <a:t>03/06/2011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5974-C56D-470B-81E0-0A14204B062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53F0-E34F-4175-8132-6FEA3148A6CB}" type="datetimeFigureOut">
              <a:rPr lang="it-IT" smtClean="0"/>
              <a:pPr/>
              <a:t>03/06/2011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5974-C56D-470B-81E0-0A14204B062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53F0-E34F-4175-8132-6FEA3148A6CB}" type="datetimeFigureOut">
              <a:rPr lang="it-IT" smtClean="0"/>
              <a:pPr/>
              <a:t>03/06/2011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5974-C56D-470B-81E0-0A14204B062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53F0-E34F-4175-8132-6FEA3148A6CB}" type="datetimeFigureOut">
              <a:rPr lang="it-IT" smtClean="0"/>
              <a:pPr/>
              <a:t>03/06/2011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5974-C56D-470B-81E0-0A14204B062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53F0-E34F-4175-8132-6FEA3148A6CB}" type="datetimeFigureOut">
              <a:rPr lang="it-IT" smtClean="0"/>
              <a:pPr/>
              <a:t>03/06/2011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5974-C56D-470B-81E0-0A14204B062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53F0-E34F-4175-8132-6FEA3148A6CB}" type="datetimeFigureOut">
              <a:rPr lang="it-IT" smtClean="0"/>
              <a:pPr/>
              <a:t>03/06/2011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5974-C56D-470B-81E0-0A14204B062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53F0-E34F-4175-8132-6FEA3148A6CB}" type="datetimeFigureOut">
              <a:rPr lang="it-IT" smtClean="0"/>
              <a:pPr/>
              <a:t>03/06/2011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5974-C56D-470B-81E0-0A14204B062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53F0-E34F-4175-8132-6FEA3148A6CB}" type="datetimeFigureOut">
              <a:rPr lang="it-IT" smtClean="0"/>
              <a:pPr/>
              <a:t>03/06/2011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5974-C56D-470B-81E0-0A14204B062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53F0-E34F-4175-8132-6FEA3148A6CB}" type="datetimeFigureOut">
              <a:rPr lang="it-IT" smtClean="0"/>
              <a:pPr/>
              <a:t>03/06/2011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5974-C56D-470B-81E0-0A14204B062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7000" r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653F0-E34F-4175-8132-6FEA3148A6CB}" type="datetimeFigureOut">
              <a:rPr lang="it-IT" smtClean="0"/>
              <a:pPr/>
              <a:t>03/06/2011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25974-C56D-470B-81E0-0A14204B062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2606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IL RINASCIMENTO</a:t>
            </a:r>
            <a:endParaRPr lang="it-I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Diagramma 2"/>
          <p:cNvGraphicFramePr/>
          <p:nvPr/>
        </p:nvGraphicFramePr>
        <p:xfrm>
          <a:off x="0" y="692696"/>
          <a:ext cx="914400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1115616" y="332656"/>
            <a:ext cx="75963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Raffaello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Sanzio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(1483-1520) e Michelangelo Buonarroti (1475-1564)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0" y="980728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Leonardo aveva realizzato una mirabile sintesi tra l’esigenza di equilibrio e armonia e l’imitazione del naturale, che rimaneva sempre un poco incomprensibile per l’uomo. Raffaello è invece convinto che la mente umana possa comprendere ogni aspetto della natura. Crea allora un personale linguaggi figurativ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o basato sulla nitidezza delle forme:</a:t>
            </a:r>
          </a:p>
        </p:txBody>
      </p:sp>
      <p:pic>
        <p:nvPicPr>
          <p:cNvPr id="32770" name="Picture 2" descr="C:\Users\Luca\Downloads\Raf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5976664" cy="4270598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6228184" y="4293096"/>
            <a:ext cx="2915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La “Disputa del Sacramento” (1508-1510)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C:\Users\Luca\Downloads\Raf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764704"/>
            <a:ext cx="7682286" cy="5961261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2915816" y="26064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La “Scuola di Atene” (1508-1510)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0" y="332656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Michelangelo, leggendo i classici celebra nelle sue opere i valori morali individuali e la virtù civili: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Dav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196752"/>
            <a:ext cx="2524125" cy="481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1115616" y="332656"/>
            <a:ext cx="75963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L’inquietudine rinascimentale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0" y="83671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Negli ultimi anni delle loro vite, Leonardo e Michelangelo realizzano opere che mostran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o una profonda inquietudine nei confronti delle capacità umane e nella religione: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193.204.255.75/elephant_castle/web/uploads/immagini/saggio/4ab904475c7ba9e997359fda69aebc38a52e79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077072"/>
            <a:ext cx="3312368" cy="2600211"/>
          </a:xfrm>
          <a:prstGeom prst="rect">
            <a:avLst/>
          </a:prstGeom>
          <a:noFill/>
        </p:spPr>
      </p:pic>
      <p:pic>
        <p:nvPicPr>
          <p:cNvPr id="34820" name="Picture 4" descr="http://193.204.255.75/elephant_castle/web/uploads/immagini/saggio/cff72ba78260e9402be852d3f8c1a5a3d9cb5cd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484784"/>
            <a:ext cx="3384376" cy="2521362"/>
          </a:xfrm>
          <a:prstGeom prst="rect">
            <a:avLst/>
          </a:prstGeom>
          <a:noFill/>
        </p:spPr>
      </p:pic>
      <p:pic>
        <p:nvPicPr>
          <p:cNvPr id="34821" name="Picture 5" descr="C:\Users\Luca\Downloads\il-giudizio-universa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628800"/>
            <a:ext cx="3384376" cy="4781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scultura-italiana.com/Approfondimenti/Foto/Michelangelo%20-%20Piet%C3%A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20688"/>
            <a:ext cx="4176464" cy="5728778"/>
          </a:xfrm>
          <a:prstGeom prst="rect">
            <a:avLst/>
          </a:prstGeom>
          <a:noFill/>
        </p:spPr>
      </p:pic>
      <p:pic>
        <p:nvPicPr>
          <p:cNvPr id="41988" name="Picture 4" descr="http://upload.wikimedia.org/wikipedia/commons/thumb/4/44/Michelangelo_piet%C3%A0_rondanini.jpg/450px-Michelangelo_piet%C3%A0_rondani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620688"/>
            <a:ext cx="428625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1115616" y="332656"/>
            <a:ext cx="75963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La maniera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67544" y="836712"/>
            <a:ext cx="833467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Il termine maniera è presente nei trattati del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XV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e XVI secolo per indicare ciò che noi definiamo </a:t>
            </a:r>
            <a:r>
              <a:rPr lang="it-IT" sz="1600" i="1" dirty="0" smtClean="0">
                <a:latin typeface="Times New Roman" pitchFamily="18" charset="0"/>
                <a:cs typeface="Times New Roman" pitchFamily="18" charset="0"/>
              </a:rPr>
              <a:t>stile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. Giorgio Vasari definirà i gradi della "maniera", e utilizzerà questo termine per definire i diversi stili nelle diverse epoche e in differenti aree geografiche. Vasari vede nell'arte a lui contemporanea la perfezione data dal superamento della natura. Se i maestri della generazione precedente (Leonardo, Raffaello, Correggio, Giorgione eccetera) erano riusciti, tramite il confronto con l'arte classica (si ricordino le più celebri statue greche e romane), a codificare le regole su cui si basa l'imitazione della natura, gli artisti a lui contemporanei, che ben conoscono queste regole, sanno piegarle a loro piacimento superando la natura stessa. La tensione tra </a:t>
            </a:r>
            <a:r>
              <a:rPr lang="it-IT" sz="1600" i="1" dirty="0" smtClean="0">
                <a:latin typeface="Times New Roman" pitchFamily="18" charset="0"/>
                <a:cs typeface="Times New Roman" pitchFamily="18" charset="0"/>
              </a:rPr>
              <a:t>regola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 e </a:t>
            </a:r>
            <a:r>
              <a:rPr lang="it-IT" sz="1600" i="1" dirty="0" smtClean="0">
                <a:latin typeface="Times New Roman" pitchFamily="18" charset="0"/>
                <a:cs typeface="Times New Roman" pitchFamily="18" charset="0"/>
              </a:rPr>
              <a:t>licenza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 è la base stessa del linguaggio manieristico. Vi sono quindi una grandissima competenza tecnica negli artisti e una notevole competenza lessicale da parte dei fruitori delle opere. Sono la facilità d'esecuzione e la rapidità le caratteristiche più apprezzate da Vasari, e trovano un parallelo nella </a:t>
            </a:r>
            <a:r>
              <a:rPr lang="it-IT" sz="1600" i="1" dirty="0" smtClean="0">
                <a:latin typeface="Times New Roman" pitchFamily="18" charset="0"/>
                <a:cs typeface="Times New Roman" pitchFamily="18" charset="0"/>
              </a:rPr>
              <a:t>sprezzatura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 che informa il Cortegiano di Baldassarre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Castiglione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. L'opera manieristica deve inoltre contenere "</a:t>
            </a:r>
            <a:r>
              <a:rPr lang="it-IT" sz="1600" i="1" dirty="0" smtClean="0">
                <a:latin typeface="Times New Roman" pitchFamily="18" charset="0"/>
                <a:cs typeface="Times New Roman" pitchFamily="18" charset="0"/>
              </a:rPr>
              <a:t>la varietà di tante bizzarrie, la vaghezza de' colori, la università de' casamenti, e la lontananza e varietà ne' paesi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", poi: "</a:t>
            </a:r>
            <a:r>
              <a:rPr lang="it-IT" sz="1600" i="1" dirty="0" smtClean="0">
                <a:latin typeface="Times New Roman" pitchFamily="18" charset="0"/>
                <a:cs typeface="Times New Roman" pitchFamily="18" charset="0"/>
              </a:rPr>
              <a:t>una invenzione copiosa di tutte le cose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" (Giorgio Vasari, Vite).</a:t>
            </a:r>
          </a:p>
          <a:p>
            <a:pPr algn="just"/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La preparazione richiesta ad un pittore nel Cinquecento non si fermava all'abilità artistica, ma comprendeva anche la cultura, una formazione universale, anche religiosa, nonché le norme di comportamento etico e sociale che gli consentissero di rapportarsi alle istituzioni e ai committenti. Anche questo si traduceva nella "maniera" di dipingere; e per il Vasari, l'espressione più alta della "buona maniera" di dipingere era in Raffaello e Michelangelo.</a:t>
            </a:r>
          </a:p>
          <a:p>
            <a:pPr algn="just"/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La "maniera", o lo "stile" che dir si voglia, si tradusse negli autori successivi in affettazione, inventiva, ricercatezza, artificio preziosismo: caratteristiche queste che sono state successivamente attribuite a questi pittori in varia misura e con valutazioni diverse, a seconda dei tempi.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2606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Il rinascimento da Botticelli a Perugino</a:t>
            </a:r>
            <a:endParaRPr lang="it-IT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76470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Dopo le esperienze dei primi tre artisti rinascimentali, cioè Brunelleschi, Masaccio e Donatello, molti altri artisti si susseguono. Esaminiamo quelli che abbiamo analizzato in quest’anno scolastico: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sellaDiTesto 2"/>
          <p:cNvSpPr txBox="1">
            <a:spLocks noChangeArrowheads="1"/>
          </p:cNvSpPr>
          <p:nvPr/>
        </p:nvSpPr>
        <p:spPr bwMode="auto">
          <a:xfrm>
            <a:off x="1835696" y="1844824"/>
            <a:ext cx="59046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Sandro Botticelli (1445-1510): “Nascita di Venere” (1485)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2.bp.blogspot.com/_X9SgA4l_SAA/TM8fsOKamxI/AAAAAAAABxA/JjONXH4W-Ig/s1600/tn_Botticelli_Nascita+di+venere+cod.01053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492896"/>
            <a:ext cx="6264696" cy="3928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2"/>
          <p:cNvSpPr txBox="1">
            <a:spLocks noChangeArrowheads="1"/>
          </p:cNvSpPr>
          <p:nvPr/>
        </p:nvSpPr>
        <p:spPr bwMode="auto">
          <a:xfrm>
            <a:off x="1475656" y="332656"/>
            <a:ext cx="62646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Antonello da Messina (1430-1479): “Vergine Annunciata” (1475)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t0.gstatic.com/images?q=tbn:ANd9GcRY5NEoyPtQV7fmZKlUzFg5MjkETinzQbtKO6QHm9WD_MDmW7rxp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124744"/>
            <a:ext cx="3528392" cy="4921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1547664" y="332656"/>
            <a:ext cx="6696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Andrea Mantegna (1431-1506): la “Camera degli sposi” (1465-1474)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t2.gstatic.com/images?q=tbn:ANd9GcSAP5uekP0so9aqHnBDO_lseNGHW35YLv4EgoEUnLJ97oKEMkd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80728"/>
            <a:ext cx="3600400" cy="3648836"/>
          </a:xfrm>
          <a:prstGeom prst="rect">
            <a:avLst/>
          </a:prstGeom>
          <a:noFill/>
        </p:spPr>
      </p:pic>
      <p:pic>
        <p:nvPicPr>
          <p:cNvPr id="8196" name="Picture 4" descr="http://t3.gstatic.com/images?q=tbn:ANd9GcSyh5Bh8jpWiy-Mm0RKJ9TbX9jOcR8A2JEdhCfEXHJjEgRA35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196752"/>
            <a:ext cx="4491949" cy="2636912"/>
          </a:xfrm>
          <a:prstGeom prst="rect">
            <a:avLst/>
          </a:prstGeom>
          <a:noFill/>
        </p:spPr>
      </p:pic>
      <p:pic>
        <p:nvPicPr>
          <p:cNvPr id="8198" name="Picture 6" descr="http://t1.gstatic.com/images?q=tbn:ANd9GcS2zvKHgoOM427Bfe6JyqyVgo5cwVA1bj-bh1jD4iXZo0qHhaq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005063"/>
            <a:ext cx="3456384" cy="2683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1547664" y="332656"/>
            <a:ext cx="6696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Giovanni Bellini (1430-1516): “Allegoria sacra” (1500-1504)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www.arsetfuror.com/img17/17Bellini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12776"/>
            <a:ext cx="7771593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1115616" y="332656"/>
            <a:ext cx="75963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Pietro Perugino (1445-1523): “Consegna delle chiavi a San Pietro (1481-1483)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lettere2.unive.it/caracciolo/imm41%20PERUGINO-consegna%20chia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24744"/>
            <a:ext cx="7873869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1115616" y="332656"/>
            <a:ext cx="75963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Leonardo da Vinci (1452-1519) e Donato Bramante (1444-1514)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0" y="98072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Con questi due artisti l’arte non è più concepita come astrusa rappresentazione di idee astratte, ma arriva ad essere uno strumento per conoscere più a fondo la realtà. La matematica della prospettiva si trasfigura per contribuire ad inviare messaggi all’osservatore. L’arte diviene comprensione scientifica della natura. Nonostante il neoplatonismo si ritrovi in molte opere è l’esperienza diretta  la base della rappresentazione artistica 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0" y="278092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Per Leonardo ricordiamo le tecniche del contrapposto, dello sfumato e delle relazioni tra i personaggi presenti nei dipinti: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 descr="C:\Users\Luca\Downloads\Mona Li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501008"/>
            <a:ext cx="2057507" cy="3191916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755576" y="486916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La “Monna Lisa” (1503-06; 1513-15)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imonamaggiorelli.files.wordpress.com/2009/04/vergine_santanna_-bambino_san-giovanni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908720"/>
            <a:ext cx="4443270" cy="5746948"/>
          </a:xfrm>
          <a:prstGeom prst="rect">
            <a:avLst/>
          </a:prstGeom>
          <a:noFill/>
        </p:spPr>
      </p:pic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1115616" y="332656"/>
            <a:ext cx="75963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“Sant’Anna, la Vergine, il Bambino e San Giovannino” (1508-10)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0" y="33265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Per Bramante ricordiamo la tecnica della prospettiva illusionistica: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t0.gstatic.com/images?q=tbn:ANd9GcTk2jtrlfr8SJvuo_812ydvWmGJp8V39IaunuGSoYGg3JZ9PhVQ5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836712"/>
            <a:ext cx="3240360" cy="4949563"/>
          </a:xfrm>
          <a:prstGeom prst="rect">
            <a:avLst/>
          </a:prstGeom>
          <a:noFill/>
        </p:spPr>
      </p:pic>
      <p:pic>
        <p:nvPicPr>
          <p:cNvPr id="2051" name="Picture 3" descr="C:\Users\Luca\Downloads\Santa Maria Braman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836712"/>
            <a:ext cx="3371850" cy="5019675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1187624" y="594928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“Cristo alla colonna” (1490)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796136" y="594928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Santa Maria presso San Satiro a Milano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513</Words>
  <Application>Microsoft Office PowerPoint</Application>
  <PresentationFormat>Presentazione su schermo (4:3)</PresentationFormat>
  <Paragraphs>47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Luca</dc:creator>
  <cp:lastModifiedBy>Luca</cp:lastModifiedBy>
  <cp:revision>23</cp:revision>
  <dcterms:created xsi:type="dcterms:W3CDTF">2011-06-03T15:35:28Z</dcterms:created>
  <dcterms:modified xsi:type="dcterms:W3CDTF">2011-06-03T21:14:36Z</dcterms:modified>
</cp:coreProperties>
</file>