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0" r:id="rId5"/>
    <p:sldId id="272" r:id="rId6"/>
    <p:sldId id="271" r:id="rId7"/>
    <p:sldId id="270" r:id="rId8"/>
    <p:sldId id="273" r:id="rId9"/>
    <p:sldId id="261" r:id="rId10"/>
    <p:sldId id="262" r:id="rId11"/>
    <p:sldId id="263" r:id="rId12"/>
    <p:sldId id="264" r:id="rId13"/>
    <p:sldId id="265" r:id="rId14"/>
    <p:sldId id="266" r:id="rId15"/>
    <p:sldId id="267" r:id="rId16"/>
    <p:sldId id="268" r:id="rId17"/>
    <p:sldId id="269" r:id="rId18"/>
    <p:sldId id="274" r:id="rId19"/>
    <p:sldId id="275" r:id="rId20"/>
    <p:sldId id="276" r:id="rId21"/>
    <p:sldId id="277" r:id="rId22"/>
    <p:sldId id="278" r:id="rId23"/>
    <p:sldId id="279" r:id="rId2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a:srgbClr val="3333CC"/>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3EFB1A-AA6B-4CA0-91FE-6DF1A358A83E}" type="datetimeFigureOut">
              <a:rPr lang="it-IT" smtClean="0"/>
              <a:pPr/>
              <a:t>18/08/2013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74BB0B-50CF-4034-8B97-A228B5477721}"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074BB0B-50CF-4034-8B97-A228B5477721}"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074BB0B-50CF-4034-8B97-A228B5477721}" type="slidenum">
              <a:rPr lang="it-IT" smtClean="0"/>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074BB0B-50CF-4034-8B97-A228B5477721}" type="slidenum">
              <a:rPr lang="it-IT" smtClean="0"/>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074BB0B-50CF-4034-8B97-A228B5477721}" type="slidenum">
              <a:rPr lang="it-IT" smtClean="0"/>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074BB0B-50CF-4034-8B97-A228B5477721}" type="slidenum">
              <a:rPr lang="it-IT" smtClean="0"/>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074BB0B-50CF-4034-8B97-A228B5477721}" type="slidenum">
              <a:rPr lang="it-IT" smtClean="0"/>
              <a:pPr/>
              <a:t>14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074BB0B-50CF-4034-8B97-A228B5477721}" type="slidenum">
              <a:rPr lang="it-IT" smtClean="0"/>
              <a:pPr/>
              <a:t>15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074BB0B-50CF-4034-8B97-A228B5477721}" type="slidenum">
              <a:rPr lang="it-IT" smtClean="0"/>
              <a:pPr/>
              <a:t>16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074BB0B-50CF-4034-8B97-A228B5477721}" type="slidenum">
              <a:rPr lang="it-IT" smtClean="0"/>
              <a:pPr/>
              <a:t>17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074BB0B-50CF-4034-8B97-A228B5477721}" type="slidenum">
              <a:rPr lang="it-IT" smtClean="0"/>
              <a:pPr/>
              <a:t>18</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074BB0B-50CF-4034-8B97-A228B5477721}" type="slidenum">
              <a:rPr lang="it-IT" smtClean="0"/>
              <a:pPr/>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074BB0B-50CF-4034-8B97-A228B5477721}" type="slidenum">
              <a:rPr lang="it-IT" smtClean="0"/>
              <a:pPr/>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074BB0B-50CF-4034-8B97-A228B5477721}" type="slidenum">
              <a:rPr lang="it-IT" smtClean="0"/>
              <a:pPr/>
              <a:t>20</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074BB0B-50CF-4034-8B97-A228B5477721}" type="slidenum">
              <a:rPr lang="it-IT" smtClean="0"/>
              <a:pPr/>
              <a:t>21</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074BB0B-50CF-4034-8B97-A228B5477721}" type="slidenum">
              <a:rPr lang="it-IT" smtClean="0"/>
              <a:pPr/>
              <a:t>22</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074BB0B-50CF-4034-8B97-A228B5477721}" type="slidenum">
              <a:rPr lang="it-IT" smtClean="0"/>
              <a:pPr/>
              <a:t>23</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074BB0B-50CF-4034-8B97-A228B5477721}" type="slidenum">
              <a:rPr lang="it-IT" smtClean="0"/>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074BB0B-50CF-4034-8B97-A228B5477721}" type="slidenum">
              <a:rPr lang="it-IT" smtClean="0"/>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074BB0B-50CF-4034-8B97-A228B5477721}" type="slidenum">
              <a:rPr lang="it-IT" smtClean="0"/>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074BB0B-50CF-4034-8B97-A228B5477721}" type="slidenum">
              <a:rPr lang="it-IT" smtClean="0"/>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074BB0B-50CF-4034-8B97-A228B5477721}" type="slidenum">
              <a:rPr lang="it-IT" smtClean="0"/>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074BB0B-50CF-4034-8B97-A228B5477721}" type="slidenum">
              <a:rPr lang="it-IT" smtClean="0"/>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C074BB0B-50CF-4034-8B97-A228B5477721}"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2B669C1-6A9E-4E9B-B9EC-90AA232C9CE0}" type="datetimeFigureOut">
              <a:rPr lang="it-IT" smtClean="0"/>
              <a:pPr/>
              <a:t>18/08/2013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209650A-CF0A-44D8-A446-C68F021D145E}"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2B669C1-6A9E-4E9B-B9EC-90AA232C9CE0}" type="datetimeFigureOut">
              <a:rPr lang="it-IT" smtClean="0"/>
              <a:pPr/>
              <a:t>18/08/2013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209650A-CF0A-44D8-A446-C68F021D145E}"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2B669C1-6A9E-4E9B-B9EC-90AA232C9CE0}" type="datetimeFigureOut">
              <a:rPr lang="it-IT" smtClean="0"/>
              <a:pPr/>
              <a:t>18/08/2013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209650A-CF0A-44D8-A446-C68F021D145E}"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2B669C1-6A9E-4E9B-B9EC-90AA232C9CE0}" type="datetimeFigureOut">
              <a:rPr lang="it-IT" smtClean="0"/>
              <a:pPr/>
              <a:t>18/08/2013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209650A-CF0A-44D8-A446-C68F021D145E}"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2B669C1-6A9E-4E9B-B9EC-90AA232C9CE0}" type="datetimeFigureOut">
              <a:rPr lang="it-IT" smtClean="0"/>
              <a:pPr/>
              <a:t>18/08/2013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209650A-CF0A-44D8-A446-C68F021D145E}"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2B669C1-6A9E-4E9B-B9EC-90AA232C9CE0}" type="datetimeFigureOut">
              <a:rPr lang="it-IT" smtClean="0"/>
              <a:pPr/>
              <a:t>18/08/2013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209650A-CF0A-44D8-A446-C68F021D145E}"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2B669C1-6A9E-4E9B-B9EC-90AA232C9CE0}" type="datetimeFigureOut">
              <a:rPr lang="it-IT" smtClean="0"/>
              <a:pPr/>
              <a:t>18/08/2013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209650A-CF0A-44D8-A446-C68F021D145E}"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2B669C1-6A9E-4E9B-B9EC-90AA232C9CE0}" type="datetimeFigureOut">
              <a:rPr lang="it-IT" smtClean="0"/>
              <a:pPr/>
              <a:t>18/08/2013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209650A-CF0A-44D8-A446-C68F021D145E}"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2B669C1-6A9E-4E9B-B9EC-90AA232C9CE0}" type="datetimeFigureOut">
              <a:rPr lang="it-IT" smtClean="0"/>
              <a:pPr/>
              <a:t>18/08/2013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209650A-CF0A-44D8-A446-C68F021D145E}"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2B669C1-6A9E-4E9B-B9EC-90AA232C9CE0}" type="datetimeFigureOut">
              <a:rPr lang="it-IT" smtClean="0"/>
              <a:pPr/>
              <a:t>18/08/2013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209650A-CF0A-44D8-A446-C68F021D145E}"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2B669C1-6A9E-4E9B-B9EC-90AA232C9CE0}" type="datetimeFigureOut">
              <a:rPr lang="it-IT" smtClean="0"/>
              <a:pPr/>
              <a:t>18/08/2013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209650A-CF0A-44D8-A446-C68F021D145E}"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B669C1-6A9E-4E9B-B9EC-90AA232C9CE0}" type="datetimeFigureOut">
              <a:rPr lang="it-IT" smtClean="0"/>
              <a:pPr/>
              <a:t>18/08/2013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9650A-CF0A-44D8-A446-C68F021D145E}"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1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1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 Id="rId9" Type="http://schemas.openxmlformats.org/officeDocument/2006/relationships/image" Target="../media/image6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88640"/>
            <a:ext cx="9144000" cy="369332"/>
          </a:xfrm>
          <a:prstGeom prst="rect">
            <a:avLst/>
          </a:prstGeom>
          <a:noFill/>
        </p:spPr>
        <p:txBody>
          <a:bodyPr wrap="square" rtlCol="0">
            <a:spAutoFit/>
          </a:bodyPr>
          <a:lstStyle/>
          <a:p>
            <a:pPr algn="ctr"/>
            <a:r>
              <a:rPr lang="it-IT" dirty="0" smtClean="0">
                <a:solidFill>
                  <a:srgbClr val="FF0000"/>
                </a:solidFill>
                <a:latin typeface="Times New Roman" pitchFamily="18" charset="0"/>
                <a:cs typeface="Times New Roman" pitchFamily="18" charset="0"/>
              </a:rPr>
              <a:t>ONDE (E LUCE)</a:t>
            </a:r>
            <a:endParaRPr lang="it-IT" dirty="0">
              <a:solidFill>
                <a:srgbClr val="FF0000"/>
              </a:solidFill>
              <a:latin typeface="Times New Roman" pitchFamily="18" charset="0"/>
              <a:cs typeface="Times New Roman" pitchFamily="18" charset="0"/>
            </a:endParaRPr>
          </a:p>
        </p:txBody>
      </p:sp>
      <p:sp>
        <p:nvSpPr>
          <p:cNvPr id="3" name="CasellaDiTesto 2"/>
          <p:cNvSpPr txBox="1"/>
          <p:nvPr/>
        </p:nvSpPr>
        <p:spPr>
          <a:xfrm>
            <a:off x="0" y="548680"/>
            <a:ext cx="9144000" cy="369332"/>
          </a:xfrm>
          <a:prstGeom prst="rect">
            <a:avLst/>
          </a:prstGeom>
          <a:noFill/>
        </p:spPr>
        <p:txBody>
          <a:bodyPr wrap="square" rtlCol="0">
            <a:spAutoFit/>
          </a:bodyPr>
          <a:lstStyle/>
          <a:p>
            <a:pPr algn="ctr"/>
            <a:r>
              <a:rPr lang="it-IT" dirty="0" smtClean="0">
                <a:solidFill>
                  <a:srgbClr val="0000FF"/>
                </a:solidFill>
                <a:latin typeface="Times New Roman" pitchFamily="18" charset="0"/>
                <a:cs typeface="Times New Roman" pitchFamily="18" charset="0"/>
              </a:rPr>
              <a:t>IL MOTO ARMONICO</a:t>
            </a:r>
            <a:endParaRPr lang="it-IT" dirty="0">
              <a:solidFill>
                <a:srgbClr val="0000FF"/>
              </a:solidFill>
              <a:latin typeface="Times New Roman" pitchFamily="18" charset="0"/>
              <a:cs typeface="Times New Roman" pitchFamily="18" charset="0"/>
            </a:endParaRPr>
          </a:p>
        </p:txBody>
      </p:sp>
      <p:sp>
        <p:nvSpPr>
          <p:cNvPr id="4" name="CasellaDiTesto 3"/>
          <p:cNvSpPr txBox="1"/>
          <p:nvPr/>
        </p:nvSpPr>
        <p:spPr>
          <a:xfrm>
            <a:off x="0" y="980728"/>
            <a:ext cx="9144000" cy="738664"/>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Il  moto armonico di un punto P si può considerare come la proiezione su un diametro del moto circolare uniforme di un punto M che si muove sulla circonferenza alla quale appartiene il diametro.</a:t>
            </a:r>
          </a:p>
          <a:p>
            <a:pPr algn="just"/>
            <a:r>
              <a:rPr lang="it-IT" sz="1400" dirty="0" smtClean="0">
                <a:latin typeface="Times New Roman" pitchFamily="18" charset="0"/>
                <a:cs typeface="Times New Roman" pitchFamily="18" charset="0"/>
              </a:rPr>
              <a:t>Ecco le caratteristiche e le grandezze fisiche con le relative formule matematiche che caratterizzano il moto armonico:</a:t>
            </a:r>
            <a:endParaRPr lang="it-IT" sz="1400" dirty="0">
              <a:latin typeface="Times New Roman" pitchFamily="18" charset="0"/>
              <a:cs typeface="Times New Roman" pitchFamily="18" charset="0"/>
            </a:endParaRPr>
          </a:p>
        </p:txBody>
      </p:sp>
      <p:sp>
        <p:nvSpPr>
          <p:cNvPr id="5" name="CasellaDiTesto 4"/>
          <p:cNvSpPr txBox="1"/>
          <p:nvPr/>
        </p:nvSpPr>
        <p:spPr>
          <a:xfrm>
            <a:off x="0" y="1700808"/>
            <a:ext cx="9144000" cy="307777"/>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 legge oraria: s = s</a:t>
            </a:r>
            <a:r>
              <a:rPr lang="it-IT" sz="1400" baseline="-25000" dirty="0" smtClean="0">
                <a:latin typeface="Times New Roman" pitchFamily="18" charset="0"/>
                <a:cs typeface="Times New Roman" pitchFamily="18" charset="0"/>
              </a:rPr>
              <a:t>o</a:t>
            </a:r>
            <a:r>
              <a:rPr lang="it-IT" sz="1400" dirty="0" smtClean="0">
                <a:latin typeface="Times New Roman" pitchFamily="18" charset="0"/>
                <a:cs typeface="Times New Roman" pitchFamily="18" charset="0"/>
              </a:rPr>
              <a:t> sen(</a:t>
            </a:r>
            <a:r>
              <a:rPr lang="el-GR" sz="1400" dirty="0" smtClean="0">
                <a:latin typeface="Times New Roman" pitchFamily="18" charset="0"/>
                <a:cs typeface="Times New Roman" pitchFamily="18" charset="0"/>
              </a:rPr>
              <a:t>ω</a:t>
            </a:r>
            <a:r>
              <a:rPr lang="it-IT" sz="1400" dirty="0" smtClean="0">
                <a:latin typeface="Times New Roman" pitchFamily="18" charset="0"/>
                <a:cs typeface="Times New Roman" pitchFamily="18" charset="0"/>
              </a:rPr>
              <a:t>t);</a:t>
            </a:r>
            <a:endParaRPr lang="it-IT" sz="1400" dirty="0">
              <a:latin typeface="Times New Roman" pitchFamily="18" charset="0"/>
              <a:cs typeface="Times New Roman" pitchFamily="18" charset="0"/>
            </a:endParaRPr>
          </a:p>
        </p:txBody>
      </p:sp>
      <p:sp>
        <p:nvSpPr>
          <p:cNvPr id="6" name="CasellaDiTesto 5"/>
          <p:cNvSpPr txBox="1"/>
          <p:nvPr/>
        </p:nvSpPr>
        <p:spPr>
          <a:xfrm>
            <a:off x="0" y="1988840"/>
            <a:ext cx="9144000" cy="307777"/>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 periodo: T = 2</a:t>
            </a:r>
            <a:r>
              <a:rPr lang="el-GR" sz="1400" dirty="0" smtClean="0">
                <a:latin typeface="Times New Roman" pitchFamily="18" charset="0"/>
                <a:cs typeface="Times New Roman" pitchFamily="18" charset="0"/>
              </a:rPr>
              <a:t>π</a:t>
            </a:r>
            <a:r>
              <a:rPr lang="it-IT" sz="1400" dirty="0" smtClean="0">
                <a:latin typeface="Times New Roman" pitchFamily="18" charset="0"/>
                <a:cs typeface="Times New Roman" pitchFamily="18" charset="0"/>
              </a:rPr>
              <a:t>/</a:t>
            </a:r>
            <a:r>
              <a:rPr lang="el-GR" sz="1400" dirty="0" smtClean="0">
                <a:latin typeface="Times New Roman" pitchFamily="18" charset="0"/>
                <a:cs typeface="Times New Roman" pitchFamily="18" charset="0"/>
              </a:rPr>
              <a:t>ω</a:t>
            </a:r>
            <a:r>
              <a:rPr lang="it-IT" sz="1400" dirty="0" smtClean="0">
                <a:latin typeface="Times New Roman" pitchFamily="18" charset="0"/>
                <a:cs typeface="Times New Roman" pitchFamily="18" charset="0"/>
              </a:rPr>
              <a:t>;</a:t>
            </a:r>
            <a:endParaRPr lang="it-IT" sz="1400" dirty="0">
              <a:latin typeface="Times New Roman" pitchFamily="18" charset="0"/>
              <a:cs typeface="Times New Roman" pitchFamily="18" charset="0"/>
            </a:endParaRPr>
          </a:p>
        </p:txBody>
      </p:sp>
      <p:sp>
        <p:nvSpPr>
          <p:cNvPr id="7" name="CasellaDiTesto 6"/>
          <p:cNvSpPr txBox="1"/>
          <p:nvPr/>
        </p:nvSpPr>
        <p:spPr>
          <a:xfrm>
            <a:off x="0" y="2276872"/>
            <a:ext cx="9144000" cy="307777"/>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 pulsazione: </a:t>
            </a:r>
            <a:r>
              <a:rPr lang="el-GR" sz="1400" dirty="0" smtClean="0">
                <a:latin typeface="Times New Roman" pitchFamily="18" charset="0"/>
                <a:cs typeface="Times New Roman" pitchFamily="18" charset="0"/>
              </a:rPr>
              <a:t>ω</a:t>
            </a:r>
            <a:r>
              <a:rPr lang="it-IT" sz="1400" dirty="0" smtClean="0">
                <a:latin typeface="Times New Roman" pitchFamily="18" charset="0"/>
                <a:cs typeface="Times New Roman" pitchFamily="18" charset="0"/>
              </a:rPr>
              <a:t> = </a:t>
            </a:r>
            <a:r>
              <a:rPr lang="it-IT" sz="1400" dirty="0" err="1" smtClean="0">
                <a:latin typeface="Times New Roman" pitchFamily="18" charset="0"/>
                <a:cs typeface="Times New Roman" pitchFamily="18" charset="0"/>
              </a:rPr>
              <a:t>2</a:t>
            </a:r>
            <a:r>
              <a:rPr lang="el-GR" sz="1400" dirty="0" smtClean="0">
                <a:latin typeface="Times New Roman" pitchFamily="18" charset="0"/>
                <a:cs typeface="Times New Roman" pitchFamily="18" charset="0"/>
              </a:rPr>
              <a:t>π</a:t>
            </a:r>
            <a:r>
              <a:rPr lang="it-IT" sz="1400" dirty="0" smtClean="0">
                <a:latin typeface="Times New Roman" pitchFamily="18" charset="0"/>
                <a:cs typeface="Times New Roman" pitchFamily="18" charset="0"/>
              </a:rPr>
              <a:t>/T;</a:t>
            </a:r>
            <a:endParaRPr lang="it-IT" sz="1400" dirty="0">
              <a:latin typeface="Times New Roman" pitchFamily="18" charset="0"/>
              <a:cs typeface="Times New Roman" pitchFamily="18" charset="0"/>
            </a:endParaRPr>
          </a:p>
        </p:txBody>
      </p:sp>
      <p:sp>
        <p:nvSpPr>
          <p:cNvPr id="8" name="CasellaDiTesto 7"/>
          <p:cNvSpPr txBox="1"/>
          <p:nvPr/>
        </p:nvSpPr>
        <p:spPr>
          <a:xfrm>
            <a:off x="0" y="2564904"/>
            <a:ext cx="9144000" cy="307777"/>
          </a:xfrm>
          <a:prstGeom prst="rect">
            <a:avLst/>
          </a:prstGeom>
          <a:noFill/>
        </p:spPr>
        <p:txBody>
          <a:bodyPr wrap="square" rtlCol="0">
            <a:spAutoFit/>
          </a:bodyPr>
          <a:lstStyle/>
          <a:p>
            <a:pPr algn="just">
              <a:buFontTx/>
              <a:buChar char="-"/>
            </a:pPr>
            <a:r>
              <a:rPr lang="it-IT" sz="1400" dirty="0" smtClean="0">
                <a:latin typeface="Times New Roman" pitchFamily="18" charset="0"/>
                <a:cs typeface="Times New Roman" pitchFamily="18" charset="0"/>
              </a:rPr>
              <a:t>velocità: v = v</a:t>
            </a:r>
            <a:r>
              <a:rPr lang="it-IT" sz="1400" baseline="-25000" dirty="0" smtClean="0">
                <a:latin typeface="Times New Roman" pitchFamily="18" charset="0"/>
                <a:cs typeface="Times New Roman" pitchFamily="18" charset="0"/>
              </a:rPr>
              <a:t>0</a:t>
            </a:r>
            <a:r>
              <a:rPr lang="it-IT" sz="1400" dirty="0" smtClean="0">
                <a:latin typeface="Times New Roman" pitchFamily="18" charset="0"/>
                <a:cs typeface="Times New Roman" pitchFamily="18" charset="0"/>
              </a:rPr>
              <a:t> cos(</a:t>
            </a:r>
            <a:r>
              <a:rPr lang="el-GR" sz="1400" dirty="0" smtClean="0">
                <a:latin typeface="Times New Roman" pitchFamily="18" charset="0"/>
                <a:cs typeface="Times New Roman" pitchFamily="18" charset="0"/>
              </a:rPr>
              <a:t>ω</a:t>
            </a:r>
            <a:r>
              <a:rPr lang="it-IT" sz="1400" dirty="0" smtClean="0">
                <a:latin typeface="Times New Roman" pitchFamily="18" charset="0"/>
                <a:cs typeface="Times New Roman" pitchFamily="18" charset="0"/>
              </a:rPr>
              <a:t>t) = </a:t>
            </a:r>
            <a:r>
              <a:rPr lang="el-GR" sz="1400" dirty="0" smtClean="0">
                <a:latin typeface="Times New Roman" pitchFamily="18" charset="0"/>
                <a:cs typeface="Times New Roman" pitchFamily="18" charset="0"/>
              </a:rPr>
              <a:t>ω</a:t>
            </a:r>
            <a:r>
              <a:rPr lang="it-IT" sz="1400" dirty="0" smtClean="0">
                <a:latin typeface="Times New Roman" pitchFamily="18" charset="0"/>
                <a:cs typeface="Times New Roman" pitchFamily="18" charset="0"/>
              </a:rPr>
              <a:t> r cos(</a:t>
            </a:r>
            <a:r>
              <a:rPr lang="el-GR" sz="1400" dirty="0" smtClean="0">
                <a:latin typeface="Times New Roman" pitchFamily="18" charset="0"/>
                <a:cs typeface="Times New Roman" pitchFamily="18" charset="0"/>
              </a:rPr>
              <a:t>ω</a:t>
            </a:r>
            <a:r>
              <a:rPr lang="it-IT" sz="1400" dirty="0" smtClean="0">
                <a:latin typeface="Times New Roman" pitchFamily="18" charset="0"/>
                <a:cs typeface="Times New Roman" pitchFamily="18" charset="0"/>
              </a:rPr>
              <a:t>t);</a:t>
            </a:r>
            <a:endParaRPr lang="it-IT" sz="1400" dirty="0">
              <a:latin typeface="Times New Roman" pitchFamily="18" charset="0"/>
              <a:cs typeface="Times New Roman" pitchFamily="18" charset="0"/>
            </a:endParaRPr>
          </a:p>
        </p:txBody>
      </p:sp>
      <p:sp>
        <p:nvSpPr>
          <p:cNvPr id="9" name="CasellaDiTesto 8"/>
          <p:cNvSpPr txBox="1"/>
          <p:nvPr/>
        </p:nvSpPr>
        <p:spPr>
          <a:xfrm>
            <a:off x="0" y="2852936"/>
            <a:ext cx="9144000" cy="307777"/>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 accelerazione: a = -a</a:t>
            </a:r>
            <a:r>
              <a:rPr lang="it-IT" sz="1400" baseline="-25000" dirty="0" smtClean="0">
                <a:latin typeface="Times New Roman" pitchFamily="18" charset="0"/>
                <a:cs typeface="Times New Roman" pitchFamily="18" charset="0"/>
              </a:rPr>
              <a:t>0</a:t>
            </a:r>
            <a:r>
              <a:rPr lang="it-IT" sz="1400" dirty="0" smtClean="0">
                <a:latin typeface="Times New Roman" pitchFamily="18" charset="0"/>
                <a:cs typeface="Times New Roman" pitchFamily="18" charset="0"/>
              </a:rPr>
              <a:t> sen(</a:t>
            </a:r>
            <a:r>
              <a:rPr lang="el-GR" sz="1400" dirty="0" smtClean="0">
                <a:latin typeface="Times New Roman" pitchFamily="18" charset="0"/>
                <a:cs typeface="Times New Roman" pitchFamily="18" charset="0"/>
              </a:rPr>
              <a:t>ω</a:t>
            </a:r>
            <a:r>
              <a:rPr lang="it-IT" sz="1400" dirty="0" smtClean="0">
                <a:latin typeface="Times New Roman" pitchFamily="18" charset="0"/>
                <a:cs typeface="Times New Roman" pitchFamily="18" charset="0"/>
              </a:rPr>
              <a:t>t) = -</a:t>
            </a:r>
            <a:r>
              <a:rPr lang="el-GR" sz="1400" dirty="0" smtClean="0">
                <a:latin typeface="Times New Roman" pitchFamily="18" charset="0"/>
                <a:cs typeface="Times New Roman" pitchFamily="18" charset="0"/>
              </a:rPr>
              <a:t>ω</a:t>
            </a:r>
            <a:r>
              <a:rPr lang="it-IT" sz="1400" baseline="30000" dirty="0" smtClean="0">
                <a:latin typeface="Times New Roman" pitchFamily="18" charset="0"/>
                <a:cs typeface="Times New Roman" pitchFamily="18" charset="0"/>
              </a:rPr>
              <a:t>2</a:t>
            </a:r>
            <a:r>
              <a:rPr lang="it-IT" sz="1400" dirty="0" smtClean="0">
                <a:latin typeface="Times New Roman" pitchFamily="18" charset="0"/>
                <a:cs typeface="Times New Roman" pitchFamily="18" charset="0"/>
              </a:rPr>
              <a:t> r sen(</a:t>
            </a:r>
            <a:r>
              <a:rPr lang="el-GR" sz="1400" dirty="0" smtClean="0">
                <a:latin typeface="Times New Roman" pitchFamily="18" charset="0"/>
                <a:cs typeface="Times New Roman" pitchFamily="18" charset="0"/>
              </a:rPr>
              <a:t>ω</a:t>
            </a:r>
            <a:r>
              <a:rPr lang="it-IT" sz="1400" dirty="0" smtClean="0">
                <a:latin typeface="Times New Roman" pitchFamily="18" charset="0"/>
                <a:cs typeface="Times New Roman" pitchFamily="18" charset="0"/>
              </a:rPr>
              <a:t>t); </a:t>
            </a:r>
            <a:endParaRPr lang="it-IT" sz="1400" dirty="0">
              <a:latin typeface="Times New Roman" pitchFamily="18" charset="0"/>
              <a:cs typeface="Times New Roman" pitchFamily="18" charset="0"/>
            </a:endParaRPr>
          </a:p>
        </p:txBody>
      </p:sp>
      <p:sp>
        <p:nvSpPr>
          <p:cNvPr id="10" name="CasellaDiTesto 9"/>
          <p:cNvSpPr txBox="1"/>
          <p:nvPr/>
        </p:nvSpPr>
        <p:spPr>
          <a:xfrm>
            <a:off x="0" y="3284984"/>
            <a:ext cx="9144000" cy="523220"/>
          </a:xfrm>
          <a:prstGeom prst="rect">
            <a:avLst/>
          </a:prstGeom>
          <a:noFill/>
        </p:spPr>
        <p:txBody>
          <a:bodyPr wrap="square" rtlCol="0">
            <a:spAutoFit/>
          </a:bodyPr>
          <a:lstStyle/>
          <a:p>
            <a:pPr algn="just"/>
            <a:r>
              <a:rPr lang="it-IT" sz="1400" dirty="0">
                <a:latin typeface="Times New Roman" pitchFamily="18" charset="0"/>
                <a:cs typeface="Times New Roman" pitchFamily="18" charset="0"/>
              </a:rPr>
              <a:t>C</a:t>
            </a:r>
            <a:r>
              <a:rPr lang="it-IT" sz="1400" dirty="0" smtClean="0">
                <a:latin typeface="Times New Roman" pitchFamily="18" charset="0"/>
                <a:cs typeface="Times New Roman" pitchFamily="18" charset="0"/>
              </a:rPr>
              <a:t>onfrontando la legge oraria con la formula dell’accelerazione otteniamo la relazione caratteristica del moto armonico:</a:t>
            </a:r>
          </a:p>
          <a:p>
            <a:pPr algn="ctr"/>
            <a:r>
              <a:rPr lang="it-IT" sz="1400" dirty="0" smtClean="0">
                <a:latin typeface="Times New Roman" pitchFamily="18" charset="0"/>
                <a:cs typeface="Times New Roman" pitchFamily="18" charset="0"/>
              </a:rPr>
              <a:t>a = -</a:t>
            </a:r>
            <a:r>
              <a:rPr lang="el-GR" sz="1400" dirty="0" smtClean="0">
                <a:latin typeface="Times New Roman" pitchFamily="18" charset="0"/>
                <a:cs typeface="Times New Roman" pitchFamily="18" charset="0"/>
              </a:rPr>
              <a:t>ω</a:t>
            </a:r>
            <a:r>
              <a:rPr lang="it-IT" sz="1400" baseline="30000" dirty="0" smtClean="0">
                <a:latin typeface="Times New Roman" pitchFamily="18" charset="0"/>
                <a:cs typeface="Times New Roman" pitchFamily="18" charset="0"/>
              </a:rPr>
              <a:t>2</a:t>
            </a:r>
            <a:r>
              <a:rPr lang="it-IT" sz="1400" dirty="0" smtClean="0">
                <a:latin typeface="Times New Roman" pitchFamily="18" charset="0"/>
                <a:cs typeface="Times New Roman" pitchFamily="18" charset="0"/>
              </a:rPr>
              <a:t> s</a:t>
            </a:r>
            <a:endParaRPr lang="it-IT" sz="1400" dirty="0">
              <a:latin typeface="Times New Roman" pitchFamily="18" charset="0"/>
              <a:cs typeface="Times New Roman" pitchFamily="18" charset="0"/>
            </a:endParaRPr>
          </a:p>
        </p:txBody>
      </p:sp>
      <p:pic>
        <p:nvPicPr>
          <p:cNvPr id="1026" name="Picture 2" descr="C:\Users\Luca\Desktop\Onde e luce\pag 10.jpg"/>
          <p:cNvPicPr>
            <a:picLocks noChangeAspect="1" noChangeArrowheads="1"/>
          </p:cNvPicPr>
          <p:nvPr/>
        </p:nvPicPr>
        <p:blipFill>
          <a:blip r:embed="rId3" cstate="print"/>
          <a:srcRect/>
          <a:stretch>
            <a:fillRect/>
          </a:stretch>
        </p:blipFill>
        <p:spPr bwMode="auto">
          <a:xfrm>
            <a:off x="6228184" y="3789040"/>
            <a:ext cx="2736242" cy="2664296"/>
          </a:xfrm>
          <a:prstGeom prst="rect">
            <a:avLst/>
          </a:prstGeom>
          <a:noFill/>
          <a:ln>
            <a:solidFill>
              <a:srgbClr val="0000FF"/>
            </a:solidFill>
          </a:ln>
        </p:spPr>
      </p:pic>
      <p:pic>
        <p:nvPicPr>
          <p:cNvPr id="1027" name="Picture 3" descr="C:\Users\Luca\Desktop\Onde e luce\pag7.jpg"/>
          <p:cNvPicPr>
            <a:picLocks noChangeAspect="1" noChangeArrowheads="1"/>
          </p:cNvPicPr>
          <p:nvPr/>
        </p:nvPicPr>
        <p:blipFill>
          <a:blip r:embed="rId4" cstate="print"/>
          <a:srcRect/>
          <a:stretch>
            <a:fillRect/>
          </a:stretch>
        </p:blipFill>
        <p:spPr bwMode="auto">
          <a:xfrm>
            <a:off x="539552" y="3789040"/>
            <a:ext cx="2520280" cy="2638418"/>
          </a:xfrm>
          <a:prstGeom prst="rect">
            <a:avLst/>
          </a:prstGeom>
          <a:noFill/>
          <a:ln>
            <a:solidFill>
              <a:srgbClr val="0000FF"/>
            </a:solidFill>
          </a:ln>
        </p:spPr>
      </p:pic>
      <p:pic>
        <p:nvPicPr>
          <p:cNvPr id="1028" name="Picture 4" descr="C:\Users\Luca\Desktop\Onde e luce\pag9.jpg"/>
          <p:cNvPicPr>
            <a:picLocks noChangeAspect="1" noChangeArrowheads="1"/>
          </p:cNvPicPr>
          <p:nvPr/>
        </p:nvPicPr>
        <p:blipFill>
          <a:blip r:embed="rId5" cstate="print"/>
          <a:srcRect/>
          <a:stretch>
            <a:fillRect/>
          </a:stretch>
        </p:blipFill>
        <p:spPr bwMode="auto">
          <a:xfrm>
            <a:off x="3419872" y="3789040"/>
            <a:ext cx="2376264" cy="2663306"/>
          </a:xfrm>
          <a:prstGeom prst="rect">
            <a:avLst/>
          </a:prstGeom>
          <a:noFill/>
          <a:ln>
            <a:solidFill>
              <a:srgbClr val="0000FF"/>
            </a:solidFill>
          </a:ln>
        </p:spPr>
      </p:pic>
      <p:sp>
        <p:nvSpPr>
          <p:cNvPr id="15" name="Avanti o successivo 14">
            <a:hlinkClick r:id="" action="ppaction://hlinkshowjump?jump=nextslide" highlightClick="1"/>
          </p:cNvPr>
          <p:cNvSpPr/>
          <p:nvPr/>
        </p:nvSpPr>
        <p:spPr>
          <a:xfrm>
            <a:off x="8855968" y="6569968"/>
            <a:ext cx="288032" cy="288032"/>
          </a:xfrm>
          <a:prstGeom prst="actionButtonForwardNext">
            <a:avLst/>
          </a:prstGeom>
          <a:solidFill>
            <a:schemeClr val="accent3">
              <a:lumMod val="75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5000"/>
                            </p:stCondLst>
                            <p:childTnLst>
                              <p:par>
                                <p:cTn id="15" presetID="7"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0" fill="hold"/>
                                        <p:tgtEl>
                                          <p:spTgt spid="4"/>
                                        </p:tgtEl>
                                        <p:attrNameLst>
                                          <p:attrName>ppt_x</p:attrName>
                                        </p:attrNameLst>
                                      </p:cBhvr>
                                      <p:tavLst>
                                        <p:tav tm="0">
                                          <p:val>
                                            <p:strVal val="0-#ppt_w/2"/>
                                          </p:val>
                                        </p:tav>
                                        <p:tav tm="100000">
                                          <p:val>
                                            <p:strVal val="#ppt_x"/>
                                          </p:val>
                                        </p:tav>
                                      </p:tavLst>
                                    </p:anim>
                                    <p:anim calcmode="lin" valueType="num">
                                      <p:cBhvr additive="base">
                                        <p:cTn id="18" dur="50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0000"/>
                            </p:stCondLst>
                            <p:childTnLst>
                              <p:par>
                                <p:cTn id="20" presetID="7" presetClass="entr" presetSubtype="2"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0" fill="hold"/>
                                        <p:tgtEl>
                                          <p:spTgt spid="5"/>
                                        </p:tgtEl>
                                        <p:attrNameLst>
                                          <p:attrName>ppt_x</p:attrName>
                                        </p:attrNameLst>
                                      </p:cBhvr>
                                      <p:tavLst>
                                        <p:tav tm="0">
                                          <p:val>
                                            <p:strVal val="1+#ppt_w/2"/>
                                          </p:val>
                                        </p:tav>
                                        <p:tav tm="100000">
                                          <p:val>
                                            <p:strVal val="#ppt_x"/>
                                          </p:val>
                                        </p:tav>
                                      </p:tavLst>
                                    </p:anim>
                                    <p:anim calcmode="lin" valueType="num">
                                      <p:cBhvr additive="base">
                                        <p:cTn id="23" dur="50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15000"/>
                            </p:stCondLst>
                            <p:childTnLst>
                              <p:par>
                                <p:cTn id="25" presetID="7"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0" fill="hold"/>
                                        <p:tgtEl>
                                          <p:spTgt spid="6"/>
                                        </p:tgtEl>
                                        <p:attrNameLst>
                                          <p:attrName>ppt_x</p:attrName>
                                        </p:attrNameLst>
                                      </p:cBhvr>
                                      <p:tavLst>
                                        <p:tav tm="0">
                                          <p:val>
                                            <p:strVal val="0-#ppt_w/2"/>
                                          </p:val>
                                        </p:tav>
                                        <p:tav tm="100000">
                                          <p:val>
                                            <p:strVal val="#ppt_x"/>
                                          </p:val>
                                        </p:tav>
                                      </p:tavLst>
                                    </p:anim>
                                    <p:anim calcmode="lin" valueType="num">
                                      <p:cBhvr additive="base">
                                        <p:cTn id="28" dur="500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20000"/>
                            </p:stCondLst>
                            <p:childTnLst>
                              <p:par>
                                <p:cTn id="30" presetID="7" presetClass="entr" presetSubtype="2"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0" fill="hold"/>
                                        <p:tgtEl>
                                          <p:spTgt spid="7"/>
                                        </p:tgtEl>
                                        <p:attrNameLst>
                                          <p:attrName>ppt_x</p:attrName>
                                        </p:attrNameLst>
                                      </p:cBhvr>
                                      <p:tavLst>
                                        <p:tav tm="0">
                                          <p:val>
                                            <p:strVal val="1+#ppt_w/2"/>
                                          </p:val>
                                        </p:tav>
                                        <p:tav tm="100000">
                                          <p:val>
                                            <p:strVal val="#ppt_x"/>
                                          </p:val>
                                        </p:tav>
                                      </p:tavLst>
                                    </p:anim>
                                    <p:anim calcmode="lin" valueType="num">
                                      <p:cBhvr additive="base">
                                        <p:cTn id="33" dur="5000" fill="hold"/>
                                        <p:tgtEl>
                                          <p:spTgt spid="7"/>
                                        </p:tgtEl>
                                        <p:attrNameLst>
                                          <p:attrName>ppt_y</p:attrName>
                                        </p:attrNameLst>
                                      </p:cBhvr>
                                      <p:tavLst>
                                        <p:tav tm="0">
                                          <p:val>
                                            <p:strVal val="#ppt_y"/>
                                          </p:val>
                                        </p:tav>
                                        <p:tav tm="100000">
                                          <p:val>
                                            <p:strVal val="#ppt_y"/>
                                          </p:val>
                                        </p:tav>
                                      </p:tavLst>
                                    </p:anim>
                                  </p:childTnLst>
                                </p:cTn>
                              </p:par>
                            </p:childTnLst>
                          </p:cTn>
                        </p:par>
                        <p:par>
                          <p:cTn id="34" fill="hold">
                            <p:stCondLst>
                              <p:cond delay="25000"/>
                            </p:stCondLst>
                            <p:childTnLst>
                              <p:par>
                                <p:cTn id="35" presetID="7"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0" fill="hold"/>
                                        <p:tgtEl>
                                          <p:spTgt spid="8"/>
                                        </p:tgtEl>
                                        <p:attrNameLst>
                                          <p:attrName>ppt_x</p:attrName>
                                        </p:attrNameLst>
                                      </p:cBhvr>
                                      <p:tavLst>
                                        <p:tav tm="0">
                                          <p:val>
                                            <p:strVal val="0-#ppt_w/2"/>
                                          </p:val>
                                        </p:tav>
                                        <p:tav tm="100000">
                                          <p:val>
                                            <p:strVal val="#ppt_x"/>
                                          </p:val>
                                        </p:tav>
                                      </p:tavLst>
                                    </p:anim>
                                    <p:anim calcmode="lin" valueType="num">
                                      <p:cBhvr additive="base">
                                        <p:cTn id="38" dur="500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30000"/>
                            </p:stCondLst>
                            <p:childTnLst>
                              <p:par>
                                <p:cTn id="40" presetID="7" presetClass="entr" presetSubtype="2"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0" fill="hold"/>
                                        <p:tgtEl>
                                          <p:spTgt spid="9"/>
                                        </p:tgtEl>
                                        <p:attrNameLst>
                                          <p:attrName>ppt_x</p:attrName>
                                        </p:attrNameLst>
                                      </p:cBhvr>
                                      <p:tavLst>
                                        <p:tav tm="0">
                                          <p:val>
                                            <p:strVal val="1+#ppt_w/2"/>
                                          </p:val>
                                        </p:tav>
                                        <p:tav tm="100000">
                                          <p:val>
                                            <p:strVal val="#ppt_x"/>
                                          </p:val>
                                        </p:tav>
                                      </p:tavLst>
                                    </p:anim>
                                    <p:anim calcmode="lin" valueType="num">
                                      <p:cBhvr additive="base">
                                        <p:cTn id="43" dur="5000" fill="hold"/>
                                        <p:tgtEl>
                                          <p:spTgt spid="9"/>
                                        </p:tgtEl>
                                        <p:attrNameLst>
                                          <p:attrName>ppt_y</p:attrName>
                                        </p:attrNameLst>
                                      </p:cBhvr>
                                      <p:tavLst>
                                        <p:tav tm="0">
                                          <p:val>
                                            <p:strVal val="#ppt_y"/>
                                          </p:val>
                                        </p:tav>
                                        <p:tav tm="100000">
                                          <p:val>
                                            <p:strVal val="#ppt_y"/>
                                          </p:val>
                                        </p:tav>
                                      </p:tavLst>
                                    </p:anim>
                                  </p:childTnLst>
                                </p:cTn>
                              </p:par>
                            </p:childTnLst>
                          </p:cTn>
                        </p:par>
                        <p:par>
                          <p:cTn id="44" fill="hold">
                            <p:stCondLst>
                              <p:cond delay="35000"/>
                            </p:stCondLst>
                            <p:childTnLst>
                              <p:par>
                                <p:cTn id="45" presetID="7"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0" fill="hold"/>
                                        <p:tgtEl>
                                          <p:spTgt spid="10"/>
                                        </p:tgtEl>
                                        <p:attrNameLst>
                                          <p:attrName>ppt_x</p:attrName>
                                        </p:attrNameLst>
                                      </p:cBhvr>
                                      <p:tavLst>
                                        <p:tav tm="0">
                                          <p:val>
                                            <p:strVal val="0-#ppt_w/2"/>
                                          </p:val>
                                        </p:tav>
                                        <p:tav tm="100000">
                                          <p:val>
                                            <p:strVal val="#ppt_x"/>
                                          </p:val>
                                        </p:tav>
                                      </p:tavLst>
                                    </p:anim>
                                    <p:anim calcmode="lin" valueType="num">
                                      <p:cBhvr additive="base">
                                        <p:cTn id="48" dur="5000" fill="hold"/>
                                        <p:tgtEl>
                                          <p:spTgt spid="10"/>
                                        </p:tgtEl>
                                        <p:attrNameLst>
                                          <p:attrName>ppt_y</p:attrName>
                                        </p:attrNameLst>
                                      </p:cBhvr>
                                      <p:tavLst>
                                        <p:tav tm="0">
                                          <p:val>
                                            <p:strVal val="#ppt_y"/>
                                          </p:val>
                                        </p:tav>
                                        <p:tav tm="100000">
                                          <p:val>
                                            <p:strVal val="#ppt_y"/>
                                          </p:val>
                                        </p:tav>
                                      </p:tavLst>
                                    </p:anim>
                                  </p:childTnLst>
                                </p:cTn>
                              </p:par>
                            </p:childTnLst>
                          </p:cTn>
                        </p:par>
                        <p:par>
                          <p:cTn id="49" fill="hold">
                            <p:stCondLst>
                              <p:cond delay="40000"/>
                            </p:stCondLst>
                            <p:childTnLst>
                              <p:par>
                                <p:cTn id="50" presetID="13" presetClass="entr" presetSubtype="16" fill="hold" nodeType="afterEffect">
                                  <p:stCondLst>
                                    <p:cond delay="0"/>
                                  </p:stCondLst>
                                  <p:childTnLst>
                                    <p:set>
                                      <p:cBhvr>
                                        <p:cTn id="51" dur="1" fill="hold">
                                          <p:stCondLst>
                                            <p:cond delay="0"/>
                                          </p:stCondLst>
                                        </p:cTn>
                                        <p:tgtEl>
                                          <p:spTgt spid="1027"/>
                                        </p:tgtEl>
                                        <p:attrNameLst>
                                          <p:attrName>style.visibility</p:attrName>
                                        </p:attrNameLst>
                                      </p:cBhvr>
                                      <p:to>
                                        <p:strVal val="visible"/>
                                      </p:to>
                                    </p:set>
                                    <p:animEffect transition="in" filter="plus(in)">
                                      <p:cBhvr>
                                        <p:cTn id="52" dur="2000"/>
                                        <p:tgtEl>
                                          <p:spTgt spid="1027"/>
                                        </p:tgtEl>
                                      </p:cBhvr>
                                    </p:animEffect>
                                  </p:childTnLst>
                                </p:cTn>
                              </p:par>
                              <p:par>
                                <p:cTn id="53" presetID="16" presetClass="entr" presetSubtype="42" fill="hold" nodeType="withEffect">
                                  <p:stCondLst>
                                    <p:cond delay="0"/>
                                  </p:stCondLst>
                                  <p:childTnLst>
                                    <p:set>
                                      <p:cBhvr>
                                        <p:cTn id="54" dur="1" fill="hold">
                                          <p:stCondLst>
                                            <p:cond delay="0"/>
                                          </p:stCondLst>
                                        </p:cTn>
                                        <p:tgtEl>
                                          <p:spTgt spid="1028"/>
                                        </p:tgtEl>
                                        <p:attrNameLst>
                                          <p:attrName>style.visibility</p:attrName>
                                        </p:attrNameLst>
                                      </p:cBhvr>
                                      <p:to>
                                        <p:strVal val="visible"/>
                                      </p:to>
                                    </p:set>
                                    <p:animEffect transition="in" filter="barn(outHorizontal)">
                                      <p:cBhvr>
                                        <p:cTn id="55" dur="500"/>
                                        <p:tgtEl>
                                          <p:spTgt spid="1028"/>
                                        </p:tgtEl>
                                      </p:cBhvr>
                                    </p:animEffect>
                                  </p:childTnLst>
                                </p:cTn>
                              </p:par>
                              <p:par>
                                <p:cTn id="56" presetID="13" presetClass="entr" presetSubtype="32" fill="hold" nodeType="withEffect">
                                  <p:stCondLst>
                                    <p:cond delay="0"/>
                                  </p:stCondLst>
                                  <p:childTnLst>
                                    <p:set>
                                      <p:cBhvr>
                                        <p:cTn id="57" dur="1" fill="hold">
                                          <p:stCondLst>
                                            <p:cond delay="0"/>
                                          </p:stCondLst>
                                        </p:cTn>
                                        <p:tgtEl>
                                          <p:spTgt spid="1026"/>
                                        </p:tgtEl>
                                        <p:attrNameLst>
                                          <p:attrName>style.visibility</p:attrName>
                                        </p:attrNameLst>
                                      </p:cBhvr>
                                      <p:to>
                                        <p:strVal val="visible"/>
                                      </p:to>
                                    </p:set>
                                    <p:animEffect transition="in" filter="plus(out)">
                                      <p:cBhvr>
                                        <p:cTn id="58"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476672"/>
            <a:ext cx="9144000" cy="369332"/>
          </a:xfrm>
          <a:prstGeom prst="rect">
            <a:avLst/>
          </a:prstGeom>
          <a:noFill/>
        </p:spPr>
        <p:txBody>
          <a:bodyPr wrap="square" rtlCol="0">
            <a:spAutoFit/>
          </a:bodyPr>
          <a:lstStyle/>
          <a:p>
            <a:pPr algn="ctr"/>
            <a:r>
              <a:rPr lang="it-IT" dirty="0" smtClean="0">
                <a:solidFill>
                  <a:srgbClr val="008000"/>
                </a:solidFill>
                <a:latin typeface="Times New Roman" pitchFamily="18" charset="0"/>
                <a:cs typeface="Times New Roman" pitchFamily="18" charset="0"/>
              </a:rPr>
              <a:t>FUNZIONAMENTO DELL’ONDOSCOPIO</a:t>
            </a:r>
            <a:endParaRPr lang="it-IT" dirty="0">
              <a:solidFill>
                <a:srgbClr val="008000"/>
              </a:solidFill>
              <a:latin typeface="Times New Roman" pitchFamily="18" charset="0"/>
              <a:cs typeface="Times New Roman" pitchFamily="18" charset="0"/>
            </a:endParaRPr>
          </a:p>
        </p:txBody>
      </p:sp>
      <p:sp>
        <p:nvSpPr>
          <p:cNvPr id="3" name="CasellaDiTesto 2"/>
          <p:cNvSpPr txBox="1"/>
          <p:nvPr/>
        </p:nvSpPr>
        <p:spPr>
          <a:xfrm>
            <a:off x="0" y="980728"/>
            <a:ext cx="9144000" cy="1600438"/>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L’ondoscopio mostra onde ferme o che continuano a spostarsi avanti e indietro. Questo fenomeno è dovuto al fatto che la luce con cui è illuminato lo specchio d’acqua è intermittente. Se la frequenza della luce è uguale a quella di formazione delle onde (stessa fase), le onde appariranno ferme; al contrario sembrerà che esse si muovano avanti e indietro. Possiamo comprendere meglio tale aspetto utilizzando una serie di carrellini che distano uno dall’altro di 20 cm e hanno velocità di 20 cm/s. Se la luce si accende ogni 0.5 secondi, si otterrà l’effetto avanti-indietro; se la luce si accende ogni secondo, i carrellini appariranno fermi. Il medesimo effetto avviene nell’ondoscopio. Per questo lo strumento è utile per l’analisi qualitativa delle onde, non quantitativa.</a:t>
            </a:r>
            <a:endParaRPr lang="it-IT" sz="1400" dirty="0">
              <a:latin typeface="Times New Roman" pitchFamily="18" charset="0"/>
              <a:cs typeface="Times New Roman" pitchFamily="18" charset="0"/>
            </a:endParaRPr>
          </a:p>
        </p:txBody>
      </p:sp>
      <p:pic>
        <p:nvPicPr>
          <p:cNvPr id="5122" name="Picture 2" descr="C:\Users\Luca\Desktop\Onde e luce\Ondoscopio 4.jpg"/>
          <p:cNvPicPr>
            <a:picLocks noChangeAspect="1" noChangeArrowheads="1"/>
          </p:cNvPicPr>
          <p:nvPr/>
        </p:nvPicPr>
        <p:blipFill>
          <a:blip r:embed="rId3" cstate="print"/>
          <a:srcRect/>
          <a:stretch>
            <a:fillRect/>
          </a:stretch>
        </p:blipFill>
        <p:spPr bwMode="auto">
          <a:xfrm>
            <a:off x="1115616" y="2996952"/>
            <a:ext cx="2908301" cy="1082675"/>
          </a:xfrm>
          <a:prstGeom prst="rect">
            <a:avLst/>
          </a:prstGeom>
          <a:noFill/>
          <a:ln>
            <a:solidFill>
              <a:srgbClr val="FF0000"/>
            </a:solidFill>
          </a:ln>
        </p:spPr>
      </p:pic>
      <p:pic>
        <p:nvPicPr>
          <p:cNvPr id="5123" name="Picture 3" descr="C:\Users\Luca\Desktop\Onde e luce\Ondoscopio 5.jpg"/>
          <p:cNvPicPr>
            <a:picLocks noChangeAspect="1" noChangeArrowheads="1"/>
          </p:cNvPicPr>
          <p:nvPr/>
        </p:nvPicPr>
        <p:blipFill>
          <a:blip r:embed="rId4" cstate="print"/>
          <a:srcRect/>
          <a:stretch>
            <a:fillRect/>
          </a:stretch>
        </p:blipFill>
        <p:spPr bwMode="auto">
          <a:xfrm>
            <a:off x="5652120" y="2564904"/>
            <a:ext cx="2592288" cy="2036991"/>
          </a:xfrm>
          <a:prstGeom prst="rect">
            <a:avLst/>
          </a:prstGeom>
          <a:noFill/>
          <a:ln>
            <a:solidFill>
              <a:srgbClr val="FF0000"/>
            </a:solidFill>
          </a:ln>
        </p:spPr>
      </p:pic>
      <p:pic>
        <p:nvPicPr>
          <p:cNvPr id="5124" name="Picture 4" descr="C:\Users\Luca\Desktop\Onde e luce\Ondoscopio 6.jpg"/>
          <p:cNvPicPr>
            <a:picLocks noChangeAspect="1" noChangeArrowheads="1"/>
          </p:cNvPicPr>
          <p:nvPr/>
        </p:nvPicPr>
        <p:blipFill>
          <a:blip r:embed="rId5" cstate="print"/>
          <a:srcRect/>
          <a:stretch>
            <a:fillRect/>
          </a:stretch>
        </p:blipFill>
        <p:spPr bwMode="auto">
          <a:xfrm>
            <a:off x="1115616" y="4653136"/>
            <a:ext cx="3045308" cy="1880833"/>
          </a:xfrm>
          <a:prstGeom prst="rect">
            <a:avLst/>
          </a:prstGeom>
          <a:noFill/>
          <a:ln>
            <a:solidFill>
              <a:srgbClr val="FF0000"/>
            </a:solidFill>
          </a:ln>
        </p:spPr>
      </p:pic>
      <p:pic>
        <p:nvPicPr>
          <p:cNvPr id="5125" name="Picture 5" descr="C:\Users\Luca\Desktop\Onde e luce\Ondoscopio 7.jpg"/>
          <p:cNvPicPr>
            <a:picLocks noChangeAspect="1" noChangeArrowheads="1"/>
          </p:cNvPicPr>
          <p:nvPr/>
        </p:nvPicPr>
        <p:blipFill>
          <a:blip r:embed="rId6" cstate="print"/>
          <a:srcRect/>
          <a:stretch>
            <a:fillRect/>
          </a:stretch>
        </p:blipFill>
        <p:spPr bwMode="auto">
          <a:xfrm>
            <a:off x="5652120" y="4797152"/>
            <a:ext cx="2637912" cy="1728192"/>
          </a:xfrm>
          <a:prstGeom prst="rect">
            <a:avLst/>
          </a:prstGeom>
          <a:noFill/>
          <a:ln>
            <a:solidFill>
              <a:srgbClr val="FF0000"/>
            </a:solidFill>
          </a:ln>
        </p:spPr>
      </p:pic>
      <p:sp>
        <p:nvSpPr>
          <p:cNvPr id="8" name="Indietro o precedente 7">
            <a:hlinkClick r:id="" action="ppaction://hlinkshowjump?jump=previousslide" highlightClick="1"/>
          </p:cNvPr>
          <p:cNvSpPr/>
          <p:nvPr/>
        </p:nvSpPr>
        <p:spPr>
          <a:xfrm>
            <a:off x="8567936" y="6569968"/>
            <a:ext cx="288032" cy="288032"/>
          </a:xfrm>
          <a:prstGeom prst="actionButtonBackPrevious">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Avanti o successivo 8">
            <a:hlinkClick r:id="" action="ppaction://hlinkshowjump?jump=nextslide" highlightClick="1"/>
          </p:cNvPr>
          <p:cNvSpPr/>
          <p:nvPr/>
        </p:nvSpPr>
        <p:spPr>
          <a:xfrm>
            <a:off x="8855968" y="6569968"/>
            <a:ext cx="288032" cy="288032"/>
          </a:xfrm>
          <a:prstGeom prst="actionButtonForwardNext">
            <a:avLst/>
          </a:prstGeom>
          <a:solidFill>
            <a:schemeClr val="accent3">
              <a:lumMod val="75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12" presetClass="entr" presetSubtype="1" fill="hold" nodeType="after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slide(fromTop)">
                                      <p:cBhvr>
                                        <p:cTn id="17" dur="500"/>
                                        <p:tgtEl>
                                          <p:spTgt spid="5122"/>
                                        </p:tgtEl>
                                      </p:cBhvr>
                                    </p:animEffect>
                                  </p:childTnLst>
                                </p:cTn>
                              </p:par>
                              <p:par>
                                <p:cTn id="18" presetID="12" presetClass="entr" presetSubtype="4" fill="hold" nodeType="withEffect">
                                  <p:stCondLst>
                                    <p:cond delay="0"/>
                                  </p:stCondLst>
                                  <p:childTnLst>
                                    <p:set>
                                      <p:cBhvr>
                                        <p:cTn id="19" dur="1" fill="hold">
                                          <p:stCondLst>
                                            <p:cond delay="0"/>
                                          </p:stCondLst>
                                        </p:cTn>
                                        <p:tgtEl>
                                          <p:spTgt spid="5125"/>
                                        </p:tgtEl>
                                        <p:attrNameLst>
                                          <p:attrName>style.visibility</p:attrName>
                                        </p:attrNameLst>
                                      </p:cBhvr>
                                      <p:to>
                                        <p:strVal val="visible"/>
                                      </p:to>
                                    </p:set>
                                    <p:animEffect transition="in" filter="slide(fromBottom)">
                                      <p:cBhvr>
                                        <p:cTn id="20" dur="500"/>
                                        <p:tgtEl>
                                          <p:spTgt spid="5125"/>
                                        </p:tgtEl>
                                      </p:cBhvr>
                                    </p:animEffect>
                                  </p:childTnLst>
                                </p:cTn>
                              </p:par>
                              <p:par>
                                <p:cTn id="21" presetID="12" presetClass="entr" presetSubtype="1" fill="hold" nodeType="withEffect">
                                  <p:stCondLst>
                                    <p:cond delay="0"/>
                                  </p:stCondLst>
                                  <p:childTnLst>
                                    <p:set>
                                      <p:cBhvr>
                                        <p:cTn id="22" dur="1" fill="hold">
                                          <p:stCondLst>
                                            <p:cond delay="0"/>
                                          </p:stCondLst>
                                        </p:cTn>
                                        <p:tgtEl>
                                          <p:spTgt spid="5123"/>
                                        </p:tgtEl>
                                        <p:attrNameLst>
                                          <p:attrName>style.visibility</p:attrName>
                                        </p:attrNameLst>
                                      </p:cBhvr>
                                      <p:to>
                                        <p:strVal val="visible"/>
                                      </p:to>
                                    </p:set>
                                    <p:animEffect transition="in" filter="slide(fromTop)">
                                      <p:cBhvr>
                                        <p:cTn id="23" dur="500"/>
                                        <p:tgtEl>
                                          <p:spTgt spid="5123"/>
                                        </p:tgtEl>
                                      </p:cBhvr>
                                    </p:animEffect>
                                  </p:childTnLst>
                                </p:cTn>
                              </p:par>
                              <p:par>
                                <p:cTn id="24" presetID="12" presetClass="entr" presetSubtype="4" fill="hold" nodeType="withEffect">
                                  <p:stCondLst>
                                    <p:cond delay="0"/>
                                  </p:stCondLst>
                                  <p:childTnLst>
                                    <p:set>
                                      <p:cBhvr>
                                        <p:cTn id="25" dur="1" fill="hold">
                                          <p:stCondLst>
                                            <p:cond delay="0"/>
                                          </p:stCondLst>
                                        </p:cTn>
                                        <p:tgtEl>
                                          <p:spTgt spid="5124"/>
                                        </p:tgtEl>
                                        <p:attrNameLst>
                                          <p:attrName>style.visibility</p:attrName>
                                        </p:attrNameLst>
                                      </p:cBhvr>
                                      <p:to>
                                        <p:strVal val="visible"/>
                                      </p:to>
                                    </p:set>
                                    <p:animEffect transition="in" filter="slide(fromBottom)">
                                      <p:cBhvr>
                                        <p:cTn id="26"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836712"/>
            <a:ext cx="9144000" cy="369332"/>
          </a:xfrm>
          <a:prstGeom prst="rect">
            <a:avLst/>
          </a:prstGeom>
          <a:noFill/>
        </p:spPr>
        <p:txBody>
          <a:bodyPr wrap="square" rtlCol="0">
            <a:spAutoFit/>
          </a:bodyPr>
          <a:lstStyle/>
          <a:p>
            <a:pPr algn="ctr"/>
            <a:r>
              <a:rPr lang="it-IT" dirty="0" smtClean="0">
                <a:solidFill>
                  <a:srgbClr val="008000"/>
                </a:solidFill>
                <a:latin typeface="Times New Roman" pitchFamily="18" charset="0"/>
                <a:cs typeface="Times New Roman" pitchFamily="18" charset="0"/>
              </a:rPr>
              <a:t>PROPAGAZIONE </a:t>
            </a:r>
            <a:r>
              <a:rPr lang="it-IT" dirty="0" err="1" smtClean="0">
                <a:solidFill>
                  <a:srgbClr val="008000"/>
                </a:solidFill>
                <a:latin typeface="Times New Roman" pitchFamily="18" charset="0"/>
                <a:cs typeface="Times New Roman" pitchFamily="18" charset="0"/>
              </a:rPr>
              <a:t>DI</a:t>
            </a:r>
            <a:r>
              <a:rPr lang="it-IT" dirty="0" smtClean="0">
                <a:solidFill>
                  <a:srgbClr val="008000"/>
                </a:solidFill>
                <a:latin typeface="Times New Roman" pitchFamily="18" charset="0"/>
                <a:cs typeface="Times New Roman" pitchFamily="18" charset="0"/>
              </a:rPr>
              <a:t> UN FRONTE </a:t>
            </a:r>
            <a:r>
              <a:rPr lang="it-IT" dirty="0" err="1" smtClean="0">
                <a:solidFill>
                  <a:srgbClr val="008000"/>
                </a:solidFill>
                <a:latin typeface="Times New Roman" pitchFamily="18" charset="0"/>
                <a:cs typeface="Times New Roman" pitchFamily="18" charset="0"/>
              </a:rPr>
              <a:t>D’ONDA</a:t>
            </a:r>
            <a:r>
              <a:rPr lang="it-IT" dirty="0" smtClean="0">
                <a:solidFill>
                  <a:srgbClr val="008000"/>
                </a:solidFill>
                <a:latin typeface="Times New Roman" pitchFamily="18" charset="0"/>
                <a:cs typeface="Times New Roman" pitchFamily="18" charset="0"/>
              </a:rPr>
              <a:t> RETTILINEO</a:t>
            </a:r>
            <a:endParaRPr lang="it-IT" dirty="0">
              <a:solidFill>
                <a:srgbClr val="008000"/>
              </a:solidFill>
              <a:latin typeface="Times New Roman" pitchFamily="18" charset="0"/>
              <a:cs typeface="Times New Roman" pitchFamily="18" charset="0"/>
            </a:endParaRPr>
          </a:p>
        </p:txBody>
      </p:sp>
      <p:sp>
        <p:nvSpPr>
          <p:cNvPr id="3" name="CasellaDiTesto 2"/>
          <p:cNvSpPr txBox="1"/>
          <p:nvPr/>
        </p:nvSpPr>
        <p:spPr>
          <a:xfrm>
            <a:off x="0" y="1340768"/>
            <a:ext cx="9144000" cy="523220"/>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Producendo con un ondoscopio una sequenza di onde a fronte rettilineo, si nota che la lunghezza d’onda non varia, mentre la viscosità del liquido fa diminuire l’ampiezza delle onde.</a:t>
            </a:r>
            <a:endParaRPr lang="it-IT" sz="1400" dirty="0">
              <a:latin typeface="Times New Roman" pitchFamily="18" charset="0"/>
              <a:cs typeface="Times New Roman" pitchFamily="18" charset="0"/>
            </a:endParaRPr>
          </a:p>
        </p:txBody>
      </p:sp>
      <p:sp>
        <p:nvSpPr>
          <p:cNvPr id="4" name="CasellaDiTesto 3"/>
          <p:cNvSpPr txBox="1"/>
          <p:nvPr/>
        </p:nvSpPr>
        <p:spPr>
          <a:xfrm>
            <a:off x="0" y="476672"/>
            <a:ext cx="9144000" cy="369332"/>
          </a:xfrm>
          <a:prstGeom prst="rect">
            <a:avLst/>
          </a:prstGeom>
          <a:noFill/>
        </p:spPr>
        <p:txBody>
          <a:bodyPr wrap="square" rtlCol="0">
            <a:spAutoFit/>
          </a:bodyPr>
          <a:lstStyle/>
          <a:p>
            <a:pPr algn="ctr"/>
            <a:r>
              <a:rPr lang="it-IT" dirty="0" smtClean="0">
                <a:solidFill>
                  <a:srgbClr val="3333CC"/>
                </a:solidFill>
                <a:latin typeface="Times New Roman" pitchFamily="18" charset="0"/>
                <a:cs typeface="Times New Roman" pitchFamily="18" charset="0"/>
              </a:rPr>
              <a:t>ONDE SUPERFICIALI</a:t>
            </a:r>
            <a:endParaRPr lang="it-IT" dirty="0">
              <a:solidFill>
                <a:srgbClr val="3333CC"/>
              </a:solidFill>
              <a:latin typeface="Times New Roman" pitchFamily="18" charset="0"/>
              <a:cs typeface="Times New Roman" pitchFamily="18" charset="0"/>
            </a:endParaRPr>
          </a:p>
        </p:txBody>
      </p:sp>
      <p:pic>
        <p:nvPicPr>
          <p:cNvPr id="5122" name="Picture 2" descr="C:\Users\Luca\Desktop\Onde e luce\Propagazione 1.jpg"/>
          <p:cNvPicPr>
            <a:picLocks noChangeAspect="1" noChangeArrowheads="1"/>
          </p:cNvPicPr>
          <p:nvPr/>
        </p:nvPicPr>
        <p:blipFill>
          <a:blip r:embed="rId3" cstate="print"/>
          <a:srcRect/>
          <a:stretch>
            <a:fillRect/>
          </a:stretch>
        </p:blipFill>
        <p:spPr bwMode="auto">
          <a:xfrm>
            <a:off x="755576" y="2924944"/>
            <a:ext cx="3302476" cy="2376264"/>
          </a:xfrm>
          <a:prstGeom prst="rect">
            <a:avLst/>
          </a:prstGeom>
          <a:noFill/>
          <a:ln>
            <a:solidFill>
              <a:srgbClr val="008000"/>
            </a:solidFill>
          </a:ln>
        </p:spPr>
      </p:pic>
      <p:pic>
        <p:nvPicPr>
          <p:cNvPr id="5123" name="Picture 3" descr="C:\Users\Luca\Desktop\Onde e luce\Propagazione 2.jpg"/>
          <p:cNvPicPr>
            <a:picLocks noChangeAspect="1" noChangeArrowheads="1"/>
          </p:cNvPicPr>
          <p:nvPr/>
        </p:nvPicPr>
        <p:blipFill>
          <a:blip r:embed="rId4" cstate="print"/>
          <a:srcRect/>
          <a:stretch>
            <a:fillRect/>
          </a:stretch>
        </p:blipFill>
        <p:spPr bwMode="auto">
          <a:xfrm>
            <a:off x="5004048" y="2924944"/>
            <a:ext cx="3431977" cy="2495500"/>
          </a:xfrm>
          <a:prstGeom prst="rect">
            <a:avLst/>
          </a:prstGeom>
          <a:noFill/>
          <a:ln>
            <a:solidFill>
              <a:srgbClr val="008000"/>
            </a:solidFill>
          </a:ln>
        </p:spPr>
      </p:pic>
      <p:sp>
        <p:nvSpPr>
          <p:cNvPr id="7" name="Indietro o precedente 6">
            <a:hlinkClick r:id="" action="ppaction://hlinkshowjump?jump=previousslide" highlightClick="1"/>
          </p:cNvPr>
          <p:cNvSpPr/>
          <p:nvPr/>
        </p:nvSpPr>
        <p:spPr>
          <a:xfrm>
            <a:off x="8567936" y="6569968"/>
            <a:ext cx="288032" cy="288032"/>
          </a:xfrm>
          <a:prstGeom prst="actionButtonBackPrevious">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Avanti o successivo 7">
            <a:hlinkClick r:id="" action="ppaction://hlinkshowjump?jump=nextslide" highlightClick="1"/>
          </p:cNvPr>
          <p:cNvSpPr/>
          <p:nvPr/>
        </p:nvSpPr>
        <p:spPr>
          <a:xfrm>
            <a:off x="8855968" y="6569968"/>
            <a:ext cx="288032" cy="288032"/>
          </a:xfrm>
          <a:prstGeom prst="actionButtonForwardNext">
            <a:avLst/>
          </a:prstGeom>
          <a:solidFill>
            <a:schemeClr val="accent3">
              <a:lumMod val="75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0-#ppt_w/2"/>
                                          </p:val>
                                        </p:tav>
                                        <p:tav tm="100000">
                                          <p:val>
                                            <p:strVal val="#ppt_x"/>
                                          </p:val>
                                        </p:tav>
                                      </p:tavLst>
                                    </p:anim>
                                    <p:anim calcmode="lin" valueType="num">
                                      <p:cBhvr additive="base">
                                        <p:cTn id="13" dur="50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0" fill="hold"/>
                                        <p:tgtEl>
                                          <p:spTgt spid="3"/>
                                        </p:tgtEl>
                                        <p:attrNameLst>
                                          <p:attrName>ppt_x</p:attrName>
                                        </p:attrNameLst>
                                      </p:cBhvr>
                                      <p:tavLst>
                                        <p:tav tm="0">
                                          <p:val>
                                            <p:strVal val="1+#ppt_w/2"/>
                                          </p:val>
                                        </p:tav>
                                        <p:tav tm="100000">
                                          <p:val>
                                            <p:strVal val="#ppt_x"/>
                                          </p:val>
                                        </p:tav>
                                      </p:tavLst>
                                    </p:anim>
                                    <p:anim calcmode="lin" valueType="num">
                                      <p:cBhvr additive="base">
                                        <p:cTn id="18" dur="50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0"/>
                            </p:stCondLst>
                            <p:childTnLst>
                              <p:par>
                                <p:cTn id="20" presetID="13" presetClass="entr" presetSubtype="16" fill="hold" nodeType="after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plus(in)">
                                      <p:cBhvr>
                                        <p:cTn id="22" dur="2000"/>
                                        <p:tgtEl>
                                          <p:spTgt spid="5122"/>
                                        </p:tgtEl>
                                      </p:cBhvr>
                                    </p:animEffect>
                                  </p:childTnLst>
                                </p:cTn>
                              </p:par>
                              <p:par>
                                <p:cTn id="23" presetID="13" presetClass="entr" presetSubtype="32" fill="hold" nodeType="withEffect">
                                  <p:stCondLst>
                                    <p:cond delay="0"/>
                                  </p:stCondLst>
                                  <p:childTnLst>
                                    <p:set>
                                      <p:cBhvr>
                                        <p:cTn id="24" dur="1" fill="hold">
                                          <p:stCondLst>
                                            <p:cond delay="0"/>
                                          </p:stCondLst>
                                        </p:cTn>
                                        <p:tgtEl>
                                          <p:spTgt spid="5123"/>
                                        </p:tgtEl>
                                        <p:attrNameLst>
                                          <p:attrName>style.visibility</p:attrName>
                                        </p:attrNameLst>
                                      </p:cBhvr>
                                      <p:to>
                                        <p:strVal val="visible"/>
                                      </p:to>
                                    </p:set>
                                    <p:animEffect transition="in" filter="plus(out)">
                                      <p:cBhvr>
                                        <p:cTn id="25"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476672"/>
            <a:ext cx="9144000" cy="369332"/>
          </a:xfrm>
          <a:prstGeom prst="rect">
            <a:avLst/>
          </a:prstGeom>
          <a:noFill/>
        </p:spPr>
        <p:txBody>
          <a:bodyPr wrap="square" rtlCol="0">
            <a:spAutoFit/>
          </a:bodyPr>
          <a:lstStyle/>
          <a:p>
            <a:pPr algn="ctr"/>
            <a:r>
              <a:rPr lang="it-IT" dirty="0" smtClean="0">
                <a:solidFill>
                  <a:srgbClr val="008000"/>
                </a:solidFill>
                <a:latin typeface="Times New Roman" pitchFamily="18" charset="0"/>
                <a:cs typeface="Times New Roman" pitchFamily="18" charset="0"/>
              </a:rPr>
              <a:t>RIFLESSIONE </a:t>
            </a:r>
            <a:r>
              <a:rPr lang="it-IT" dirty="0" err="1" smtClean="0">
                <a:solidFill>
                  <a:srgbClr val="008000"/>
                </a:solidFill>
                <a:latin typeface="Times New Roman" pitchFamily="18" charset="0"/>
                <a:cs typeface="Times New Roman" pitchFamily="18" charset="0"/>
              </a:rPr>
              <a:t>DI</a:t>
            </a:r>
            <a:r>
              <a:rPr lang="it-IT" dirty="0" smtClean="0">
                <a:solidFill>
                  <a:srgbClr val="008000"/>
                </a:solidFill>
                <a:latin typeface="Times New Roman" pitchFamily="18" charset="0"/>
                <a:cs typeface="Times New Roman" pitchFamily="18" charset="0"/>
              </a:rPr>
              <a:t> UN FRONTE </a:t>
            </a:r>
            <a:r>
              <a:rPr lang="it-IT" dirty="0" err="1" smtClean="0">
                <a:solidFill>
                  <a:srgbClr val="008000"/>
                </a:solidFill>
                <a:latin typeface="Times New Roman" pitchFamily="18" charset="0"/>
                <a:cs typeface="Times New Roman" pitchFamily="18" charset="0"/>
              </a:rPr>
              <a:t>D’ONDA</a:t>
            </a:r>
            <a:r>
              <a:rPr lang="it-IT" dirty="0" smtClean="0">
                <a:solidFill>
                  <a:srgbClr val="008000"/>
                </a:solidFill>
                <a:latin typeface="Times New Roman" pitchFamily="18" charset="0"/>
                <a:cs typeface="Times New Roman" pitchFamily="18" charset="0"/>
              </a:rPr>
              <a:t> RETTILINEO</a:t>
            </a:r>
            <a:endParaRPr lang="it-IT" dirty="0">
              <a:solidFill>
                <a:srgbClr val="008000"/>
              </a:solidFill>
              <a:latin typeface="Times New Roman" pitchFamily="18" charset="0"/>
              <a:cs typeface="Times New Roman" pitchFamily="18" charset="0"/>
            </a:endParaRPr>
          </a:p>
        </p:txBody>
      </p:sp>
      <p:sp>
        <p:nvSpPr>
          <p:cNvPr id="3" name="CasellaDiTesto 2"/>
          <p:cNvSpPr txBox="1"/>
          <p:nvPr/>
        </p:nvSpPr>
        <p:spPr>
          <a:xfrm>
            <a:off x="0" y="980728"/>
            <a:ext cx="9144000" cy="738664"/>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Inserendo un ostacolo nell’ondoscopio, le onde prodotte vengono riflesse. L’ostacolo non le distrugge, ma fa riformare le onde dalla stessa parte da cui provengono. L’inclinazione delle nuove onde rispetto all’ostacolo è identica a quella delle onde incidenti su esso. Il valore della lunghezza d’onda, tuttavia, non varia:</a:t>
            </a:r>
            <a:endParaRPr lang="it-IT" sz="1400" dirty="0">
              <a:latin typeface="Times New Roman" pitchFamily="18" charset="0"/>
              <a:cs typeface="Times New Roman" pitchFamily="18" charset="0"/>
            </a:endParaRPr>
          </a:p>
        </p:txBody>
      </p:sp>
      <p:pic>
        <p:nvPicPr>
          <p:cNvPr id="6146" name="Picture 2" descr="C:\Users\Luca\Desktop\Onde e luce\Riflessione 2.jpg"/>
          <p:cNvPicPr>
            <a:picLocks noChangeAspect="1" noChangeArrowheads="1"/>
          </p:cNvPicPr>
          <p:nvPr/>
        </p:nvPicPr>
        <p:blipFill>
          <a:blip r:embed="rId3" cstate="print"/>
          <a:srcRect/>
          <a:stretch>
            <a:fillRect/>
          </a:stretch>
        </p:blipFill>
        <p:spPr bwMode="auto">
          <a:xfrm>
            <a:off x="5076056" y="2564904"/>
            <a:ext cx="3323776" cy="2664296"/>
          </a:xfrm>
          <a:prstGeom prst="rect">
            <a:avLst/>
          </a:prstGeom>
          <a:noFill/>
          <a:ln>
            <a:solidFill>
              <a:srgbClr val="0000FF"/>
            </a:solidFill>
          </a:ln>
        </p:spPr>
      </p:pic>
      <p:pic>
        <p:nvPicPr>
          <p:cNvPr id="6147" name="Picture 3" descr="C:\Users\Luca\Desktop\Onde e luce\Riflessione 1.jpg"/>
          <p:cNvPicPr>
            <a:picLocks noChangeAspect="1" noChangeArrowheads="1"/>
          </p:cNvPicPr>
          <p:nvPr/>
        </p:nvPicPr>
        <p:blipFill>
          <a:blip r:embed="rId4" cstate="print"/>
          <a:srcRect/>
          <a:stretch>
            <a:fillRect/>
          </a:stretch>
        </p:blipFill>
        <p:spPr bwMode="auto">
          <a:xfrm>
            <a:off x="899592" y="2924944"/>
            <a:ext cx="3469532" cy="1960523"/>
          </a:xfrm>
          <a:prstGeom prst="rect">
            <a:avLst/>
          </a:prstGeom>
          <a:noFill/>
          <a:ln>
            <a:solidFill>
              <a:srgbClr val="0000FF"/>
            </a:solidFill>
          </a:ln>
        </p:spPr>
      </p:pic>
      <p:sp>
        <p:nvSpPr>
          <p:cNvPr id="6" name="Indietro o precedente 5">
            <a:hlinkClick r:id="" action="ppaction://hlinkshowjump?jump=previousslide" highlightClick="1"/>
          </p:cNvPr>
          <p:cNvSpPr/>
          <p:nvPr/>
        </p:nvSpPr>
        <p:spPr>
          <a:xfrm>
            <a:off x="8567936" y="6569968"/>
            <a:ext cx="288032" cy="288032"/>
          </a:xfrm>
          <a:prstGeom prst="actionButtonBackPrevious">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Avanti o successivo 6">
            <a:hlinkClick r:id="" action="ppaction://hlinkshowjump?jump=nextslide" highlightClick="1"/>
          </p:cNvPr>
          <p:cNvSpPr/>
          <p:nvPr/>
        </p:nvSpPr>
        <p:spPr>
          <a:xfrm>
            <a:off x="8855968" y="6569968"/>
            <a:ext cx="288032" cy="288032"/>
          </a:xfrm>
          <a:prstGeom prst="actionButtonForwardNext">
            <a:avLst/>
          </a:prstGeom>
          <a:solidFill>
            <a:schemeClr val="accent3">
              <a:lumMod val="75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18" presetClass="entr" presetSubtype="1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2000"/>
                                        <p:tgtEl>
                                          <p:spTgt spid="3"/>
                                        </p:tgtEl>
                                      </p:cBhvr>
                                    </p:animEffect>
                                  </p:childTnLst>
                                </p:cTn>
                              </p:par>
                            </p:childTnLst>
                          </p:cTn>
                        </p:par>
                        <p:par>
                          <p:cTn id="13" fill="hold">
                            <p:stCondLst>
                              <p:cond delay="7000"/>
                            </p:stCondLst>
                            <p:childTnLst>
                              <p:par>
                                <p:cTn id="14" presetID="6" presetClass="entr" presetSubtype="16" fill="hold" nodeType="afterEffect">
                                  <p:stCondLst>
                                    <p:cond delay="0"/>
                                  </p:stCondLst>
                                  <p:childTnLst>
                                    <p:set>
                                      <p:cBhvr>
                                        <p:cTn id="15" dur="1" fill="hold">
                                          <p:stCondLst>
                                            <p:cond delay="0"/>
                                          </p:stCondLst>
                                        </p:cTn>
                                        <p:tgtEl>
                                          <p:spTgt spid="6147"/>
                                        </p:tgtEl>
                                        <p:attrNameLst>
                                          <p:attrName>style.visibility</p:attrName>
                                        </p:attrNameLst>
                                      </p:cBhvr>
                                      <p:to>
                                        <p:strVal val="visible"/>
                                      </p:to>
                                    </p:set>
                                    <p:animEffect transition="in" filter="circle(in)">
                                      <p:cBhvr>
                                        <p:cTn id="16" dur="2000"/>
                                        <p:tgtEl>
                                          <p:spTgt spid="6147"/>
                                        </p:tgtEl>
                                      </p:cBhvr>
                                    </p:animEffect>
                                  </p:childTnLst>
                                </p:cTn>
                              </p:par>
                              <p:par>
                                <p:cTn id="17" presetID="6" presetClass="entr" presetSubtype="32" fill="hold" nodeType="with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circle(out)">
                                      <p:cBhvr>
                                        <p:cTn id="19"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476672"/>
            <a:ext cx="9144000" cy="369332"/>
          </a:xfrm>
          <a:prstGeom prst="rect">
            <a:avLst/>
          </a:prstGeom>
          <a:noFill/>
        </p:spPr>
        <p:txBody>
          <a:bodyPr wrap="square" rtlCol="0">
            <a:spAutoFit/>
          </a:bodyPr>
          <a:lstStyle/>
          <a:p>
            <a:pPr algn="ctr"/>
            <a:r>
              <a:rPr lang="it-IT" dirty="0" smtClean="0">
                <a:solidFill>
                  <a:srgbClr val="008000"/>
                </a:solidFill>
                <a:latin typeface="Times New Roman" pitchFamily="18" charset="0"/>
                <a:cs typeface="Times New Roman" pitchFamily="18" charset="0"/>
              </a:rPr>
              <a:t>RIFRAZIONE DELLE ONDE</a:t>
            </a:r>
            <a:endParaRPr lang="it-IT" dirty="0">
              <a:solidFill>
                <a:srgbClr val="008000"/>
              </a:solidFill>
              <a:latin typeface="Times New Roman" pitchFamily="18" charset="0"/>
              <a:cs typeface="Times New Roman" pitchFamily="18" charset="0"/>
            </a:endParaRPr>
          </a:p>
        </p:txBody>
      </p:sp>
      <p:sp>
        <p:nvSpPr>
          <p:cNvPr id="3" name="CasellaDiTesto 2"/>
          <p:cNvSpPr txBox="1"/>
          <p:nvPr/>
        </p:nvSpPr>
        <p:spPr>
          <a:xfrm>
            <a:off x="0" y="980728"/>
            <a:ext cx="9144000" cy="1169551"/>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Produciamo ancora una volta una sequenza di fronti d’onda rettilinei. In questo caso, però, immergiamo sul fondo dell’ondoscopio una lastra rettangolare di vetro che occupi circa metà vaschetta e che sia perpendicolare all’asta che produce le onde. Si nota che la lunghezza d’onda è superiore dove la profondità è maggiore. Perciò, dato che la frequenza rimane invariata, dobbiamo ammettere che profondità diverse dell’acqua provocano lunghezze d’onda differenti e, di conseguenza, velocità di propagazione differenti.</a:t>
            </a:r>
            <a:endParaRPr lang="it-IT" sz="1400" dirty="0">
              <a:latin typeface="Times New Roman" pitchFamily="18" charset="0"/>
              <a:cs typeface="Times New Roman" pitchFamily="18" charset="0"/>
            </a:endParaRPr>
          </a:p>
        </p:txBody>
      </p:sp>
      <p:sp>
        <p:nvSpPr>
          <p:cNvPr id="4" name="CasellaDiTesto 3"/>
          <p:cNvSpPr txBox="1"/>
          <p:nvPr/>
        </p:nvSpPr>
        <p:spPr>
          <a:xfrm>
            <a:off x="0" y="3861048"/>
            <a:ext cx="9144000" cy="523220"/>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Se la lastra inserita nell’ondoscopio è triangolare e non rettangolare, non solo è diversa la lunghezza d’onda tra i due scomparti dell’ondoscopio, ma varia anche la direzione delle onde stesse.</a:t>
            </a:r>
            <a:endParaRPr lang="it-IT" sz="1400" dirty="0">
              <a:latin typeface="Times New Roman" pitchFamily="18" charset="0"/>
              <a:cs typeface="Times New Roman" pitchFamily="18" charset="0"/>
            </a:endParaRPr>
          </a:p>
        </p:txBody>
      </p:sp>
      <p:pic>
        <p:nvPicPr>
          <p:cNvPr id="7170" name="Picture 2" descr="C:\Users\Luca\Desktop\Onde e luce\Rifrazione 1.jpg"/>
          <p:cNvPicPr>
            <a:picLocks noChangeAspect="1" noChangeArrowheads="1"/>
          </p:cNvPicPr>
          <p:nvPr/>
        </p:nvPicPr>
        <p:blipFill>
          <a:blip r:embed="rId3" cstate="print"/>
          <a:srcRect/>
          <a:stretch>
            <a:fillRect/>
          </a:stretch>
        </p:blipFill>
        <p:spPr bwMode="auto">
          <a:xfrm>
            <a:off x="1691680" y="2132856"/>
            <a:ext cx="2020407" cy="1656184"/>
          </a:xfrm>
          <a:prstGeom prst="rect">
            <a:avLst/>
          </a:prstGeom>
          <a:noFill/>
          <a:ln>
            <a:solidFill>
              <a:srgbClr val="FF0000"/>
            </a:solidFill>
          </a:ln>
        </p:spPr>
      </p:pic>
      <p:pic>
        <p:nvPicPr>
          <p:cNvPr id="7171" name="Picture 3" descr="C:\Users\Luca\Desktop\Onde e luce\Rifrazione 2.jpg"/>
          <p:cNvPicPr>
            <a:picLocks noChangeAspect="1" noChangeArrowheads="1"/>
          </p:cNvPicPr>
          <p:nvPr/>
        </p:nvPicPr>
        <p:blipFill>
          <a:blip r:embed="rId4" cstate="print"/>
          <a:srcRect/>
          <a:stretch>
            <a:fillRect/>
          </a:stretch>
        </p:blipFill>
        <p:spPr bwMode="auto">
          <a:xfrm>
            <a:off x="5724128" y="2132856"/>
            <a:ext cx="1949341" cy="1656184"/>
          </a:xfrm>
          <a:prstGeom prst="rect">
            <a:avLst/>
          </a:prstGeom>
          <a:noFill/>
          <a:ln>
            <a:solidFill>
              <a:srgbClr val="FF0000"/>
            </a:solidFill>
          </a:ln>
        </p:spPr>
      </p:pic>
      <p:pic>
        <p:nvPicPr>
          <p:cNvPr id="7172" name="Picture 4" descr="C:\Users\Luca\Desktop\Onde e luce\Rifrazione 3.jpg"/>
          <p:cNvPicPr>
            <a:picLocks noChangeAspect="1" noChangeArrowheads="1"/>
          </p:cNvPicPr>
          <p:nvPr/>
        </p:nvPicPr>
        <p:blipFill>
          <a:blip r:embed="rId5" cstate="print"/>
          <a:srcRect/>
          <a:stretch>
            <a:fillRect/>
          </a:stretch>
        </p:blipFill>
        <p:spPr bwMode="auto">
          <a:xfrm>
            <a:off x="1691680" y="4653136"/>
            <a:ext cx="2100669" cy="1733772"/>
          </a:xfrm>
          <a:prstGeom prst="rect">
            <a:avLst/>
          </a:prstGeom>
          <a:noFill/>
          <a:ln>
            <a:solidFill>
              <a:srgbClr val="FF0000"/>
            </a:solidFill>
          </a:ln>
        </p:spPr>
      </p:pic>
      <p:pic>
        <p:nvPicPr>
          <p:cNvPr id="7173" name="Picture 5" descr="C:\Users\Luca\Desktop\Onde e luce\Rifrazione 4.jpg"/>
          <p:cNvPicPr>
            <a:picLocks noChangeAspect="1" noChangeArrowheads="1"/>
          </p:cNvPicPr>
          <p:nvPr/>
        </p:nvPicPr>
        <p:blipFill>
          <a:blip r:embed="rId6" cstate="print"/>
          <a:srcRect/>
          <a:stretch>
            <a:fillRect/>
          </a:stretch>
        </p:blipFill>
        <p:spPr bwMode="auto">
          <a:xfrm>
            <a:off x="5724128" y="4725144"/>
            <a:ext cx="1990376" cy="1584176"/>
          </a:xfrm>
          <a:prstGeom prst="rect">
            <a:avLst/>
          </a:prstGeom>
          <a:noFill/>
          <a:ln>
            <a:solidFill>
              <a:srgbClr val="FF0000"/>
            </a:solidFill>
          </a:ln>
        </p:spPr>
      </p:pic>
      <p:sp>
        <p:nvSpPr>
          <p:cNvPr id="9" name="Indietro o precedente 8">
            <a:hlinkClick r:id="" action="ppaction://hlinkshowjump?jump=previousslide" highlightClick="1"/>
          </p:cNvPr>
          <p:cNvSpPr/>
          <p:nvPr/>
        </p:nvSpPr>
        <p:spPr>
          <a:xfrm>
            <a:off x="8567936" y="6569968"/>
            <a:ext cx="288032" cy="288032"/>
          </a:xfrm>
          <a:prstGeom prst="actionButtonBackPrevious">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Avanti o successivo 9">
            <a:hlinkClick r:id="" action="ppaction://hlinkshowjump?jump=nextslide" highlightClick="1"/>
          </p:cNvPr>
          <p:cNvSpPr/>
          <p:nvPr/>
        </p:nvSpPr>
        <p:spPr>
          <a:xfrm>
            <a:off x="8855968" y="6569968"/>
            <a:ext cx="288032" cy="288032"/>
          </a:xfrm>
          <a:prstGeom prst="actionButtonForwardNext">
            <a:avLst/>
          </a:prstGeom>
          <a:solidFill>
            <a:schemeClr val="accent3">
              <a:lumMod val="75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1+#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4" presetClass="entr" presetSubtype="16" fill="hold" nodeType="after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box(in)">
                                      <p:cBhvr>
                                        <p:cTn id="17" dur="2000"/>
                                        <p:tgtEl>
                                          <p:spTgt spid="7170"/>
                                        </p:tgtEl>
                                      </p:cBhvr>
                                    </p:animEffect>
                                  </p:childTnLst>
                                </p:cTn>
                              </p:par>
                              <p:par>
                                <p:cTn id="18" presetID="4" presetClass="entr" presetSubtype="32" fill="hold" nodeType="withEffect">
                                  <p:stCondLst>
                                    <p:cond delay="0"/>
                                  </p:stCondLst>
                                  <p:childTnLst>
                                    <p:set>
                                      <p:cBhvr>
                                        <p:cTn id="19" dur="1" fill="hold">
                                          <p:stCondLst>
                                            <p:cond delay="0"/>
                                          </p:stCondLst>
                                        </p:cTn>
                                        <p:tgtEl>
                                          <p:spTgt spid="7171"/>
                                        </p:tgtEl>
                                        <p:attrNameLst>
                                          <p:attrName>style.visibility</p:attrName>
                                        </p:attrNameLst>
                                      </p:cBhvr>
                                      <p:to>
                                        <p:strVal val="visible"/>
                                      </p:to>
                                    </p:set>
                                    <p:animEffect transition="in" filter="box(out)">
                                      <p:cBhvr>
                                        <p:cTn id="20" dur="2000"/>
                                        <p:tgtEl>
                                          <p:spTgt spid="7171"/>
                                        </p:tgtEl>
                                      </p:cBhvr>
                                    </p:animEffect>
                                  </p:childTnLst>
                                </p:cTn>
                              </p:par>
                            </p:childTnLst>
                          </p:cTn>
                        </p:par>
                        <p:par>
                          <p:cTn id="21" fill="hold">
                            <p:stCondLst>
                              <p:cond delay="12000"/>
                            </p:stCondLst>
                            <p:childTnLst>
                              <p:par>
                                <p:cTn id="22" presetID="7"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0" fill="hold"/>
                                        <p:tgtEl>
                                          <p:spTgt spid="4"/>
                                        </p:tgtEl>
                                        <p:attrNameLst>
                                          <p:attrName>ppt_x</p:attrName>
                                        </p:attrNameLst>
                                      </p:cBhvr>
                                      <p:tavLst>
                                        <p:tav tm="0">
                                          <p:val>
                                            <p:strVal val="0-#ppt_w/2"/>
                                          </p:val>
                                        </p:tav>
                                        <p:tav tm="100000">
                                          <p:val>
                                            <p:strVal val="#ppt_x"/>
                                          </p:val>
                                        </p:tav>
                                      </p:tavLst>
                                    </p:anim>
                                    <p:anim calcmode="lin" valueType="num">
                                      <p:cBhvr additive="base">
                                        <p:cTn id="25" dur="5000" fill="hold"/>
                                        <p:tgtEl>
                                          <p:spTgt spid="4"/>
                                        </p:tgtEl>
                                        <p:attrNameLst>
                                          <p:attrName>ppt_y</p:attrName>
                                        </p:attrNameLst>
                                      </p:cBhvr>
                                      <p:tavLst>
                                        <p:tav tm="0">
                                          <p:val>
                                            <p:strVal val="#ppt_y"/>
                                          </p:val>
                                        </p:tav>
                                        <p:tav tm="100000">
                                          <p:val>
                                            <p:strVal val="#ppt_y"/>
                                          </p:val>
                                        </p:tav>
                                      </p:tavLst>
                                    </p:anim>
                                  </p:childTnLst>
                                </p:cTn>
                              </p:par>
                            </p:childTnLst>
                          </p:cTn>
                        </p:par>
                        <p:par>
                          <p:cTn id="26" fill="hold">
                            <p:stCondLst>
                              <p:cond delay="17000"/>
                            </p:stCondLst>
                            <p:childTnLst>
                              <p:par>
                                <p:cTn id="27" presetID="8" presetClass="entr" presetSubtype="16" fill="hold" nodeType="afterEffect">
                                  <p:stCondLst>
                                    <p:cond delay="0"/>
                                  </p:stCondLst>
                                  <p:childTnLst>
                                    <p:set>
                                      <p:cBhvr>
                                        <p:cTn id="28" dur="1" fill="hold">
                                          <p:stCondLst>
                                            <p:cond delay="0"/>
                                          </p:stCondLst>
                                        </p:cTn>
                                        <p:tgtEl>
                                          <p:spTgt spid="7172"/>
                                        </p:tgtEl>
                                        <p:attrNameLst>
                                          <p:attrName>style.visibility</p:attrName>
                                        </p:attrNameLst>
                                      </p:cBhvr>
                                      <p:to>
                                        <p:strVal val="visible"/>
                                      </p:to>
                                    </p:set>
                                    <p:animEffect transition="in" filter="diamond(in)">
                                      <p:cBhvr>
                                        <p:cTn id="29" dur="2000"/>
                                        <p:tgtEl>
                                          <p:spTgt spid="7172"/>
                                        </p:tgtEl>
                                      </p:cBhvr>
                                    </p:animEffect>
                                  </p:childTnLst>
                                </p:cTn>
                              </p:par>
                              <p:par>
                                <p:cTn id="30" presetID="8" presetClass="entr" presetSubtype="32" fill="hold" nodeType="withEffect">
                                  <p:stCondLst>
                                    <p:cond delay="0"/>
                                  </p:stCondLst>
                                  <p:childTnLst>
                                    <p:set>
                                      <p:cBhvr>
                                        <p:cTn id="31" dur="1" fill="hold">
                                          <p:stCondLst>
                                            <p:cond delay="0"/>
                                          </p:stCondLst>
                                        </p:cTn>
                                        <p:tgtEl>
                                          <p:spTgt spid="7173"/>
                                        </p:tgtEl>
                                        <p:attrNameLst>
                                          <p:attrName>style.visibility</p:attrName>
                                        </p:attrNameLst>
                                      </p:cBhvr>
                                      <p:to>
                                        <p:strVal val="visible"/>
                                      </p:to>
                                    </p:set>
                                    <p:animEffect transition="in" filter="diamond(out)">
                                      <p:cBhvr>
                                        <p:cTn id="32" dur="20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476672"/>
            <a:ext cx="9144000" cy="369332"/>
          </a:xfrm>
          <a:prstGeom prst="rect">
            <a:avLst/>
          </a:prstGeom>
          <a:noFill/>
        </p:spPr>
        <p:txBody>
          <a:bodyPr wrap="square" rtlCol="0">
            <a:spAutoFit/>
          </a:bodyPr>
          <a:lstStyle/>
          <a:p>
            <a:pPr algn="ctr"/>
            <a:r>
              <a:rPr lang="it-IT" dirty="0" smtClean="0">
                <a:solidFill>
                  <a:srgbClr val="008000"/>
                </a:solidFill>
                <a:latin typeface="Times New Roman" pitchFamily="18" charset="0"/>
                <a:cs typeface="Times New Roman" pitchFamily="18" charset="0"/>
              </a:rPr>
              <a:t>DIFFRAZIONE DELLE ONDE ATTRAVERSO FENDITURE O DA PARTE </a:t>
            </a:r>
            <a:r>
              <a:rPr lang="it-IT" dirty="0" err="1" smtClean="0">
                <a:solidFill>
                  <a:srgbClr val="008000"/>
                </a:solidFill>
                <a:latin typeface="Times New Roman" pitchFamily="18" charset="0"/>
                <a:cs typeface="Times New Roman" pitchFamily="18" charset="0"/>
              </a:rPr>
              <a:t>DI</a:t>
            </a:r>
            <a:r>
              <a:rPr lang="it-IT" dirty="0" smtClean="0">
                <a:solidFill>
                  <a:srgbClr val="008000"/>
                </a:solidFill>
                <a:latin typeface="Times New Roman" pitchFamily="18" charset="0"/>
                <a:cs typeface="Times New Roman" pitchFamily="18" charset="0"/>
              </a:rPr>
              <a:t> OSTACOLI</a:t>
            </a:r>
            <a:endParaRPr lang="it-IT" dirty="0">
              <a:solidFill>
                <a:srgbClr val="008000"/>
              </a:solidFill>
              <a:latin typeface="Times New Roman" pitchFamily="18" charset="0"/>
              <a:cs typeface="Times New Roman" pitchFamily="18" charset="0"/>
            </a:endParaRPr>
          </a:p>
        </p:txBody>
      </p:sp>
      <p:sp>
        <p:nvSpPr>
          <p:cNvPr id="3" name="CasellaDiTesto 2"/>
          <p:cNvSpPr txBox="1"/>
          <p:nvPr/>
        </p:nvSpPr>
        <p:spPr>
          <a:xfrm>
            <a:off x="0" y="980728"/>
            <a:ext cx="9144000" cy="1169551"/>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La diffrazione avviene quando un’onda viene fatta passare attraverso una fenditura va contro un ostacolo. Se la fenditura è larga, più grande rispetto alla lunghezza d’onda delle onde,  essa non subisce variazioni nella forma rettilinea o nella direzione di propagazione. L’onda assume solo una configurazione circolare ai bordi dell’apertura. Se invece le dimensioni della fenditura sono nell’ordine di grandezza della lunghezza d’onda delle onde, esse assumono forma circolare proseguendo oltre l’apertura:</a:t>
            </a:r>
            <a:endParaRPr lang="it-IT" sz="1400" dirty="0">
              <a:latin typeface="Times New Roman" pitchFamily="18" charset="0"/>
              <a:cs typeface="Times New Roman" pitchFamily="18" charset="0"/>
            </a:endParaRPr>
          </a:p>
        </p:txBody>
      </p:sp>
      <p:sp>
        <p:nvSpPr>
          <p:cNvPr id="4" name="CasellaDiTesto 3"/>
          <p:cNvSpPr txBox="1"/>
          <p:nvPr/>
        </p:nvSpPr>
        <p:spPr>
          <a:xfrm>
            <a:off x="0" y="3717032"/>
            <a:ext cx="9144000" cy="738664"/>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Se l’ostacolo incontrato dalle onde ha dimensioni maggiori rispetto alla lunghezza d’onda delle onde, la superficie di acqua dietro l’ostacolo rimane imperturbata, ma in seguito le onde tendono a riformare il fronte rettilineo. Se le dimensioni dell’ostacolo sono nell’ordine di grandezza della lunghezza d’onda delle onde, esse riformano prima il fronte rettilineo:</a:t>
            </a:r>
            <a:endParaRPr lang="it-IT" sz="1400" dirty="0">
              <a:latin typeface="Times New Roman" pitchFamily="18" charset="0"/>
              <a:cs typeface="Times New Roman" pitchFamily="18" charset="0"/>
            </a:endParaRPr>
          </a:p>
        </p:txBody>
      </p:sp>
      <p:pic>
        <p:nvPicPr>
          <p:cNvPr id="1026" name="Picture 2" descr="C:\Users\Luca\Desktop\Onde e luce\Immagini\Diffrazione 1.jpg"/>
          <p:cNvPicPr>
            <a:picLocks noChangeAspect="1" noChangeArrowheads="1"/>
          </p:cNvPicPr>
          <p:nvPr/>
        </p:nvPicPr>
        <p:blipFill>
          <a:blip r:embed="rId3" cstate="print"/>
          <a:srcRect/>
          <a:stretch>
            <a:fillRect/>
          </a:stretch>
        </p:blipFill>
        <p:spPr bwMode="auto">
          <a:xfrm>
            <a:off x="1475656" y="2132856"/>
            <a:ext cx="2160240" cy="1537270"/>
          </a:xfrm>
          <a:prstGeom prst="rect">
            <a:avLst/>
          </a:prstGeom>
          <a:noFill/>
          <a:ln>
            <a:solidFill>
              <a:srgbClr val="00B0F0"/>
            </a:solidFill>
          </a:ln>
        </p:spPr>
      </p:pic>
      <p:pic>
        <p:nvPicPr>
          <p:cNvPr id="1027" name="Picture 3" descr="C:\Users\Luca\Desktop\Onde e luce\Immagini\Diffrazione 2.jpg"/>
          <p:cNvPicPr>
            <a:picLocks noChangeAspect="1" noChangeArrowheads="1"/>
          </p:cNvPicPr>
          <p:nvPr/>
        </p:nvPicPr>
        <p:blipFill>
          <a:blip r:embed="rId4" cstate="print"/>
          <a:srcRect/>
          <a:stretch>
            <a:fillRect/>
          </a:stretch>
        </p:blipFill>
        <p:spPr bwMode="auto">
          <a:xfrm>
            <a:off x="5364088" y="2132856"/>
            <a:ext cx="2232248" cy="1553194"/>
          </a:xfrm>
          <a:prstGeom prst="rect">
            <a:avLst/>
          </a:prstGeom>
          <a:noFill/>
          <a:ln>
            <a:solidFill>
              <a:srgbClr val="00B0F0"/>
            </a:solidFill>
          </a:ln>
        </p:spPr>
      </p:pic>
      <p:pic>
        <p:nvPicPr>
          <p:cNvPr id="1028" name="Picture 4" descr="C:\Users\Luca\Desktop\Onde e luce\Immagini\Diffrazione 3.jpg"/>
          <p:cNvPicPr>
            <a:picLocks noChangeAspect="1" noChangeArrowheads="1"/>
          </p:cNvPicPr>
          <p:nvPr/>
        </p:nvPicPr>
        <p:blipFill>
          <a:blip r:embed="rId5" cstate="print"/>
          <a:srcRect/>
          <a:stretch>
            <a:fillRect/>
          </a:stretch>
        </p:blipFill>
        <p:spPr bwMode="auto">
          <a:xfrm>
            <a:off x="1475656" y="4653136"/>
            <a:ext cx="2219377" cy="1584176"/>
          </a:xfrm>
          <a:prstGeom prst="rect">
            <a:avLst/>
          </a:prstGeom>
          <a:noFill/>
          <a:ln>
            <a:solidFill>
              <a:srgbClr val="00B0F0"/>
            </a:solidFill>
          </a:ln>
        </p:spPr>
      </p:pic>
      <p:pic>
        <p:nvPicPr>
          <p:cNvPr id="1029" name="Picture 5" descr="C:\Users\Luca\Desktop\Onde e luce\Immagini\Diffrazione 4.jpg"/>
          <p:cNvPicPr>
            <a:picLocks noChangeAspect="1" noChangeArrowheads="1"/>
          </p:cNvPicPr>
          <p:nvPr/>
        </p:nvPicPr>
        <p:blipFill>
          <a:blip r:embed="rId6" cstate="print"/>
          <a:srcRect/>
          <a:stretch>
            <a:fillRect/>
          </a:stretch>
        </p:blipFill>
        <p:spPr bwMode="auto">
          <a:xfrm>
            <a:off x="5436096" y="4653136"/>
            <a:ext cx="2283306" cy="1584176"/>
          </a:xfrm>
          <a:prstGeom prst="rect">
            <a:avLst/>
          </a:prstGeom>
          <a:noFill/>
          <a:ln>
            <a:solidFill>
              <a:srgbClr val="00B0F0"/>
            </a:solidFill>
          </a:ln>
        </p:spPr>
      </p:pic>
      <p:sp>
        <p:nvSpPr>
          <p:cNvPr id="9" name="Indietro o precedente 8">
            <a:hlinkClick r:id="" action="ppaction://hlinkshowjump?jump=previousslide" highlightClick="1"/>
          </p:cNvPr>
          <p:cNvSpPr/>
          <p:nvPr/>
        </p:nvSpPr>
        <p:spPr>
          <a:xfrm>
            <a:off x="8567936" y="6569968"/>
            <a:ext cx="288032" cy="288032"/>
          </a:xfrm>
          <a:prstGeom prst="actionButtonBackPrevious">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Avanti o successivo 9">
            <a:hlinkClick r:id="" action="ppaction://hlinkshowjump?jump=nextslide" highlightClick="1"/>
          </p:cNvPr>
          <p:cNvSpPr/>
          <p:nvPr/>
        </p:nvSpPr>
        <p:spPr>
          <a:xfrm>
            <a:off x="8855968" y="6569968"/>
            <a:ext cx="288032" cy="288032"/>
          </a:xfrm>
          <a:prstGeom prst="actionButtonForwardNext">
            <a:avLst/>
          </a:prstGeom>
          <a:solidFill>
            <a:schemeClr val="accent3">
              <a:lumMod val="75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21"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par>
                          <p:cTn id="13" fill="hold">
                            <p:stCondLst>
                              <p:cond delay="7000"/>
                            </p:stCondLst>
                            <p:childTnLst>
                              <p:par>
                                <p:cTn id="14" presetID="3" presetClass="entr" presetSubtype="10"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blinds(horizontal)">
                                      <p:cBhvr>
                                        <p:cTn id="16" dur="500"/>
                                        <p:tgtEl>
                                          <p:spTgt spid="1026"/>
                                        </p:tgtEl>
                                      </p:cBhvr>
                                    </p:animEffect>
                                  </p:childTnLst>
                                </p:cTn>
                              </p:par>
                              <p:par>
                                <p:cTn id="17" presetID="3" presetClass="entr" presetSubtype="5"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blinds(vertical)">
                                      <p:cBhvr>
                                        <p:cTn id="19" dur="500"/>
                                        <p:tgtEl>
                                          <p:spTgt spid="1027"/>
                                        </p:tgtEl>
                                      </p:cBhvr>
                                    </p:animEffect>
                                  </p:childTnLst>
                                </p:cTn>
                              </p:par>
                            </p:childTnLst>
                          </p:cTn>
                        </p:par>
                        <p:par>
                          <p:cTn id="20" fill="hold">
                            <p:stCondLst>
                              <p:cond delay="7500"/>
                            </p:stCondLst>
                            <p:childTnLst>
                              <p:par>
                                <p:cTn id="21" presetID="5" presetClass="entr" presetSubtype="1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heckerboard(across)">
                                      <p:cBhvr>
                                        <p:cTn id="23" dur="500"/>
                                        <p:tgtEl>
                                          <p:spTgt spid="4"/>
                                        </p:tgtEl>
                                      </p:cBhvr>
                                    </p:animEffect>
                                  </p:childTnLst>
                                </p:cTn>
                              </p:par>
                            </p:childTnLst>
                          </p:cTn>
                        </p:par>
                        <p:par>
                          <p:cTn id="24" fill="hold">
                            <p:stCondLst>
                              <p:cond delay="8000"/>
                            </p:stCondLst>
                            <p:childTnLst>
                              <p:par>
                                <p:cTn id="25" presetID="7" presetClass="entr" presetSubtype="8" fill="hold" nodeType="afterEffect">
                                  <p:stCondLst>
                                    <p:cond delay="0"/>
                                  </p:stCondLst>
                                  <p:childTnLst>
                                    <p:set>
                                      <p:cBhvr>
                                        <p:cTn id="26" dur="1" fill="hold">
                                          <p:stCondLst>
                                            <p:cond delay="0"/>
                                          </p:stCondLst>
                                        </p:cTn>
                                        <p:tgtEl>
                                          <p:spTgt spid="1028"/>
                                        </p:tgtEl>
                                        <p:attrNameLst>
                                          <p:attrName>style.visibility</p:attrName>
                                        </p:attrNameLst>
                                      </p:cBhvr>
                                      <p:to>
                                        <p:strVal val="visible"/>
                                      </p:to>
                                    </p:set>
                                    <p:anim calcmode="lin" valueType="num">
                                      <p:cBhvr additive="base">
                                        <p:cTn id="27" dur="3000" fill="hold"/>
                                        <p:tgtEl>
                                          <p:spTgt spid="1028"/>
                                        </p:tgtEl>
                                        <p:attrNameLst>
                                          <p:attrName>ppt_x</p:attrName>
                                        </p:attrNameLst>
                                      </p:cBhvr>
                                      <p:tavLst>
                                        <p:tav tm="0">
                                          <p:val>
                                            <p:strVal val="0-#ppt_w/2"/>
                                          </p:val>
                                        </p:tav>
                                        <p:tav tm="100000">
                                          <p:val>
                                            <p:strVal val="#ppt_x"/>
                                          </p:val>
                                        </p:tav>
                                      </p:tavLst>
                                    </p:anim>
                                    <p:anim calcmode="lin" valueType="num">
                                      <p:cBhvr additive="base">
                                        <p:cTn id="28" dur="3000" fill="hold"/>
                                        <p:tgtEl>
                                          <p:spTgt spid="1028"/>
                                        </p:tgtEl>
                                        <p:attrNameLst>
                                          <p:attrName>ppt_y</p:attrName>
                                        </p:attrNameLst>
                                      </p:cBhvr>
                                      <p:tavLst>
                                        <p:tav tm="0">
                                          <p:val>
                                            <p:strVal val="#ppt_y"/>
                                          </p:val>
                                        </p:tav>
                                        <p:tav tm="100000">
                                          <p:val>
                                            <p:strVal val="#ppt_y"/>
                                          </p:val>
                                        </p:tav>
                                      </p:tavLst>
                                    </p:anim>
                                  </p:childTnLst>
                                </p:cTn>
                              </p:par>
                              <p:par>
                                <p:cTn id="29" presetID="7" presetClass="entr" presetSubtype="2" fill="hold" nodeType="withEffect">
                                  <p:stCondLst>
                                    <p:cond delay="0"/>
                                  </p:stCondLst>
                                  <p:childTnLst>
                                    <p:set>
                                      <p:cBhvr>
                                        <p:cTn id="30" dur="1" fill="hold">
                                          <p:stCondLst>
                                            <p:cond delay="0"/>
                                          </p:stCondLst>
                                        </p:cTn>
                                        <p:tgtEl>
                                          <p:spTgt spid="1029"/>
                                        </p:tgtEl>
                                        <p:attrNameLst>
                                          <p:attrName>style.visibility</p:attrName>
                                        </p:attrNameLst>
                                      </p:cBhvr>
                                      <p:to>
                                        <p:strVal val="visible"/>
                                      </p:to>
                                    </p:set>
                                    <p:anim calcmode="lin" valueType="num">
                                      <p:cBhvr additive="base">
                                        <p:cTn id="31" dur="3000" fill="hold"/>
                                        <p:tgtEl>
                                          <p:spTgt spid="1029"/>
                                        </p:tgtEl>
                                        <p:attrNameLst>
                                          <p:attrName>ppt_x</p:attrName>
                                        </p:attrNameLst>
                                      </p:cBhvr>
                                      <p:tavLst>
                                        <p:tav tm="0">
                                          <p:val>
                                            <p:strVal val="1+#ppt_w/2"/>
                                          </p:val>
                                        </p:tav>
                                        <p:tav tm="100000">
                                          <p:val>
                                            <p:strVal val="#ppt_x"/>
                                          </p:val>
                                        </p:tav>
                                      </p:tavLst>
                                    </p:anim>
                                    <p:anim calcmode="lin" valueType="num">
                                      <p:cBhvr additive="base">
                                        <p:cTn id="32" dur="3000" fill="hold"/>
                                        <p:tgtEl>
                                          <p:spTgt spid="10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476672"/>
            <a:ext cx="9144000" cy="369332"/>
          </a:xfrm>
          <a:prstGeom prst="rect">
            <a:avLst/>
          </a:prstGeom>
          <a:noFill/>
        </p:spPr>
        <p:txBody>
          <a:bodyPr wrap="square" rtlCol="0">
            <a:spAutoFit/>
          </a:bodyPr>
          <a:lstStyle/>
          <a:p>
            <a:pPr algn="ctr"/>
            <a:r>
              <a:rPr lang="it-IT" dirty="0" smtClean="0">
                <a:solidFill>
                  <a:srgbClr val="008000"/>
                </a:solidFill>
                <a:latin typeface="Times New Roman" pitchFamily="18" charset="0"/>
                <a:cs typeface="Times New Roman" pitchFamily="18" charset="0"/>
              </a:rPr>
              <a:t>IL PRINCIPIO </a:t>
            </a:r>
            <a:r>
              <a:rPr lang="it-IT" dirty="0" err="1" smtClean="0">
                <a:solidFill>
                  <a:srgbClr val="008000"/>
                </a:solidFill>
                <a:latin typeface="Times New Roman" pitchFamily="18" charset="0"/>
                <a:cs typeface="Times New Roman" pitchFamily="18" charset="0"/>
              </a:rPr>
              <a:t>DI</a:t>
            </a:r>
            <a:r>
              <a:rPr lang="it-IT" dirty="0" smtClean="0">
                <a:solidFill>
                  <a:srgbClr val="008000"/>
                </a:solidFill>
                <a:latin typeface="Times New Roman" pitchFamily="18" charset="0"/>
                <a:cs typeface="Times New Roman" pitchFamily="18" charset="0"/>
              </a:rPr>
              <a:t> HUYGENS</a:t>
            </a:r>
            <a:endParaRPr lang="it-IT" dirty="0">
              <a:solidFill>
                <a:srgbClr val="008000"/>
              </a:solidFill>
              <a:latin typeface="Times New Roman" pitchFamily="18" charset="0"/>
              <a:cs typeface="Times New Roman" pitchFamily="18" charset="0"/>
            </a:endParaRPr>
          </a:p>
        </p:txBody>
      </p:sp>
      <p:sp>
        <p:nvSpPr>
          <p:cNvPr id="3" name="CasellaDiTesto 2"/>
          <p:cNvSpPr txBox="1"/>
          <p:nvPr/>
        </p:nvSpPr>
        <p:spPr>
          <a:xfrm>
            <a:off x="0" y="980728"/>
            <a:ext cx="9144000" cy="1600438"/>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Il Principio di </a:t>
            </a:r>
            <a:r>
              <a:rPr lang="it-IT" sz="1400" dirty="0" err="1" smtClean="0">
                <a:latin typeface="Times New Roman" pitchFamily="18" charset="0"/>
                <a:cs typeface="Times New Roman" pitchFamily="18" charset="0"/>
              </a:rPr>
              <a:t>Huygens</a:t>
            </a:r>
            <a:r>
              <a:rPr lang="it-IT" sz="1400" dirty="0" smtClean="0">
                <a:latin typeface="Times New Roman" pitchFamily="18" charset="0"/>
                <a:cs typeface="Times New Roman" pitchFamily="18" charset="0"/>
              </a:rPr>
              <a:t>, nonostante sia stato formulato per spiegare il comportamento della luce, riesce a giustificare i comportamenti descritti precedentemente riguardo alle onde. Esso afferma che: “Data una sorgente (S) generante un'onda nello spazio, ogni punto del fronte d'onda primario si comporta come sorgente secondaria generando altre onde con le stesse caratteristiche dell'onda primaria (lunghezza d'onda, frequenza, velocità); la sovrapposizione di queste onde secondarie genera altri fronti d'onda, detti secondari che a loro volta ne produrranno degli altri determinando l'espansione dell'onda”. Inoltre, il fronte d’onda che incontra una superficie vibrante rende  i punti che la costituiscono fonti di onde e ciò forma un inviluppo di onde.</a:t>
            </a:r>
            <a:endParaRPr lang="it-IT" sz="1400" dirty="0">
              <a:latin typeface="Times New Roman" pitchFamily="18" charset="0"/>
              <a:cs typeface="Times New Roman" pitchFamily="18" charset="0"/>
            </a:endParaRPr>
          </a:p>
        </p:txBody>
      </p:sp>
      <p:pic>
        <p:nvPicPr>
          <p:cNvPr id="2050" name="Picture 2" descr="C:\Users\Luca\Desktop\Onde e luce\Huygens 1.jpg"/>
          <p:cNvPicPr>
            <a:picLocks noChangeAspect="1" noChangeArrowheads="1"/>
          </p:cNvPicPr>
          <p:nvPr/>
        </p:nvPicPr>
        <p:blipFill>
          <a:blip r:embed="rId3" cstate="print"/>
          <a:srcRect/>
          <a:stretch>
            <a:fillRect/>
          </a:stretch>
        </p:blipFill>
        <p:spPr bwMode="auto">
          <a:xfrm>
            <a:off x="1187624" y="3068960"/>
            <a:ext cx="6768752" cy="3052877"/>
          </a:xfrm>
          <a:prstGeom prst="rect">
            <a:avLst/>
          </a:prstGeom>
          <a:noFill/>
          <a:ln>
            <a:solidFill>
              <a:schemeClr val="accent6">
                <a:lumMod val="75000"/>
              </a:schemeClr>
            </a:solidFill>
          </a:ln>
        </p:spPr>
      </p:pic>
      <p:sp>
        <p:nvSpPr>
          <p:cNvPr id="5" name="Indietro o precedente 4">
            <a:hlinkClick r:id="" action="ppaction://hlinkshowjump?jump=previousslide" highlightClick="1"/>
          </p:cNvPr>
          <p:cNvSpPr/>
          <p:nvPr/>
        </p:nvSpPr>
        <p:spPr>
          <a:xfrm>
            <a:off x="8567936" y="6569968"/>
            <a:ext cx="288032" cy="288032"/>
          </a:xfrm>
          <a:prstGeom prst="actionButtonBackPrevious">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Avanti o successivo 5">
            <a:hlinkClick r:id="" action="ppaction://hlinkshowjump?jump=nextslide" highlightClick="1"/>
          </p:cNvPr>
          <p:cNvSpPr/>
          <p:nvPr/>
        </p:nvSpPr>
        <p:spPr>
          <a:xfrm>
            <a:off x="8855968" y="6569968"/>
            <a:ext cx="288032" cy="288032"/>
          </a:xfrm>
          <a:prstGeom prst="actionButtonForwardNext">
            <a:avLst/>
          </a:prstGeom>
          <a:solidFill>
            <a:schemeClr val="accent3">
              <a:lumMod val="75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par>
                          <p:cTn id="13" fill="hold">
                            <p:stCondLst>
                              <p:cond delay="7000"/>
                            </p:stCondLst>
                            <p:childTnLst>
                              <p:par>
                                <p:cTn id="14" presetID="15" presetClass="entr" presetSubtype="0"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 calcmode="lin" valueType="num">
                                      <p:cBhvr>
                                        <p:cTn id="16" dur="1000" fill="hold"/>
                                        <p:tgtEl>
                                          <p:spTgt spid="2050"/>
                                        </p:tgtEl>
                                        <p:attrNameLst>
                                          <p:attrName>ppt_w</p:attrName>
                                        </p:attrNameLst>
                                      </p:cBhvr>
                                      <p:tavLst>
                                        <p:tav tm="0">
                                          <p:val>
                                            <p:fltVal val="0"/>
                                          </p:val>
                                        </p:tav>
                                        <p:tav tm="100000">
                                          <p:val>
                                            <p:strVal val="#ppt_w"/>
                                          </p:val>
                                        </p:tav>
                                      </p:tavLst>
                                    </p:anim>
                                    <p:anim calcmode="lin" valueType="num">
                                      <p:cBhvr>
                                        <p:cTn id="17" dur="1000" fill="hold"/>
                                        <p:tgtEl>
                                          <p:spTgt spid="2050"/>
                                        </p:tgtEl>
                                        <p:attrNameLst>
                                          <p:attrName>ppt_h</p:attrName>
                                        </p:attrNameLst>
                                      </p:cBhvr>
                                      <p:tavLst>
                                        <p:tav tm="0">
                                          <p:val>
                                            <p:fltVal val="0"/>
                                          </p:val>
                                        </p:tav>
                                        <p:tav tm="100000">
                                          <p:val>
                                            <p:strVal val="#ppt_h"/>
                                          </p:val>
                                        </p:tav>
                                      </p:tavLst>
                                    </p:anim>
                                    <p:anim calcmode="lin" valueType="num">
                                      <p:cBhvr>
                                        <p:cTn id="18" dur="1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205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476672"/>
            <a:ext cx="9144000" cy="369332"/>
          </a:xfrm>
          <a:prstGeom prst="rect">
            <a:avLst/>
          </a:prstGeom>
          <a:noFill/>
        </p:spPr>
        <p:txBody>
          <a:bodyPr wrap="square" rtlCol="0">
            <a:spAutoFit/>
          </a:bodyPr>
          <a:lstStyle/>
          <a:p>
            <a:pPr algn="ctr"/>
            <a:r>
              <a:rPr lang="it-IT" dirty="0" smtClean="0">
                <a:solidFill>
                  <a:srgbClr val="7030A0"/>
                </a:solidFill>
                <a:latin typeface="Times New Roman" pitchFamily="18" charset="0"/>
                <a:cs typeface="Times New Roman" pitchFamily="18" charset="0"/>
              </a:rPr>
              <a:t>RIFLESSIONE SECONDO IL PRINCIPIO </a:t>
            </a:r>
            <a:r>
              <a:rPr lang="it-IT" dirty="0" err="1" smtClean="0">
                <a:solidFill>
                  <a:srgbClr val="7030A0"/>
                </a:solidFill>
                <a:latin typeface="Times New Roman" pitchFamily="18" charset="0"/>
                <a:cs typeface="Times New Roman" pitchFamily="18" charset="0"/>
              </a:rPr>
              <a:t>DI</a:t>
            </a:r>
            <a:r>
              <a:rPr lang="it-IT" dirty="0" smtClean="0">
                <a:solidFill>
                  <a:srgbClr val="7030A0"/>
                </a:solidFill>
                <a:latin typeface="Times New Roman" pitchFamily="18" charset="0"/>
                <a:cs typeface="Times New Roman" pitchFamily="18" charset="0"/>
              </a:rPr>
              <a:t> HUYGENS</a:t>
            </a:r>
            <a:endParaRPr lang="it-IT" dirty="0">
              <a:solidFill>
                <a:srgbClr val="7030A0"/>
              </a:solidFill>
              <a:latin typeface="Times New Roman" pitchFamily="18" charset="0"/>
              <a:cs typeface="Times New Roman" pitchFamily="18" charset="0"/>
            </a:endParaRPr>
          </a:p>
        </p:txBody>
      </p:sp>
      <p:sp>
        <p:nvSpPr>
          <p:cNvPr id="3" name="CasellaDiTesto 2"/>
          <p:cNvSpPr txBox="1"/>
          <p:nvPr/>
        </p:nvSpPr>
        <p:spPr>
          <a:xfrm>
            <a:off x="0" y="980728"/>
            <a:ext cx="9144000" cy="523220"/>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Secondo il principio esposto la riflessione si basa sul “ritorno” delle onde grazie alla capacità della superficie vibrante di divenire fonte di onde:</a:t>
            </a:r>
            <a:endParaRPr lang="it-IT" sz="1400" dirty="0">
              <a:latin typeface="Times New Roman" pitchFamily="18" charset="0"/>
              <a:cs typeface="Times New Roman" pitchFamily="18" charset="0"/>
            </a:endParaRPr>
          </a:p>
        </p:txBody>
      </p:sp>
      <p:pic>
        <p:nvPicPr>
          <p:cNvPr id="3074" name="Picture 2" descr="C:\Users\Luca\Desktop\Onde e luce\Huygens 2.jpg"/>
          <p:cNvPicPr>
            <a:picLocks noChangeAspect="1" noChangeArrowheads="1"/>
          </p:cNvPicPr>
          <p:nvPr/>
        </p:nvPicPr>
        <p:blipFill>
          <a:blip r:embed="rId3" cstate="print"/>
          <a:srcRect/>
          <a:stretch>
            <a:fillRect/>
          </a:stretch>
        </p:blipFill>
        <p:spPr bwMode="auto">
          <a:xfrm>
            <a:off x="1475656" y="1628800"/>
            <a:ext cx="6059488" cy="1619250"/>
          </a:xfrm>
          <a:prstGeom prst="rect">
            <a:avLst/>
          </a:prstGeom>
          <a:noFill/>
          <a:ln>
            <a:solidFill>
              <a:srgbClr val="7030A0"/>
            </a:solidFill>
          </a:ln>
        </p:spPr>
      </p:pic>
      <p:pic>
        <p:nvPicPr>
          <p:cNvPr id="3075" name="Picture 3" descr="C:\Users\Luca\Desktop\Onde e luce\Huygens 3.jpg"/>
          <p:cNvPicPr>
            <a:picLocks noChangeAspect="1" noChangeArrowheads="1"/>
          </p:cNvPicPr>
          <p:nvPr/>
        </p:nvPicPr>
        <p:blipFill>
          <a:blip r:embed="rId4" cstate="print"/>
          <a:srcRect/>
          <a:stretch>
            <a:fillRect/>
          </a:stretch>
        </p:blipFill>
        <p:spPr bwMode="auto">
          <a:xfrm>
            <a:off x="2555776" y="4077072"/>
            <a:ext cx="3956050" cy="1282700"/>
          </a:xfrm>
          <a:prstGeom prst="rect">
            <a:avLst/>
          </a:prstGeom>
          <a:noFill/>
          <a:ln>
            <a:solidFill>
              <a:srgbClr val="7030A0"/>
            </a:solidFill>
          </a:ln>
        </p:spPr>
      </p:pic>
      <p:sp>
        <p:nvSpPr>
          <p:cNvPr id="8" name="Indietro o precedente 7">
            <a:hlinkClick r:id="" action="ppaction://hlinkshowjump?jump=previousslide" highlightClick="1"/>
          </p:cNvPr>
          <p:cNvSpPr/>
          <p:nvPr/>
        </p:nvSpPr>
        <p:spPr>
          <a:xfrm>
            <a:off x="8567936" y="6569968"/>
            <a:ext cx="288032" cy="288032"/>
          </a:xfrm>
          <a:prstGeom prst="actionButtonBackPrevious">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Avanti o successivo 8">
            <a:hlinkClick r:id="" action="ppaction://hlinkshowjump?jump=nextslide" highlightClick="1"/>
          </p:cNvPr>
          <p:cNvSpPr/>
          <p:nvPr/>
        </p:nvSpPr>
        <p:spPr>
          <a:xfrm>
            <a:off x="8855968" y="6569968"/>
            <a:ext cx="288032" cy="288032"/>
          </a:xfrm>
          <a:prstGeom prst="actionButtonForwardNext">
            <a:avLst/>
          </a:prstGeom>
          <a:solidFill>
            <a:schemeClr val="accent3">
              <a:lumMod val="75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1+#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30" presetClass="entr" presetSubtype="0" fill="hold" nodeType="after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1600" decel="100000"/>
                                        <p:tgtEl>
                                          <p:spTgt spid="3074"/>
                                        </p:tgtEl>
                                      </p:cBhvr>
                                    </p:animEffect>
                                    <p:anim calcmode="lin" valueType="num">
                                      <p:cBhvr>
                                        <p:cTn id="18" dur="1600" decel="100000" fill="hold"/>
                                        <p:tgtEl>
                                          <p:spTgt spid="3074"/>
                                        </p:tgtEl>
                                        <p:attrNameLst>
                                          <p:attrName>style.rotation</p:attrName>
                                        </p:attrNameLst>
                                      </p:cBhvr>
                                      <p:tavLst>
                                        <p:tav tm="0">
                                          <p:val>
                                            <p:fltVal val="-90"/>
                                          </p:val>
                                        </p:tav>
                                        <p:tav tm="100000">
                                          <p:val>
                                            <p:fltVal val="0"/>
                                          </p:val>
                                        </p:tav>
                                      </p:tavLst>
                                    </p:anim>
                                    <p:anim calcmode="lin" valueType="num">
                                      <p:cBhvr>
                                        <p:cTn id="19" dur="1600" decel="100000" fill="hold"/>
                                        <p:tgtEl>
                                          <p:spTgt spid="3074"/>
                                        </p:tgtEl>
                                        <p:attrNameLst>
                                          <p:attrName>ppt_x</p:attrName>
                                        </p:attrNameLst>
                                      </p:cBhvr>
                                      <p:tavLst>
                                        <p:tav tm="0">
                                          <p:val>
                                            <p:strVal val="#ppt_x+0.4"/>
                                          </p:val>
                                        </p:tav>
                                        <p:tav tm="100000">
                                          <p:val>
                                            <p:strVal val="#ppt_x-0.05"/>
                                          </p:val>
                                        </p:tav>
                                      </p:tavLst>
                                    </p:anim>
                                    <p:anim calcmode="lin" valueType="num">
                                      <p:cBhvr>
                                        <p:cTn id="20" dur="1600" decel="100000" fill="hold"/>
                                        <p:tgtEl>
                                          <p:spTgt spid="3074"/>
                                        </p:tgtEl>
                                        <p:attrNameLst>
                                          <p:attrName>ppt_y</p:attrName>
                                        </p:attrNameLst>
                                      </p:cBhvr>
                                      <p:tavLst>
                                        <p:tav tm="0">
                                          <p:val>
                                            <p:strVal val="#ppt_y-0.4"/>
                                          </p:val>
                                        </p:tav>
                                        <p:tav tm="100000">
                                          <p:val>
                                            <p:strVal val="#ppt_y+0.1"/>
                                          </p:val>
                                        </p:tav>
                                      </p:tavLst>
                                    </p:anim>
                                    <p:anim calcmode="lin" valueType="num">
                                      <p:cBhvr>
                                        <p:cTn id="21" dur="400" accel="100000" fill="hold">
                                          <p:stCondLst>
                                            <p:cond delay="1600"/>
                                          </p:stCondLst>
                                        </p:cTn>
                                        <p:tgtEl>
                                          <p:spTgt spid="3074"/>
                                        </p:tgtEl>
                                        <p:attrNameLst>
                                          <p:attrName>ppt_x</p:attrName>
                                        </p:attrNameLst>
                                      </p:cBhvr>
                                      <p:tavLst>
                                        <p:tav tm="0">
                                          <p:val>
                                            <p:strVal val="#ppt_x-0.05"/>
                                          </p:val>
                                        </p:tav>
                                        <p:tav tm="100000">
                                          <p:val>
                                            <p:strVal val="#ppt_x"/>
                                          </p:val>
                                        </p:tav>
                                      </p:tavLst>
                                    </p:anim>
                                    <p:anim calcmode="lin" valueType="num">
                                      <p:cBhvr>
                                        <p:cTn id="22" dur="400" accel="100000" fill="hold">
                                          <p:stCondLst>
                                            <p:cond delay="1600"/>
                                          </p:stCondLst>
                                        </p:cTn>
                                        <p:tgtEl>
                                          <p:spTgt spid="3074"/>
                                        </p:tgtEl>
                                        <p:attrNameLst>
                                          <p:attrName>ppt_y</p:attrName>
                                        </p:attrNameLst>
                                      </p:cBhvr>
                                      <p:tavLst>
                                        <p:tav tm="0">
                                          <p:val>
                                            <p:strVal val="#ppt_y+0.1"/>
                                          </p:val>
                                        </p:tav>
                                        <p:tav tm="100000">
                                          <p:val>
                                            <p:strVal val="#ppt_y"/>
                                          </p:val>
                                        </p:tav>
                                      </p:tavLst>
                                    </p:anim>
                                  </p:childTnLst>
                                </p:cTn>
                              </p:par>
                              <p:par>
                                <p:cTn id="23" presetID="54" presetClass="entr" presetSubtype="0" accel="100000" fill="hold" nodeType="withEffect">
                                  <p:stCondLst>
                                    <p:cond delay="0"/>
                                  </p:stCondLst>
                                  <p:childTnLst>
                                    <p:set>
                                      <p:cBhvr>
                                        <p:cTn id="24" dur="1" fill="hold">
                                          <p:stCondLst>
                                            <p:cond delay="0"/>
                                          </p:stCondLst>
                                        </p:cTn>
                                        <p:tgtEl>
                                          <p:spTgt spid="3075"/>
                                        </p:tgtEl>
                                        <p:attrNameLst>
                                          <p:attrName>style.visibility</p:attrName>
                                        </p:attrNameLst>
                                      </p:cBhvr>
                                      <p:to>
                                        <p:strVal val="visible"/>
                                      </p:to>
                                    </p:set>
                                    <p:anim calcmode="lin" valueType="num">
                                      <p:cBhvr>
                                        <p:cTn id="25" dur="2000" fill="hold"/>
                                        <p:tgtEl>
                                          <p:spTgt spid="3075"/>
                                        </p:tgtEl>
                                        <p:attrNameLst>
                                          <p:attrName>ppt_w</p:attrName>
                                        </p:attrNameLst>
                                      </p:cBhvr>
                                      <p:tavLst>
                                        <p:tav tm="0">
                                          <p:val>
                                            <p:strVal val="#ppt_w*0.05"/>
                                          </p:val>
                                        </p:tav>
                                        <p:tav tm="100000">
                                          <p:val>
                                            <p:strVal val="#ppt_w"/>
                                          </p:val>
                                        </p:tav>
                                      </p:tavLst>
                                    </p:anim>
                                    <p:anim calcmode="lin" valueType="num">
                                      <p:cBhvr>
                                        <p:cTn id="26" dur="2000" fill="hold"/>
                                        <p:tgtEl>
                                          <p:spTgt spid="3075"/>
                                        </p:tgtEl>
                                        <p:attrNameLst>
                                          <p:attrName>ppt_h</p:attrName>
                                        </p:attrNameLst>
                                      </p:cBhvr>
                                      <p:tavLst>
                                        <p:tav tm="0">
                                          <p:val>
                                            <p:strVal val="#ppt_h"/>
                                          </p:val>
                                        </p:tav>
                                        <p:tav tm="100000">
                                          <p:val>
                                            <p:strVal val="#ppt_h"/>
                                          </p:val>
                                        </p:tav>
                                      </p:tavLst>
                                    </p:anim>
                                    <p:anim calcmode="lin" valueType="num">
                                      <p:cBhvr>
                                        <p:cTn id="27" dur="2000" fill="hold"/>
                                        <p:tgtEl>
                                          <p:spTgt spid="3075"/>
                                        </p:tgtEl>
                                        <p:attrNameLst>
                                          <p:attrName>ppt_x</p:attrName>
                                        </p:attrNameLst>
                                      </p:cBhvr>
                                      <p:tavLst>
                                        <p:tav tm="0">
                                          <p:val>
                                            <p:strVal val="#ppt_x-.2"/>
                                          </p:val>
                                        </p:tav>
                                        <p:tav tm="100000">
                                          <p:val>
                                            <p:strVal val="#ppt_x"/>
                                          </p:val>
                                        </p:tav>
                                      </p:tavLst>
                                    </p:anim>
                                    <p:anim calcmode="lin" valueType="num">
                                      <p:cBhvr>
                                        <p:cTn id="28" dur="2000" fill="hold"/>
                                        <p:tgtEl>
                                          <p:spTgt spid="3075"/>
                                        </p:tgtEl>
                                        <p:attrNameLst>
                                          <p:attrName>ppt_y</p:attrName>
                                        </p:attrNameLst>
                                      </p:cBhvr>
                                      <p:tavLst>
                                        <p:tav tm="0">
                                          <p:val>
                                            <p:strVal val="#ppt_y"/>
                                          </p:val>
                                        </p:tav>
                                        <p:tav tm="100000">
                                          <p:val>
                                            <p:strVal val="#ppt_y"/>
                                          </p:val>
                                        </p:tav>
                                      </p:tavLst>
                                    </p:anim>
                                    <p:animEffect transition="in" filter="fade">
                                      <p:cBhvr>
                                        <p:cTn id="29"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980728"/>
            <a:ext cx="9144000" cy="523220"/>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La rifrazione si basa invece sulle differenti velocità che l’onda può assumere in zone differenti (ad esempio più o meno profonde o di materiale diverso):</a:t>
            </a:r>
            <a:endParaRPr lang="it-IT" sz="1400" dirty="0">
              <a:latin typeface="Times New Roman" pitchFamily="18" charset="0"/>
              <a:cs typeface="Times New Roman" pitchFamily="18" charset="0"/>
            </a:endParaRPr>
          </a:p>
        </p:txBody>
      </p:sp>
      <p:sp>
        <p:nvSpPr>
          <p:cNvPr id="4" name="CasellaDiTesto 3"/>
          <p:cNvSpPr txBox="1"/>
          <p:nvPr/>
        </p:nvSpPr>
        <p:spPr>
          <a:xfrm>
            <a:off x="0" y="476672"/>
            <a:ext cx="9144000" cy="369332"/>
          </a:xfrm>
          <a:prstGeom prst="rect">
            <a:avLst/>
          </a:prstGeom>
          <a:noFill/>
        </p:spPr>
        <p:txBody>
          <a:bodyPr wrap="square" rtlCol="0">
            <a:spAutoFit/>
          </a:bodyPr>
          <a:lstStyle/>
          <a:p>
            <a:pPr algn="ctr"/>
            <a:r>
              <a:rPr lang="it-IT" dirty="0" smtClean="0">
                <a:solidFill>
                  <a:srgbClr val="7030A0"/>
                </a:solidFill>
                <a:latin typeface="Times New Roman" pitchFamily="18" charset="0"/>
                <a:cs typeface="Times New Roman" pitchFamily="18" charset="0"/>
              </a:rPr>
              <a:t>RIFRAZIONE SECONDO IL PRINCIPIO </a:t>
            </a:r>
            <a:r>
              <a:rPr lang="it-IT" dirty="0" err="1" smtClean="0">
                <a:solidFill>
                  <a:srgbClr val="7030A0"/>
                </a:solidFill>
                <a:latin typeface="Times New Roman" pitchFamily="18" charset="0"/>
                <a:cs typeface="Times New Roman" pitchFamily="18" charset="0"/>
              </a:rPr>
              <a:t>DI</a:t>
            </a:r>
            <a:r>
              <a:rPr lang="it-IT" dirty="0" smtClean="0">
                <a:solidFill>
                  <a:srgbClr val="7030A0"/>
                </a:solidFill>
                <a:latin typeface="Times New Roman" pitchFamily="18" charset="0"/>
                <a:cs typeface="Times New Roman" pitchFamily="18" charset="0"/>
              </a:rPr>
              <a:t> HUYGENS</a:t>
            </a:r>
            <a:endParaRPr lang="it-IT" dirty="0">
              <a:solidFill>
                <a:srgbClr val="7030A0"/>
              </a:solidFill>
              <a:latin typeface="Times New Roman" pitchFamily="18" charset="0"/>
              <a:cs typeface="Times New Roman" pitchFamily="18" charset="0"/>
            </a:endParaRPr>
          </a:p>
        </p:txBody>
      </p:sp>
      <p:pic>
        <p:nvPicPr>
          <p:cNvPr id="4098" name="Picture 2" descr="C:\Users\Luca\Desktop\Onde e luce\Huygens 6.jpg"/>
          <p:cNvPicPr>
            <a:picLocks noChangeAspect="1" noChangeArrowheads="1"/>
          </p:cNvPicPr>
          <p:nvPr/>
        </p:nvPicPr>
        <p:blipFill>
          <a:blip r:embed="rId3" cstate="print"/>
          <a:srcRect/>
          <a:stretch>
            <a:fillRect/>
          </a:stretch>
        </p:blipFill>
        <p:spPr bwMode="auto">
          <a:xfrm>
            <a:off x="611560" y="3501008"/>
            <a:ext cx="1898650" cy="1216025"/>
          </a:xfrm>
          <a:prstGeom prst="rect">
            <a:avLst/>
          </a:prstGeom>
          <a:noFill/>
          <a:ln>
            <a:solidFill>
              <a:srgbClr val="3333CC"/>
            </a:solidFill>
          </a:ln>
        </p:spPr>
      </p:pic>
      <p:pic>
        <p:nvPicPr>
          <p:cNvPr id="4099" name="Picture 3" descr="C:\Users\Luca\Desktop\Onde e luce\Huygens 4.jpg"/>
          <p:cNvPicPr>
            <a:picLocks noChangeAspect="1" noChangeArrowheads="1"/>
          </p:cNvPicPr>
          <p:nvPr/>
        </p:nvPicPr>
        <p:blipFill>
          <a:blip r:embed="rId4" cstate="print"/>
          <a:srcRect/>
          <a:stretch>
            <a:fillRect/>
          </a:stretch>
        </p:blipFill>
        <p:spPr bwMode="auto">
          <a:xfrm>
            <a:off x="3635896" y="3501008"/>
            <a:ext cx="5112568" cy="1253015"/>
          </a:xfrm>
          <a:prstGeom prst="rect">
            <a:avLst/>
          </a:prstGeom>
          <a:noFill/>
          <a:ln>
            <a:solidFill>
              <a:srgbClr val="3333CC"/>
            </a:solidFill>
          </a:ln>
        </p:spPr>
      </p:pic>
      <p:pic>
        <p:nvPicPr>
          <p:cNvPr id="4100" name="Picture 4" descr="C:\Users\Luca\Desktop\Onde e luce\Huygens 5.jpg"/>
          <p:cNvPicPr>
            <a:picLocks noChangeAspect="1" noChangeArrowheads="1"/>
          </p:cNvPicPr>
          <p:nvPr/>
        </p:nvPicPr>
        <p:blipFill>
          <a:blip r:embed="rId5" cstate="print"/>
          <a:srcRect/>
          <a:stretch>
            <a:fillRect/>
          </a:stretch>
        </p:blipFill>
        <p:spPr bwMode="auto">
          <a:xfrm>
            <a:off x="1403648" y="1844824"/>
            <a:ext cx="6059488" cy="1371600"/>
          </a:xfrm>
          <a:prstGeom prst="rect">
            <a:avLst/>
          </a:prstGeom>
          <a:noFill/>
          <a:ln>
            <a:solidFill>
              <a:srgbClr val="3333CC"/>
            </a:solidFill>
          </a:ln>
        </p:spPr>
      </p:pic>
      <p:sp>
        <p:nvSpPr>
          <p:cNvPr id="8" name="CasellaDiTesto 7"/>
          <p:cNvSpPr txBox="1"/>
          <p:nvPr/>
        </p:nvSpPr>
        <p:spPr>
          <a:xfrm>
            <a:off x="0" y="5157192"/>
            <a:ext cx="9144000" cy="307777"/>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Utilizzando il teorema dei seni si giunge alla relazione tra che implica velocità, lunghezza d’onda e frequenza:</a:t>
            </a:r>
            <a:endParaRPr lang="it-IT" sz="1400" dirty="0">
              <a:latin typeface="Times New Roman" pitchFamily="18" charset="0"/>
              <a:cs typeface="Times New Roman" pitchFamily="18" charset="0"/>
            </a:endParaRPr>
          </a:p>
        </p:txBody>
      </p:sp>
      <p:pic>
        <p:nvPicPr>
          <p:cNvPr id="4101" name="Picture 5" descr="C:\Users\Luca\Desktop\Onde e luce\Huygens 7.jpg"/>
          <p:cNvPicPr>
            <a:picLocks noChangeAspect="1" noChangeArrowheads="1"/>
          </p:cNvPicPr>
          <p:nvPr/>
        </p:nvPicPr>
        <p:blipFill>
          <a:blip r:embed="rId6" cstate="print"/>
          <a:srcRect/>
          <a:stretch>
            <a:fillRect/>
          </a:stretch>
        </p:blipFill>
        <p:spPr bwMode="auto">
          <a:xfrm>
            <a:off x="2771800" y="5589240"/>
            <a:ext cx="3600400" cy="916872"/>
          </a:xfrm>
          <a:prstGeom prst="rect">
            <a:avLst/>
          </a:prstGeom>
          <a:noFill/>
          <a:ln>
            <a:solidFill>
              <a:srgbClr val="3333CC"/>
            </a:solidFill>
          </a:ln>
        </p:spPr>
      </p:pic>
      <p:sp>
        <p:nvSpPr>
          <p:cNvPr id="10" name="Indietro o precedente 9">
            <a:hlinkClick r:id="" action="ppaction://hlinkshowjump?jump=previousslide" highlightClick="1"/>
          </p:cNvPr>
          <p:cNvSpPr/>
          <p:nvPr/>
        </p:nvSpPr>
        <p:spPr>
          <a:xfrm>
            <a:off x="8567936" y="6569968"/>
            <a:ext cx="288032" cy="288032"/>
          </a:xfrm>
          <a:prstGeom prst="actionButtonBackPrevious">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Avanti o successivo 10">
            <a:hlinkClick r:id="" action="ppaction://hlinkshowjump?jump=nextslide" highlightClick="1"/>
          </p:cNvPr>
          <p:cNvSpPr/>
          <p:nvPr/>
        </p:nvSpPr>
        <p:spPr>
          <a:xfrm>
            <a:off x="8855968" y="6569968"/>
            <a:ext cx="288032" cy="288032"/>
          </a:xfrm>
          <a:prstGeom prst="actionButtonForwardNext">
            <a:avLst/>
          </a:prstGeom>
          <a:solidFill>
            <a:schemeClr val="accent3">
              <a:lumMod val="75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0-#ppt_w/2"/>
                                          </p:val>
                                        </p:tav>
                                        <p:tav tm="100000">
                                          <p:val>
                                            <p:strVal val="#ppt_x"/>
                                          </p:val>
                                        </p:tav>
                                      </p:tavLst>
                                    </p:anim>
                                    <p:anim calcmode="lin" valueType="num">
                                      <p:cBhvr additive="base">
                                        <p:cTn id="13" dur="50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39" presetClass="entr" presetSubtype="0" accel="100000" fill="hold" nodeType="afterEffect">
                                  <p:stCondLst>
                                    <p:cond delay="0"/>
                                  </p:stCondLst>
                                  <p:childTnLst>
                                    <p:set>
                                      <p:cBhvr>
                                        <p:cTn id="16" dur="1" fill="hold">
                                          <p:stCondLst>
                                            <p:cond delay="0"/>
                                          </p:stCondLst>
                                        </p:cTn>
                                        <p:tgtEl>
                                          <p:spTgt spid="4100"/>
                                        </p:tgtEl>
                                        <p:attrNameLst>
                                          <p:attrName>style.visibility</p:attrName>
                                        </p:attrNameLst>
                                      </p:cBhvr>
                                      <p:to>
                                        <p:strVal val="visible"/>
                                      </p:to>
                                    </p:set>
                                    <p:anim calcmode="lin" valueType="num">
                                      <p:cBhvr>
                                        <p:cTn id="17" dur="2000" fill="hold"/>
                                        <p:tgtEl>
                                          <p:spTgt spid="4100"/>
                                        </p:tgtEl>
                                        <p:attrNameLst>
                                          <p:attrName>ppt_h</p:attrName>
                                        </p:attrNameLst>
                                      </p:cBhvr>
                                      <p:tavLst>
                                        <p:tav tm="0">
                                          <p:val>
                                            <p:strVal val="#ppt_h/20"/>
                                          </p:val>
                                        </p:tav>
                                        <p:tav tm="50000">
                                          <p:val>
                                            <p:strVal val="#ppt_h/20"/>
                                          </p:val>
                                        </p:tav>
                                        <p:tav tm="100000">
                                          <p:val>
                                            <p:strVal val="#ppt_h"/>
                                          </p:val>
                                        </p:tav>
                                      </p:tavLst>
                                    </p:anim>
                                    <p:anim calcmode="lin" valueType="num">
                                      <p:cBhvr>
                                        <p:cTn id="18" dur="2000" fill="hold"/>
                                        <p:tgtEl>
                                          <p:spTgt spid="4100"/>
                                        </p:tgtEl>
                                        <p:attrNameLst>
                                          <p:attrName>ppt_w</p:attrName>
                                        </p:attrNameLst>
                                      </p:cBhvr>
                                      <p:tavLst>
                                        <p:tav tm="0">
                                          <p:val>
                                            <p:strVal val="#ppt_w+.3"/>
                                          </p:val>
                                        </p:tav>
                                        <p:tav tm="50000">
                                          <p:val>
                                            <p:strVal val="#ppt_w+.3"/>
                                          </p:val>
                                        </p:tav>
                                        <p:tav tm="100000">
                                          <p:val>
                                            <p:strVal val="#ppt_w"/>
                                          </p:val>
                                        </p:tav>
                                      </p:tavLst>
                                    </p:anim>
                                    <p:anim calcmode="lin" valueType="num">
                                      <p:cBhvr>
                                        <p:cTn id="19" dur="2000" fill="hold"/>
                                        <p:tgtEl>
                                          <p:spTgt spid="4100"/>
                                        </p:tgtEl>
                                        <p:attrNameLst>
                                          <p:attrName>ppt_x</p:attrName>
                                        </p:attrNameLst>
                                      </p:cBhvr>
                                      <p:tavLst>
                                        <p:tav tm="0">
                                          <p:val>
                                            <p:strVal val="#ppt_x-.3"/>
                                          </p:val>
                                        </p:tav>
                                        <p:tav tm="50000">
                                          <p:val>
                                            <p:strVal val="#ppt_x"/>
                                          </p:val>
                                        </p:tav>
                                        <p:tav tm="100000">
                                          <p:val>
                                            <p:strVal val="#ppt_x"/>
                                          </p:val>
                                        </p:tav>
                                      </p:tavLst>
                                    </p:anim>
                                    <p:anim calcmode="lin" valueType="num">
                                      <p:cBhvr>
                                        <p:cTn id="20" dur="2000" fill="hold"/>
                                        <p:tgtEl>
                                          <p:spTgt spid="4100"/>
                                        </p:tgtEl>
                                        <p:attrNameLst>
                                          <p:attrName>ppt_y</p:attrName>
                                        </p:attrNameLst>
                                      </p:cBhvr>
                                      <p:tavLst>
                                        <p:tav tm="0">
                                          <p:val>
                                            <p:strVal val="#ppt_y"/>
                                          </p:val>
                                        </p:tav>
                                        <p:tav tm="100000">
                                          <p:val>
                                            <p:strVal val="#ppt_y"/>
                                          </p:val>
                                        </p:tav>
                                      </p:tavLst>
                                    </p:anim>
                                  </p:childTnLst>
                                </p:cTn>
                              </p:par>
                              <p:par>
                                <p:cTn id="21" presetID="35" presetClass="entr" presetSubtype="0" fill="hold" nodeType="with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fade">
                                      <p:cBhvr>
                                        <p:cTn id="23" dur="2000"/>
                                        <p:tgtEl>
                                          <p:spTgt spid="4098"/>
                                        </p:tgtEl>
                                      </p:cBhvr>
                                    </p:animEffect>
                                    <p:anim calcmode="lin" valueType="num">
                                      <p:cBhvr>
                                        <p:cTn id="24" dur="2000" fill="hold"/>
                                        <p:tgtEl>
                                          <p:spTgt spid="4098"/>
                                        </p:tgtEl>
                                        <p:attrNameLst>
                                          <p:attrName>style.rotation</p:attrName>
                                        </p:attrNameLst>
                                      </p:cBhvr>
                                      <p:tavLst>
                                        <p:tav tm="0">
                                          <p:val>
                                            <p:fltVal val="720"/>
                                          </p:val>
                                        </p:tav>
                                        <p:tav tm="100000">
                                          <p:val>
                                            <p:fltVal val="0"/>
                                          </p:val>
                                        </p:tav>
                                      </p:tavLst>
                                    </p:anim>
                                    <p:anim calcmode="lin" valueType="num">
                                      <p:cBhvr>
                                        <p:cTn id="25" dur="2000" fill="hold"/>
                                        <p:tgtEl>
                                          <p:spTgt spid="4098"/>
                                        </p:tgtEl>
                                        <p:attrNameLst>
                                          <p:attrName>ppt_h</p:attrName>
                                        </p:attrNameLst>
                                      </p:cBhvr>
                                      <p:tavLst>
                                        <p:tav tm="0">
                                          <p:val>
                                            <p:fltVal val="0"/>
                                          </p:val>
                                        </p:tav>
                                        <p:tav tm="100000">
                                          <p:val>
                                            <p:strVal val="#ppt_h"/>
                                          </p:val>
                                        </p:tav>
                                      </p:tavLst>
                                    </p:anim>
                                    <p:anim calcmode="lin" valueType="num">
                                      <p:cBhvr>
                                        <p:cTn id="26" dur="2000" fill="hold"/>
                                        <p:tgtEl>
                                          <p:spTgt spid="4098"/>
                                        </p:tgtEl>
                                        <p:attrNameLst>
                                          <p:attrName>ppt_w</p:attrName>
                                        </p:attrNameLst>
                                      </p:cBhvr>
                                      <p:tavLst>
                                        <p:tav tm="0">
                                          <p:val>
                                            <p:fltVal val="0"/>
                                          </p:val>
                                        </p:tav>
                                        <p:tav tm="100000">
                                          <p:val>
                                            <p:strVal val="#ppt_w"/>
                                          </p:val>
                                        </p:tav>
                                      </p:tavLst>
                                    </p:anim>
                                  </p:childTnLst>
                                </p:cTn>
                              </p:par>
                              <p:par>
                                <p:cTn id="27" presetID="19" presetClass="entr" presetSubtype="10" fill="hold" nodeType="withEffect">
                                  <p:stCondLst>
                                    <p:cond delay="0"/>
                                  </p:stCondLst>
                                  <p:childTnLst>
                                    <p:set>
                                      <p:cBhvr>
                                        <p:cTn id="28" dur="1" fill="hold">
                                          <p:stCondLst>
                                            <p:cond delay="0"/>
                                          </p:stCondLst>
                                        </p:cTn>
                                        <p:tgtEl>
                                          <p:spTgt spid="4099"/>
                                        </p:tgtEl>
                                        <p:attrNameLst>
                                          <p:attrName>style.visibility</p:attrName>
                                        </p:attrNameLst>
                                      </p:cBhvr>
                                      <p:to>
                                        <p:strVal val="visible"/>
                                      </p:to>
                                    </p:set>
                                    <p:anim calcmode="lin" valueType="num">
                                      <p:cBhvr>
                                        <p:cTn id="29" dur="3000" fill="hold"/>
                                        <p:tgtEl>
                                          <p:spTgt spid="4099"/>
                                        </p:tgtEl>
                                        <p:attrNameLst>
                                          <p:attrName>ppt_w</p:attrName>
                                        </p:attrNameLst>
                                      </p:cBhvr>
                                      <p:tavLst>
                                        <p:tav tm="0" fmla="#ppt_w*sin(2.5*pi*$)">
                                          <p:val>
                                            <p:fltVal val="0"/>
                                          </p:val>
                                        </p:tav>
                                        <p:tav tm="100000">
                                          <p:val>
                                            <p:fltVal val="1"/>
                                          </p:val>
                                        </p:tav>
                                      </p:tavLst>
                                    </p:anim>
                                    <p:anim calcmode="lin" valueType="num">
                                      <p:cBhvr>
                                        <p:cTn id="30" dur="3000" fill="hold"/>
                                        <p:tgtEl>
                                          <p:spTgt spid="4099"/>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7"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0" fill="hold"/>
                                        <p:tgtEl>
                                          <p:spTgt spid="8"/>
                                        </p:tgtEl>
                                        <p:attrNameLst>
                                          <p:attrName>ppt_x</p:attrName>
                                        </p:attrNameLst>
                                      </p:cBhvr>
                                      <p:tavLst>
                                        <p:tav tm="0">
                                          <p:val>
                                            <p:strVal val="0-#ppt_w/2"/>
                                          </p:val>
                                        </p:tav>
                                        <p:tav tm="100000">
                                          <p:val>
                                            <p:strVal val="#ppt_x"/>
                                          </p:val>
                                        </p:tav>
                                      </p:tavLst>
                                    </p:anim>
                                    <p:anim calcmode="lin" valueType="num">
                                      <p:cBhvr additive="base">
                                        <p:cTn id="36" dur="5000" fill="hold"/>
                                        <p:tgtEl>
                                          <p:spTgt spid="8"/>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9" presetClass="entr" presetSubtype="0" fill="hold" nodeType="afterEffect">
                                  <p:stCondLst>
                                    <p:cond delay="0"/>
                                  </p:stCondLst>
                                  <p:childTnLst>
                                    <p:set>
                                      <p:cBhvr>
                                        <p:cTn id="39" dur="1" fill="hold">
                                          <p:stCondLst>
                                            <p:cond delay="0"/>
                                          </p:stCondLst>
                                        </p:cTn>
                                        <p:tgtEl>
                                          <p:spTgt spid="4101"/>
                                        </p:tgtEl>
                                        <p:attrNameLst>
                                          <p:attrName>style.visibility</p:attrName>
                                        </p:attrNameLst>
                                      </p:cBhvr>
                                      <p:to>
                                        <p:strVal val="visible"/>
                                      </p:to>
                                    </p:set>
                                    <p:animEffect transition="in" filter="dissolve">
                                      <p:cBhvr>
                                        <p:cTn id="40"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476672"/>
            <a:ext cx="9144000" cy="369332"/>
          </a:xfrm>
          <a:prstGeom prst="rect">
            <a:avLst/>
          </a:prstGeom>
          <a:noFill/>
        </p:spPr>
        <p:txBody>
          <a:bodyPr wrap="square" rtlCol="0">
            <a:spAutoFit/>
          </a:bodyPr>
          <a:lstStyle/>
          <a:p>
            <a:pPr algn="ctr"/>
            <a:r>
              <a:rPr lang="it-IT" dirty="0" smtClean="0">
                <a:solidFill>
                  <a:srgbClr val="7030A0"/>
                </a:solidFill>
                <a:latin typeface="Times New Roman" pitchFamily="18" charset="0"/>
                <a:cs typeface="Times New Roman" pitchFamily="18" charset="0"/>
              </a:rPr>
              <a:t>LA DIFFRAZIONE SECONDO IL PRINCIPIO </a:t>
            </a:r>
            <a:r>
              <a:rPr lang="it-IT" dirty="0" err="1" smtClean="0">
                <a:solidFill>
                  <a:srgbClr val="7030A0"/>
                </a:solidFill>
                <a:latin typeface="Times New Roman" pitchFamily="18" charset="0"/>
                <a:cs typeface="Times New Roman" pitchFamily="18" charset="0"/>
              </a:rPr>
              <a:t>DI</a:t>
            </a:r>
            <a:r>
              <a:rPr lang="it-IT" dirty="0" smtClean="0">
                <a:solidFill>
                  <a:srgbClr val="7030A0"/>
                </a:solidFill>
                <a:latin typeface="Times New Roman" pitchFamily="18" charset="0"/>
                <a:cs typeface="Times New Roman" pitchFamily="18" charset="0"/>
              </a:rPr>
              <a:t> HUYGENS</a:t>
            </a:r>
            <a:endParaRPr lang="it-IT" dirty="0">
              <a:solidFill>
                <a:srgbClr val="7030A0"/>
              </a:solidFill>
              <a:latin typeface="Times New Roman" pitchFamily="18" charset="0"/>
              <a:cs typeface="Times New Roman" pitchFamily="18" charset="0"/>
            </a:endParaRPr>
          </a:p>
        </p:txBody>
      </p:sp>
      <p:sp>
        <p:nvSpPr>
          <p:cNvPr id="3" name="CasellaDiTesto 2"/>
          <p:cNvSpPr txBox="1"/>
          <p:nvPr/>
        </p:nvSpPr>
        <p:spPr>
          <a:xfrm>
            <a:off x="0" y="980728"/>
            <a:ext cx="9144000" cy="307777"/>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La diffrazione è invece un fenomeno molto più complesso, di cui proponiamo solo un’immagine esemplificativa:</a:t>
            </a:r>
            <a:endParaRPr lang="it-IT" sz="1400" dirty="0">
              <a:latin typeface="Times New Roman" pitchFamily="18" charset="0"/>
              <a:cs typeface="Times New Roman" pitchFamily="18" charset="0"/>
            </a:endParaRPr>
          </a:p>
        </p:txBody>
      </p:sp>
      <p:pic>
        <p:nvPicPr>
          <p:cNvPr id="5122" name="Picture 2" descr="C:\Users\Luca\Desktop\Onde e luce\Huygens 8.jpg"/>
          <p:cNvPicPr>
            <a:picLocks noChangeAspect="1" noChangeArrowheads="1"/>
          </p:cNvPicPr>
          <p:nvPr/>
        </p:nvPicPr>
        <p:blipFill>
          <a:blip r:embed="rId3" cstate="print"/>
          <a:srcRect/>
          <a:stretch>
            <a:fillRect/>
          </a:stretch>
        </p:blipFill>
        <p:spPr bwMode="auto">
          <a:xfrm>
            <a:off x="539552" y="2492896"/>
            <a:ext cx="8109762" cy="2088232"/>
          </a:xfrm>
          <a:prstGeom prst="rect">
            <a:avLst/>
          </a:prstGeom>
          <a:noFill/>
          <a:ln>
            <a:solidFill>
              <a:schemeClr val="accent6">
                <a:lumMod val="50000"/>
              </a:schemeClr>
            </a:solidFill>
          </a:ln>
        </p:spPr>
      </p:pic>
      <p:sp>
        <p:nvSpPr>
          <p:cNvPr id="5" name="Indietro o precedente 4">
            <a:hlinkClick r:id="" action="ppaction://hlinkshowjump?jump=previousslide" highlightClick="1"/>
          </p:cNvPr>
          <p:cNvSpPr/>
          <p:nvPr/>
        </p:nvSpPr>
        <p:spPr>
          <a:xfrm>
            <a:off x="8567936" y="6569968"/>
            <a:ext cx="288032" cy="288032"/>
          </a:xfrm>
          <a:prstGeom prst="actionButtonBackPrevious">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Avanti o successivo 5">
            <a:hlinkClick r:id="" action="ppaction://hlinkshowjump?jump=nextslide" highlightClick="1"/>
          </p:cNvPr>
          <p:cNvSpPr/>
          <p:nvPr/>
        </p:nvSpPr>
        <p:spPr>
          <a:xfrm>
            <a:off x="8855968" y="6569968"/>
            <a:ext cx="288032" cy="288032"/>
          </a:xfrm>
          <a:prstGeom prst="actionButtonForwardNext">
            <a:avLst/>
          </a:prstGeom>
          <a:solidFill>
            <a:schemeClr val="accent3">
              <a:lumMod val="75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1+#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20" presetClass="entr" presetSubtype="0" fill="hold" nodeType="after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wedge">
                                      <p:cBhvr>
                                        <p:cTn id="1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476672"/>
            <a:ext cx="9144000" cy="369332"/>
          </a:xfrm>
          <a:prstGeom prst="rect">
            <a:avLst/>
          </a:prstGeom>
          <a:noFill/>
        </p:spPr>
        <p:txBody>
          <a:bodyPr wrap="square" rtlCol="0">
            <a:spAutoFit/>
          </a:bodyPr>
          <a:lstStyle/>
          <a:p>
            <a:pPr algn="ctr"/>
            <a:r>
              <a:rPr lang="it-IT" dirty="0" smtClean="0">
                <a:solidFill>
                  <a:srgbClr val="0000FF"/>
                </a:solidFill>
                <a:latin typeface="Times New Roman" pitchFamily="18" charset="0"/>
                <a:cs typeface="Times New Roman" pitchFamily="18" charset="0"/>
              </a:rPr>
              <a:t>IL SUONO</a:t>
            </a:r>
            <a:endParaRPr lang="it-IT" dirty="0">
              <a:solidFill>
                <a:srgbClr val="0000FF"/>
              </a:solidFill>
              <a:latin typeface="Times New Roman" pitchFamily="18" charset="0"/>
              <a:cs typeface="Times New Roman" pitchFamily="18" charset="0"/>
            </a:endParaRPr>
          </a:p>
        </p:txBody>
      </p:sp>
      <p:sp>
        <p:nvSpPr>
          <p:cNvPr id="3" name="CasellaDiTesto 2"/>
          <p:cNvSpPr txBox="1"/>
          <p:nvPr/>
        </p:nvSpPr>
        <p:spPr>
          <a:xfrm>
            <a:off x="0" y="980728"/>
            <a:ext cx="9144000" cy="523220"/>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Il nostro orecchio percepisce variazioni longitudinali di pressione dell’aria con ampiezza superiore a circa 2 × 10</a:t>
            </a:r>
            <a:r>
              <a:rPr lang="it-IT" sz="1400" baseline="30000" dirty="0" smtClean="0">
                <a:latin typeface="Times New Roman" pitchFamily="18" charset="0"/>
                <a:cs typeface="Times New Roman" pitchFamily="18" charset="0"/>
              </a:rPr>
              <a:t>-5 </a:t>
            </a:r>
            <a:r>
              <a:rPr lang="it-IT" sz="1400" dirty="0" smtClean="0">
                <a:latin typeface="Times New Roman" pitchFamily="18" charset="0"/>
                <a:cs typeface="Times New Roman" pitchFamily="18" charset="0"/>
              </a:rPr>
              <a:t>Pa e con frequenza compresa tra 16 e 16000 Hz. Se l’onda ha queste caratteristiche percepiamo un suono.</a:t>
            </a:r>
            <a:endParaRPr lang="it-IT" sz="1400" dirty="0">
              <a:latin typeface="Times New Roman" pitchFamily="18" charset="0"/>
              <a:cs typeface="Times New Roman" pitchFamily="18" charset="0"/>
            </a:endParaRPr>
          </a:p>
        </p:txBody>
      </p:sp>
      <p:sp>
        <p:nvSpPr>
          <p:cNvPr id="4" name="CasellaDiTesto 3"/>
          <p:cNvSpPr txBox="1"/>
          <p:nvPr/>
        </p:nvSpPr>
        <p:spPr>
          <a:xfrm>
            <a:off x="0" y="1556792"/>
            <a:ext cx="9144000" cy="1384995"/>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Una delle caratteristiche del suono è l’altezza, associata alla frequenza delle vibrazioni longitudinali che lo producono. Più alta è la frequenza, più alto è il suono. Minore è la frequenza, più basso è il suono. Oltre alla frequenza fondamentale molti suoni come quello della voce umana o di alcuni strumenti musicali hanno altre frequenze, dette armoniche superiori. Questo ci permette di distinguere le varie voci o i suoni di vari strumenti che producono le stesse note.</a:t>
            </a:r>
          </a:p>
          <a:p>
            <a:pPr algn="just"/>
            <a:r>
              <a:rPr lang="it-IT" sz="1400" dirty="0" smtClean="0">
                <a:latin typeface="Times New Roman" pitchFamily="18" charset="0"/>
                <a:cs typeface="Times New Roman" pitchFamily="18" charset="0"/>
              </a:rPr>
              <a:t>Aspetto di un suono collegato all’altezza è il timbro, che deriva dalla composizione armonica delle onde che partecipano alla sua composizione.</a:t>
            </a:r>
            <a:endParaRPr lang="it-IT" sz="1400" dirty="0">
              <a:latin typeface="Times New Roman" pitchFamily="18" charset="0"/>
              <a:cs typeface="Times New Roman" pitchFamily="18" charset="0"/>
            </a:endParaRPr>
          </a:p>
        </p:txBody>
      </p:sp>
      <p:pic>
        <p:nvPicPr>
          <p:cNvPr id="6146" name="Picture 2" descr="C:\Users\Luca\Desktop\Onde e luce\Diapason 2.jpg"/>
          <p:cNvPicPr>
            <a:picLocks noChangeAspect="1" noChangeArrowheads="1"/>
          </p:cNvPicPr>
          <p:nvPr/>
        </p:nvPicPr>
        <p:blipFill>
          <a:blip r:embed="rId3" cstate="print"/>
          <a:srcRect/>
          <a:stretch>
            <a:fillRect/>
          </a:stretch>
        </p:blipFill>
        <p:spPr bwMode="auto">
          <a:xfrm>
            <a:off x="1763688" y="3356992"/>
            <a:ext cx="1944216" cy="883222"/>
          </a:xfrm>
          <a:prstGeom prst="rect">
            <a:avLst/>
          </a:prstGeom>
          <a:noFill/>
          <a:ln>
            <a:solidFill>
              <a:srgbClr val="0070C0"/>
            </a:solidFill>
          </a:ln>
        </p:spPr>
      </p:pic>
      <p:pic>
        <p:nvPicPr>
          <p:cNvPr id="6147" name="Picture 3" descr="C:\Users\Luca\Desktop\Onde e luce\Strumento a fiato 2.jpg"/>
          <p:cNvPicPr>
            <a:picLocks noChangeAspect="1" noChangeArrowheads="1"/>
          </p:cNvPicPr>
          <p:nvPr/>
        </p:nvPicPr>
        <p:blipFill>
          <a:blip r:embed="rId4" cstate="print"/>
          <a:srcRect/>
          <a:stretch>
            <a:fillRect/>
          </a:stretch>
        </p:blipFill>
        <p:spPr bwMode="auto">
          <a:xfrm>
            <a:off x="6948264" y="3645024"/>
            <a:ext cx="1743944" cy="936104"/>
          </a:xfrm>
          <a:prstGeom prst="rect">
            <a:avLst/>
          </a:prstGeom>
          <a:noFill/>
          <a:ln>
            <a:solidFill>
              <a:srgbClr val="0070C0"/>
            </a:solidFill>
          </a:ln>
        </p:spPr>
      </p:pic>
      <p:pic>
        <p:nvPicPr>
          <p:cNvPr id="6148" name="Picture 4" descr="C:\Users\Luca\Desktop\Onde e luce\Violino 2.jpg"/>
          <p:cNvPicPr>
            <a:picLocks noChangeAspect="1" noChangeArrowheads="1"/>
          </p:cNvPicPr>
          <p:nvPr/>
        </p:nvPicPr>
        <p:blipFill>
          <a:blip r:embed="rId5" cstate="print"/>
          <a:srcRect/>
          <a:stretch>
            <a:fillRect/>
          </a:stretch>
        </p:blipFill>
        <p:spPr bwMode="auto">
          <a:xfrm>
            <a:off x="5076056" y="5229200"/>
            <a:ext cx="1584176" cy="1111083"/>
          </a:xfrm>
          <a:prstGeom prst="rect">
            <a:avLst/>
          </a:prstGeom>
          <a:noFill/>
          <a:ln>
            <a:solidFill>
              <a:srgbClr val="0070C0"/>
            </a:solidFill>
          </a:ln>
        </p:spPr>
      </p:pic>
      <p:pic>
        <p:nvPicPr>
          <p:cNvPr id="6149" name="Picture 5" descr="C:\Users\Luca\Desktop\Onde e luce\Bicchiere.jpg"/>
          <p:cNvPicPr>
            <a:picLocks noChangeAspect="1" noChangeArrowheads="1"/>
          </p:cNvPicPr>
          <p:nvPr/>
        </p:nvPicPr>
        <p:blipFill>
          <a:blip r:embed="rId6" cstate="print"/>
          <a:srcRect/>
          <a:stretch>
            <a:fillRect/>
          </a:stretch>
        </p:blipFill>
        <p:spPr bwMode="auto">
          <a:xfrm>
            <a:off x="1763688" y="4941168"/>
            <a:ext cx="2304256" cy="1728714"/>
          </a:xfrm>
          <a:prstGeom prst="rect">
            <a:avLst/>
          </a:prstGeom>
          <a:noFill/>
          <a:ln>
            <a:solidFill>
              <a:srgbClr val="0070C0"/>
            </a:solidFill>
          </a:ln>
        </p:spPr>
      </p:pic>
      <p:pic>
        <p:nvPicPr>
          <p:cNvPr id="6150" name="Picture 6" descr="C:\Users\Luca\Desktop\Onde e luce\Diapason 1.jpg"/>
          <p:cNvPicPr>
            <a:picLocks noChangeAspect="1" noChangeArrowheads="1"/>
          </p:cNvPicPr>
          <p:nvPr/>
        </p:nvPicPr>
        <p:blipFill>
          <a:blip r:embed="rId7" cstate="print"/>
          <a:srcRect/>
          <a:stretch>
            <a:fillRect/>
          </a:stretch>
        </p:blipFill>
        <p:spPr bwMode="auto">
          <a:xfrm>
            <a:off x="1115616" y="2996952"/>
            <a:ext cx="240953" cy="1872207"/>
          </a:xfrm>
          <a:prstGeom prst="rect">
            <a:avLst/>
          </a:prstGeom>
          <a:noFill/>
          <a:ln>
            <a:solidFill>
              <a:srgbClr val="0070C0"/>
            </a:solidFill>
          </a:ln>
        </p:spPr>
      </p:pic>
      <p:pic>
        <p:nvPicPr>
          <p:cNvPr id="6152" name="Picture 8" descr="http://t0.gstatic.com/images?q=tbn:ANd9GcTOewJVRniZ0_imBkcZEYae5jT-weugnFAlCo80gKg8DBpPGVRVlQ"/>
          <p:cNvPicPr>
            <a:picLocks noChangeAspect="1" noChangeArrowheads="1"/>
          </p:cNvPicPr>
          <p:nvPr/>
        </p:nvPicPr>
        <p:blipFill>
          <a:blip r:embed="rId8" cstate="print"/>
          <a:srcRect/>
          <a:stretch>
            <a:fillRect/>
          </a:stretch>
        </p:blipFill>
        <p:spPr bwMode="auto">
          <a:xfrm>
            <a:off x="7452320" y="5013176"/>
            <a:ext cx="1152586" cy="1530871"/>
          </a:xfrm>
          <a:prstGeom prst="rect">
            <a:avLst/>
          </a:prstGeom>
          <a:noFill/>
          <a:ln>
            <a:solidFill>
              <a:srgbClr val="0070C0"/>
            </a:solidFill>
          </a:ln>
        </p:spPr>
      </p:pic>
      <p:cxnSp>
        <p:nvCxnSpPr>
          <p:cNvPr id="12" name="Connettore 2 11"/>
          <p:cNvCxnSpPr>
            <a:stCxn id="6152" idx="1"/>
            <a:endCxn id="6148" idx="3"/>
          </p:cNvCxnSpPr>
          <p:nvPr/>
        </p:nvCxnSpPr>
        <p:spPr>
          <a:xfrm rot="10800000" flipV="1">
            <a:off x="6660232" y="5778612"/>
            <a:ext cx="792088" cy="613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4" name="Connettore 2 13"/>
          <p:cNvCxnSpPr>
            <a:stCxn id="6150" idx="3"/>
            <a:endCxn id="6146" idx="1"/>
          </p:cNvCxnSpPr>
          <p:nvPr/>
        </p:nvCxnSpPr>
        <p:spPr>
          <a:xfrm flipV="1">
            <a:off x="1356569" y="3798603"/>
            <a:ext cx="407119" cy="134453"/>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pic>
        <p:nvPicPr>
          <p:cNvPr id="6154" name="Picture 10" descr="http://t3.gstatic.com/images?q=tbn:ANd9GcTBjCXECjWuLHVWvBaEwc-2gtLCjHQ2KUmbK1SliLrc6nYeQ5KvinVcPxlr"/>
          <p:cNvPicPr>
            <a:picLocks noChangeAspect="1" noChangeArrowheads="1"/>
          </p:cNvPicPr>
          <p:nvPr/>
        </p:nvPicPr>
        <p:blipFill>
          <a:blip r:embed="rId9" cstate="print"/>
          <a:srcRect/>
          <a:stretch>
            <a:fillRect/>
          </a:stretch>
        </p:blipFill>
        <p:spPr bwMode="auto">
          <a:xfrm>
            <a:off x="4427984" y="3140968"/>
            <a:ext cx="1905000" cy="1238250"/>
          </a:xfrm>
          <a:prstGeom prst="rect">
            <a:avLst/>
          </a:prstGeom>
          <a:noFill/>
          <a:ln>
            <a:solidFill>
              <a:srgbClr val="0070C0"/>
            </a:solidFill>
          </a:ln>
        </p:spPr>
      </p:pic>
      <p:cxnSp>
        <p:nvCxnSpPr>
          <p:cNvPr id="17" name="Connettore 2 16"/>
          <p:cNvCxnSpPr>
            <a:stCxn id="6154" idx="3"/>
            <a:endCxn id="6147" idx="1"/>
          </p:cNvCxnSpPr>
          <p:nvPr/>
        </p:nvCxnSpPr>
        <p:spPr>
          <a:xfrm>
            <a:off x="6332984" y="3760093"/>
            <a:ext cx="615280" cy="352983"/>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20" name="Indietro o precedente 19">
            <a:hlinkClick r:id="" action="ppaction://hlinkshowjump?jump=previousslide" highlightClick="1"/>
          </p:cNvPr>
          <p:cNvSpPr/>
          <p:nvPr/>
        </p:nvSpPr>
        <p:spPr>
          <a:xfrm>
            <a:off x="8567936" y="6569968"/>
            <a:ext cx="288032" cy="288032"/>
          </a:xfrm>
          <a:prstGeom prst="actionButtonBackPrevious">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Avanti o successivo 20">
            <a:hlinkClick r:id="" action="ppaction://hlinkshowjump?jump=nextslide" highlightClick="1"/>
          </p:cNvPr>
          <p:cNvSpPr/>
          <p:nvPr/>
        </p:nvSpPr>
        <p:spPr>
          <a:xfrm>
            <a:off x="8855968" y="6569968"/>
            <a:ext cx="288032" cy="288032"/>
          </a:xfrm>
          <a:prstGeom prst="actionButtonForwardNext">
            <a:avLst/>
          </a:prstGeom>
          <a:solidFill>
            <a:schemeClr val="accent3">
              <a:lumMod val="75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1+#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17" presetClass="entr" presetSubtype="1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2000" fill="hold"/>
                                        <p:tgtEl>
                                          <p:spTgt spid="4"/>
                                        </p:tgtEl>
                                        <p:attrNameLst>
                                          <p:attrName>ppt_w</p:attrName>
                                        </p:attrNameLst>
                                      </p:cBhvr>
                                      <p:tavLst>
                                        <p:tav tm="0">
                                          <p:val>
                                            <p:fltVal val="0"/>
                                          </p:val>
                                        </p:tav>
                                        <p:tav tm="100000">
                                          <p:val>
                                            <p:strVal val="#ppt_w"/>
                                          </p:val>
                                        </p:tav>
                                      </p:tavLst>
                                    </p:anim>
                                    <p:anim calcmode="lin" valueType="num">
                                      <p:cBhvr>
                                        <p:cTn id="18" dur="2000" fill="hold"/>
                                        <p:tgtEl>
                                          <p:spTgt spid="4"/>
                                        </p:tgtEl>
                                        <p:attrNameLst>
                                          <p:attrName>ppt_h</p:attrName>
                                        </p:attrNameLst>
                                      </p:cBhvr>
                                      <p:tavLst>
                                        <p:tav tm="0">
                                          <p:val>
                                            <p:strVal val="#ppt_h"/>
                                          </p:val>
                                        </p:tav>
                                        <p:tav tm="100000">
                                          <p:val>
                                            <p:strVal val="#ppt_h"/>
                                          </p:val>
                                        </p:tav>
                                      </p:tavLst>
                                    </p:anim>
                                  </p:childTnLst>
                                </p:cTn>
                              </p:par>
                            </p:childTnLst>
                          </p:cTn>
                        </p:par>
                        <p:par>
                          <p:cTn id="19" fill="hold">
                            <p:stCondLst>
                              <p:cond delay="12000"/>
                            </p:stCondLst>
                            <p:childTnLst>
                              <p:par>
                                <p:cTn id="20" presetID="13" presetClass="entr" presetSubtype="16" fill="hold" nodeType="afterEffect">
                                  <p:stCondLst>
                                    <p:cond delay="0"/>
                                  </p:stCondLst>
                                  <p:childTnLst>
                                    <p:set>
                                      <p:cBhvr>
                                        <p:cTn id="21" dur="1" fill="hold">
                                          <p:stCondLst>
                                            <p:cond delay="0"/>
                                          </p:stCondLst>
                                        </p:cTn>
                                        <p:tgtEl>
                                          <p:spTgt spid="6150"/>
                                        </p:tgtEl>
                                        <p:attrNameLst>
                                          <p:attrName>style.visibility</p:attrName>
                                        </p:attrNameLst>
                                      </p:cBhvr>
                                      <p:to>
                                        <p:strVal val="visible"/>
                                      </p:to>
                                    </p:set>
                                    <p:animEffect transition="in" filter="plus(in)">
                                      <p:cBhvr>
                                        <p:cTn id="22" dur="2000"/>
                                        <p:tgtEl>
                                          <p:spTgt spid="6150"/>
                                        </p:tgtEl>
                                      </p:cBhvr>
                                    </p:animEffect>
                                  </p:childTnLst>
                                </p:cTn>
                              </p:par>
                              <p:par>
                                <p:cTn id="23" presetID="13" presetClass="entr" presetSubtype="16" fill="hold" nodeType="withEffect">
                                  <p:stCondLst>
                                    <p:cond delay="0"/>
                                  </p:stCondLst>
                                  <p:childTnLst>
                                    <p:set>
                                      <p:cBhvr>
                                        <p:cTn id="24" dur="1" fill="hold">
                                          <p:stCondLst>
                                            <p:cond delay="0"/>
                                          </p:stCondLst>
                                        </p:cTn>
                                        <p:tgtEl>
                                          <p:spTgt spid="6146"/>
                                        </p:tgtEl>
                                        <p:attrNameLst>
                                          <p:attrName>style.visibility</p:attrName>
                                        </p:attrNameLst>
                                      </p:cBhvr>
                                      <p:to>
                                        <p:strVal val="visible"/>
                                      </p:to>
                                    </p:set>
                                    <p:animEffect transition="in" filter="plus(in)">
                                      <p:cBhvr>
                                        <p:cTn id="25" dur="2000"/>
                                        <p:tgtEl>
                                          <p:spTgt spid="6146"/>
                                        </p:tgtEl>
                                      </p:cBhvr>
                                    </p:animEffect>
                                  </p:childTnLst>
                                </p:cTn>
                              </p:par>
                              <p:par>
                                <p:cTn id="26" presetID="20" presetClass="entr" presetSubtype="0" fill="hold" nodeType="withEffect">
                                  <p:stCondLst>
                                    <p:cond delay="0"/>
                                  </p:stCondLst>
                                  <p:childTnLst>
                                    <p:set>
                                      <p:cBhvr>
                                        <p:cTn id="27" dur="1" fill="hold">
                                          <p:stCondLst>
                                            <p:cond delay="0"/>
                                          </p:stCondLst>
                                        </p:cTn>
                                        <p:tgtEl>
                                          <p:spTgt spid="6154"/>
                                        </p:tgtEl>
                                        <p:attrNameLst>
                                          <p:attrName>style.visibility</p:attrName>
                                        </p:attrNameLst>
                                      </p:cBhvr>
                                      <p:to>
                                        <p:strVal val="visible"/>
                                      </p:to>
                                    </p:set>
                                    <p:animEffect transition="in" filter="wedge">
                                      <p:cBhvr>
                                        <p:cTn id="28" dur="2000"/>
                                        <p:tgtEl>
                                          <p:spTgt spid="6154"/>
                                        </p:tgtEl>
                                      </p:cBhvr>
                                    </p:animEffect>
                                  </p:childTnLst>
                                </p:cTn>
                              </p:par>
                              <p:par>
                                <p:cTn id="29" presetID="20" presetClass="entr" presetSubtype="0" fill="hold" nodeType="withEffect">
                                  <p:stCondLst>
                                    <p:cond delay="0"/>
                                  </p:stCondLst>
                                  <p:childTnLst>
                                    <p:set>
                                      <p:cBhvr>
                                        <p:cTn id="30" dur="1" fill="hold">
                                          <p:stCondLst>
                                            <p:cond delay="0"/>
                                          </p:stCondLst>
                                        </p:cTn>
                                        <p:tgtEl>
                                          <p:spTgt spid="6147"/>
                                        </p:tgtEl>
                                        <p:attrNameLst>
                                          <p:attrName>style.visibility</p:attrName>
                                        </p:attrNameLst>
                                      </p:cBhvr>
                                      <p:to>
                                        <p:strVal val="visible"/>
                                      </p:to>
                                    </p:set>
                                    <p:animEffect transition="in" filter="wedge">
                                      <p:cBhvr>
                                        <p:cTn id="31" dur="2000"/>
                                        <p:tgtEl>
                                          <p:spTgt spid="6147"/>
                                        </p:tgtEl>
                                      </p:cBhvr>
                                    </p:animEffect>
                                  </p:childTnLst>
                                </p:cTn>
                              </p:par>
                              <p:par>
                                <p:cTn id="32" presetID="6" presetClass="entr" presetSubtype="16" fill="hold" nodeType="withEffect">
                                  <p:stCondLst>
                                    <p:cond delay="0"/>
                                  </p:stCondLst>
                                  <p:childTnLst>
                                    <p:set>
                                      <p:cBhvr>
                                        <p:cTn id="33" dur="1" fill="hold">
                                          <p:stCondLst>
                                            <p:cond delay="0"/>
                                          </p:stCondLst>
                                        </p:cTn>
                                        <p:tgtEl>
                                          <p:spTgt spid="6148"/>
                                        </p:tgtEl>
                                        <p:attrNameLst>
                                          <p:attrName>style.visibility</p:attrName>
                                        </p:attrNameLst>
                                      </p:cBhvr>
                                      <p:to>
                                        <p:strVal val="visible"/>
                                      </p:to>
                                    </p:set>
                                    <p:animEffect transition="in" filter="circle(in)">
                                      <p:cBhvr>
                                        <p:cTn id="34" dur="2000"/>
                                        <p:tgtEl>
                                          <p:spTgt spid="6148"/>
                                        </p:tgtEl>
                                      </p:cBhvr>
                                    </p:animEffect>
                                  </p:childTnLst>
                                </p:cTn>
                              </p:par>
                              <p:par>
                                <p:cTn id="35" presetID="6" presetClass="entr" presetSubtype="16" fill="hold" nodeType="withEffect">
                                  <p:stCondLst>
                                    <p:cond delay="0"/>
                                  </p:stCondLst>
                                  <p:childTnLst>
                                    <p:set>
                                      <p:cBhvr>
                                        <p:cTn id="36" dur="1" fill="hold">
                                          <p:stCondLst>
                                            <p:cond delay="0"/>
                                          </p:stCondLst>
                                        </p:cTn>
                                        <p:tgtEl>
                                          <p:spTgt spid="6152"/>
                                        </p:tgtEl>
                                        <p:attrNameLst>
                                          <p:attrName>style.visibility</p:attrName>
                                        </p:attrNameLst>
                                      </p:cBhvr>
                                      <p:to>
                                        <p:strVal val="visible"/>
                                      </p:to>
                                    </p:set>
                                    <p:animEffect transition="in" filter="circle(in)">
                                      <p:cBhvr>
                                        <p:cTn id="37" dur="2000"/>
                                        <p:tgtEl>
                                          <p:spTgt spid="6152"/>
                                        </p:tgtEl>
                                      </p:cBhvr>
                                    </p:animEffect>
                                  </p:childTnLst>
                                </p:cTn>
                              </p:par>
                              <p:par>
                                <p:cTn id="38" presetID="16" presetClass="entr" presetSubtype="37" fill="hold" nodeType="withEffect">
                                  <p:stCondLst>
                                    <p:cond delay="0"/>
                                  </p:stCondLst>
                                  <p:childTnLst>
                                    <p:set>
                                      <p:cBhvr>
                                        <p:cTn id="39" dur="1" fill="hold">
                                          <p:stCondLst>
                                            <p:cond delay="0"/>
                                          </p:stCondLst>
                                        </p:cTn>
                                        <p:tgtEl>
                                          <p:spTgt spid="6149"/>
                                        </p:tgtEl>
                                        <p:attrNameLst>
                                          <p:attrName>style.visibility</p:attrName>
                                        </p:attrNameLst>
                                      </p:cBhvr>
                                      <p:to>
                                        <p:strVal val="visible"/>
                                      </p:to>
                                    </p:set>
                                    <p:animEffect transition="in" filter="barn(outVertical)">
                                      <p:cBhvr>
                                        <p:cTn id="40" dur="500"/>
                                        <p:tgtEl>
                                          <p:spTgt spid="6149"/>
                                        </p:tgtEl>
                                      </p:cBhvr>
                                    </p:animEffect>
                                  </p:childTnLst>
                                </p:cTn>
                              </p:par>
                              <p:par>
                                <p:cTn id="41" presetID="30"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600" decel="100000"/>
                                        <p:tgtEl>
                                          <p:spTgt spid="14"/>
                                        </p:tgtEl>
                                      </p:cBhvr>
                                    </p:animEffect>
                                    <p:anim calcmode="lin" valueType="num">
                                      <p:cBhvr>
                                        <p:cTn id="44" dur="1600" decel="100000" fill="hold"/>
                                        <p:tgtEl>
                                          <p:spTgt spid="14"/>
                                        </p:tgtEl>
                                        <p:attrNameLst>
                                          <p:attrName>style.rotation</p:attrName>
                                        </p:attrNameLst>
                                      </p:cBhvr>
                                      <p:tavLst>
                                        <p:tav tm="0">
                                          <p:val>
                                            <p:fltVal val="-90"/>
                                          </p:val>
                                        </p:tav>
                                        <p:tav tm="100000">
                                          <p:val>
                                            <p:fltVal val="0"/>
                                          </p:val>
                                        </p:tav>
                                      </p:tavLst>
                                    </p:anim>
                                    <p:anim calcmode="lin" valueType="num">
                                      <p:cBhvr>
                                        <p:cTn id="45" dur="1600" decel="100000" fill="hold"/>
                                        <p:tgtEl>
                                          <p:spTgt spid="14"/>
                                        </p:tgtEl>
                                        <p:attrNameLst>
                                          <p:attrName>ppt_x</p:attrName>
                                        </p:attrNameLst>
                                      </p:cBhvr>
                                      <p:tavLst>
                                        <p:tav tm="0">
                                          <p:val>
                                            <p:strVal val="#ppt_x+0.4"/>
                                          </p:val>
                                        </p:tav>
                                        <p:tav tm="100000">
                                          <p:val>
                                            <p:strVal val="#ppt_x-0.05"/>
                                          </p:val>
                                        </p:tav>
                                      </p:tavLst>
                                    </p:anim>
                                    <p:anim calcmode="lin" valueType="num">
                                      <p:cBhvr>
                                        <p:cTn id="46" dur="1600" decel="100000" fill="hold"/>
                                        <p:tgtEl>
                                          <p:spTgt spid="14"/>
                                        </p:tgtEl>
                                        <p:attrNameLst>
                                          <p:attrName>ppt_y</p:attrName>
                                        </p:attrNameLst>
                                      </p:cBhvr>
                                      <p:tavLst>
                                        <p:tav tm="0">
                                          <p:val>
                                            <p:strVal val="#ppt_y-0.4"/>
                                          </p:val>
                                        </p:tav>
                                        <p:tav tm="100000">
                                          <p:val>
                                            <p:strVal val="#ppt_y+0.1"/>
                                          </p:val>
                                        </p:tav>
                                      </p:tavLst>
                                    </p:anim>
                                    <p:anim calcmode="lin" valueType="num">
                                      <p:cBhvr>
                                        <p:cTn id="47" dur="400" accel="100000" fill="hold">
                                          <p:stCondLst>
                                            <p:cond delay="1600"/>
                                          </p:stCondLst>
                                        </p:cTn>
                                        <p:tgtEl>
                                          <p:spTgt spid="14"/>
                                        </p:tgtEl>
                                        <p:attrNameLst>
                                          <p:attrName>ppt_x</p:attrName>
                                        </p:attrNameLst>
                                      </p:cBhvr>
                                      <p:tavLst>
                                        <p:tav tm="0">
                                          <p:val>
                                            <p:strVal val="#ppt_x-0.05"/>
                                          </p:val>
                                        </p:tav>
                                        <p:tav tm="100000">
                                          <p:val>
                                            <p:strVal val="#ppt_x"/>
                                          </p:val>
                                        </p:tav>
                                      </p:tavLst>
                                    </p:anim>
                                    <p:anim calcmode="lin" valueType="num">
                                      <p:cBhvr>
                                        <p:cTn id="48" dur="400" accel="100000" fill="hold">
                                          <p:stCondLst>
                                            <p:cond delay="1600"/>
                                          </p:stCondLst>
                                        </p:cTn>
                                        <p:tgtEl>
                                          <p:spTgt spid="14"/>
                                        </p:tgtEl>
                                        <p:attrNameLst>
                                          <p:attrName>ppt_y</p:attrName>
                                        </p:attrNameLst>
                                      </p:cBhvr>
                                      <p:tavLst>
                                        <p:tav tm="0">
                                          <p:val>
                                            <p:strVal val="#ppt_y+0.1"/>
                                          </p:val>
                                        </p:tav>
                                        <p:tav tm="100000">
                                          <p:val>
                                            <p:strVal val="#ppt_y"/>
                                          </p:val>
                                        </p:tav>
                                      </p:tavLst>
                                    </p:anim>
                                  </p:childTnLst>
                                </p:cTn>
                              </p:par>
                              <p:par>
                                <p:cTn id="49" presetID="30"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600" decel="100000"/>
                                        <p:tgtEl>
                                          <p:spTgt spid="17"/>
                                        </p:tgtEl>
                                      </p:cBhvr>
                                    </p:animEffect>
                                    <p:anim calcmode="lin" valueType="num">
                                      <p:cBhvr>
                                        <p:cTn id="52" dur="1600" decel="100000" fill="hold"/>
                                        <p:tgtEl>
                                          <p:spTgt spid="17"/>
                                        </p:tgtEl>
                                        <p:attrNameLst>
                                          <p:attrName>style.rotation</p:attrName>
                                        </p:attrNameLst>
                                      </p:cBhvr>
                                      <p:tavLst>
                                        <p:tav tm="0">
                                          <p:val>
                                            <p:fltVal val="-90"/>
                                          </p:val>
                                        </p:tav>
                                        <p:tav tm="100000">
                                          <p:val>
                                            <p:fltVal val="0"/>
                                          </p:val>
                                        </p:tav>
                                      </p:tavLst>
                                    </p:anim>
                                    <p:anim calcmode="lin" valueType="num">
                                      <p:cBhvr>
                                        <p:cTn id="53" dur="1600" decel="100000" fill="hold"/>
                                        <p:tgtEl>
                                          <p:spTgt spid="17"/>
                                        </p:tgtEl>
                                        <p:attrNameLst>
                                          <p:attrName>ppt_x</p:attrName>
                                        </p:attrNameLst>
                                      </p:cBhvr>
                                      <p:tavLst>
                                        <p:tav tm="0">
                                          <p:val>
                                            <p:strVal val="#ppt_x+0.4"/>
                                          </p:val>
                                        </p:tav>
                                        <p:tav tm="100000">
                                          <p:val>
                                            <p:strVal val="#ppt_x-0.05"/>
                                          </p:val>
                                        </p:tav>
                                      </p:tavLst>
                                    </p:anim>
                                    <p:anim calcmode="lin" valueType="num">
                                      <p:cBhvr>
                                        <p:cTn id="54" dur="1600" decel="100000" fill="hold"/>
                                        <p:tgtEl>
                                          <p:spTgt spid="17"/>
                                        </p:tgtEl>
                                        <p:attrNameLst>
                                          <p:attrName>ppt_y</p:attrName>
                                        </p:attrNameLst>
                                      </p:cBhvr>
                                      <p:tavLst>
                                        <p:tav tm="0">
                                          <p:val>
                                            <p:strVal val="#ppt_y-0.4"/>
                                          </p:val>
                                        </p:tav>
                                        <p:tav tm="100000">
                                          <p:val>
                                            <p:strVal val="#ppt_y+0.1"/>
                                          </p:val>
                                        </p:tav>
                                      </p:tavLst>
                                    </p:anim>
                                    <p:anim calcmode="lin" valueType="num">
                                      <p:cBhvr>
                                        <p:cTn id="55" dur="400" accel="100000" fill="hold">
                                          <p:stCondLst>
                                            <p:cond delay="1600"/>
                                          </p:stCondLst>
                                        </p:cTn>
                                        <p:tgtEl>
                                          <p:spTgt spid="17"/>
                                        </p:tgtEl>
                                        <p:attrNameLst>
                                          <p:attrName>ppt_x</p:attrName>
                                        </p:attrNameLst>
                                      </p:cBhvr>
                                      <p:tavLst>
                                        <p:tav tm="0">
                                          <p:val>
                                            <p:strVal val="#ppt_x-0.05"/>
                                          </p:val>
                                        </p:tav>
                                        <p:tav tm="100000">
                                          <p:val>
                                            <p:strVal val="#ppt_x"/>
                                          </p:val>
                                        </p:tav>
                                      </p:tavLst>
                                    </p:anim>
                                    <p:anim calcmode="lin" valueType="num">
                                      <p:cBhvr>
                                        <p:cTn id="56" dur="400" accel="100000" fill="hold">
                                          <p:stCondLst>
                                            <p:cond delay="1600"/>
                                          </p:stCondLst>
                                        </p:cTn>
                                        <p:tgtEl>
                                          <p:spTgt spid="17"/>
                                        </p:tgtEl>
                                        <p:attrNameLst>
                                          <p:attrName>ppt_y</p:attrName>
                                        </p:attrNameLst>
                                      </p:cBhvr>
                                      <p:tavLst>
                                        <p:tav tm="0">
                                          <p:val>
                                            <p:strVal val="#ppt_y+0.1"/>
                                          </p:val>
                                        </p:tav>
                                        <p:tav tm="100000">
                                          <p:val>
                                            <p:strVal val="#ppt_y"/>
                                          </p:val>
                                        </p:tav>
                                      </p:tavLst>
                                    </p:anim>
                                  </p:childTnLst>
                                </p:cTn>
                              </p:par>
                              <p:par>
                                <p:cTn id="57" presetID="30"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600" decel="100000"/>
                                        <p:tgtEl>
                                          <p:spTgt spid="12"/>
                                        </p:tgtEl>
                                      </p:cBhvr>
                                    </p:animEffect>
                                    <p:anim calcmode="lin" valueType="num">
                                      <p:cBhvr>
                                        <p:cTn id="60" dur="1600" decel="100000" fill="hold"/>
                                        <p:tgtEl>
                                          <p:spTgt spid="12"/>
                                        </p:tgtEl>
                                        <p:attrNameLst>
                                          <p:attrName>style.rotation</p:attrName>
                                        </p:attrNameLst>
                                      </p:cBhvr>
                                      <p:tavLst>
                                        <p:tav tm="0">
                                          <p:val>
                                            <p:fltVal val="-90"/>
                                          </p:val>
                                        </p:tav>
                                        <p:tav tm="100000">
                                          <p:val>
                                            <p:fltVal val="0"/>
                                          </p:val>
                                        </p:tav>
                                      </p:tavLst>
                                    </p:anim>
                                    <p:anim calcmode="lin" valueType="num">
                                      <p:cBhvr>
                                        <p:cTn id="61" dur="1600" decel="100000" fill="hold"/>
                                        <p:tgtEl>
                                          <p:spTgt spid="12"/>
                                        </p:tgtEl>
                                        <p:attrNameLst>
                                          <p:attrName>ppt_x</p:attrName>
                                        </p:attrNameLst>
                                      </p:cBhvr>
                                      <p:tavLst>
                                        <p:tav tm="0">
                                          <p:val>
                                            <p:strVal val="#ppt_x+0.4"/>
                                          </p:val>
                                        </p:tav>
                                        <p:tav tm="100000">
                                          <p:val>
                                            <p:strVal val="#ppt_x-0.05"/>
                                          </p:val>
                                        </p:tav>
                                      </p:tavLst>
                                    </p:anim>
                                    <p:anim calcmode="lin" valueType="num">
                                      <p:cBhvr>
                                        <p:cTn id="62" dur="1600" decel="100000" fill="hold"/>
                                        <p:tgtEl>
                                          <p:spTgt spid="12"/>
                                        </p:tgtEl>
                                        <p:attrNameLst>
                                          <p:attrName>ppt_y</p:attrName>
                                        </p:attrNameLst>
                                      </p:cBhvr>
                                      <p:tavLst>
                                        <p:tav tm="0">
                                          <p:val>
                                            <p:strVal val="#ppt_y-0.4"/>
                                          </p:val>
                                        </p:tav>
                                        <p:tav tm="100000">
                                          <p:val>
                                            <p:strVal val="#ppt_y+0.1"/>
                                          </p:val>
                                        </p:tav>
                                      </p:tavLst>
                                    </p:anim>
                                    <p:anim calcmode="lin" valueType="num">
                                      <p:cBhvr>
                                        <p:cTn id="63" dur="400" accel="100000" fill="hold">
                                          <p:stCondLst>
                                            <p:cond delay="1600"/>
                                          </p:stCondLst>
                                        </p:cTn>
                                        <p:tgtEl>
                                          <p:spTgt spid="12"/>
                                        </p:tgtEl>
                                        <p:attrNameLst>
                                          <p:attrName>ppt_x</p:attrName>
                                        </p:attrNameLst>
                                      </p:cBhvr>
                                      <p:tavLst>
                                        <p:tav tm="0">
                                          <p:val>
                                            <p:strVal val="#ppt_x-0.05"/>
                                          </p:val>
                                        </p:tav>
                                        <p:tav tm="100000">
                                          <p:val>
                                            <p:strVal val="#ppt_x"/>
                                          </p:val>
                                        </p:tav>
                                      </p:tavLst>
                                    </p:anim>
                                    <p:anim calcmode="lin" valueType="num">
                                      <p:cBhvr>
                                        <p:cTn id="64" dur="400" accel="100000" fill="hold">
                                          <p:stCondLst>
                                            <p:cond delay="16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476672"/>
            <a:ext cx="9144000" cy="369332"/>
          </a:xfrm>
          <a:prstGeom prst="rect">
            <a:avLst/>
          </a:prstGeom>
          <a:noFill/>
        </p:spPr>
        <p:txBody>
          <a:bodyPr wrap="square" rtlCol="0">
            <a:spAutoFit/>
          </a:bodyPr>
          <a:lstStyle/>
          <a:p>
            <a:pPr algn="ctr"/>
            <a:r>
              <a:rPr lang="it-IT" dirty="0" smtClean="0">
                <a:solidFill>
                  <a:srgbClr val="0000FF"/>
                </a:solidFill>
                <a:latin typeface="Times New Roman" pitchFamily="18" charset="0"/>
                <a:cs typeface="Times New Roman" pitchFamily="18" charset="0"/>
              </a:rPr>
              <a:t>LE ONDE MECCANICHE</a:t>
            </a:r>
            <a:endParaRPr lang="it-IT" dirty="0">
              <a:solidFill>
                <a:srgbClr val="0000FF"/>
              </a:solidFill>
              <a:latin typeface="Times New Roman" pitchFamily="18" charset="0"/>
              <a:cs typeface="Times New Roman" pitchFamily="18" charset="0"/>
            </a:endParaRPr>
          </a:p>
        </p:txBody>
      </p:sp>
      <p:sp>
        <p:nvSpPr>
          <p:cNvPr id="3" name="CasellaDiTesto 2"/>
          <p:cNvSpPr txBox="1"/>
          <p:nvPr/>
        </p:nvSpPr>
        <p:spPr>
          <a:xfrm>
            <a:off x="0" y="980728"/>
            <a:ext cx="9144000" cy="1169551"/>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Un’onda meccanica è una qualunque perturbazione che si propaga in un mezzo materiale. Un’onda si dice periodica se la sua forma si ripete identicamente ad intervalli regolari di tempo. Se il punto materiale che si allontana dall’origine della perturbazione si muove di moto armonico, l’onda meccanica non solo è periodica, ma è anche armonica. Essa può essere descritta da una grandezza fisica variabile (spazio, pressione, ecc.) la cui dipendenza funzionale dal tempo è quella stessa che caratterizza la legge oraria del moto armonico.</a:t>
            </a:r>
            <a:endParaRPr lang="it-IT" sz="1400" dirty="0">
              <a:latin typeface="Times New Roman" pitchFamily="18" charset="0"/>
              <a:cs typeface="Times New Roman" pitchFamily="18" charset="0"/>
            </a:endParaRPr>
          </a:p>
        </p:txBody>
      </p:sp>
      <p:sp>
        <p:nvSpPr>
          <p:cNvPr id="4" name="CasellaDiTesto 3"/>
          <p:cNvSpPr txBox="1"/>
          <p:nvPr/>
        </p:nvSpPr>
        <p:spPr>
          <a:xfrm>
            <a:off x="0" y="2132856"/>
            <a:ext cx="9144000" cy="307777"/>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Esaminiamo ora le caratteristiche di un’onda meccanica (ipotizzando che essa interessi una corda elastica):</a:t>
            </a:r>
            <a:endParaRPr lang="it-IT" sz="1400" dirty="0">
              <a:latin typeface="Times New Roman" pitchFamily="18" charset="0"/>
              <a:cs typeface="Times New Roman" pitchFamily="18" charset="0"/>
            </a:endParaRPr>
          </a:p>
        </p:txBody>
      </p:sp>
      <p:sp>
        <p:nvSpPr>
          <p:cNvPr id="5" name="CasellaDiTesto 4"/>
          <p:cNvSpPr txBox="1"/>
          <p:nvPr/>
        </p:nvSpPr>
        <p:spPr>
          <a:xfrm>
            <a:off x="0" y="2420888"/>
            <a:ext cx="9144000" cy="307777"/>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 fronte dell’onda: è il punto P più avanzato della corda che viene interessato dalla perturbazione;</a:t>
            </a:r>
            <a:endParaRPr lang="it-IT" sz="1400" dirty="0">
              <a:latin typeface="Times New Roman" pitchFamily="18" charset="0"/>
              <a:cs typeface="Times New Roman" pitchFamily="18" charset="0"/>
            </a:endParaRPr>
          </a:p>
        </p:txBody>
      </p:sp>
      <p:sp>
        <p:nvSpPr>
          <p:cNvPr id="6" name="CasellaDiTesto 5"/>
          <p:cNvSpPr txBox="1"/>
          <p:nvPr/>
        </p:nvSpPr>
        <p:spPr>
          <a:xfrm>
            <a:off x="0" y="2708920"/>
            <a:ext cx="9144000" cy="523220"/>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 periodo: coincide con il periodo della sorgente che genera l’onda ed è il tempo necessario affinché un punto riacquisti la stessa configurazione spaziale sull’onda;</a:t>
            </a:r>
            <a:endParaRPr lang="it-IT" sz="1400" dirty="0">
              <a:latin typeface="Times New Roman" pitchFamily="18" charset="0"/>
              <a:cs typeface="Times New Roman" pitchFamily="18" charset="0"/>
            </a:endParaRPr>
          </a:p>
        </p:txBody>
      </p:sp>
      <p:sp>
        <p:nvSpPr>
          <p:cNvPr id="7" name="CasellaDiTesto 6"/>
          <p:cNvSpPr txBox="1"/>
          <p:nvPr/>
        </p:nvSpPr>
        <p:spPr>
          <a:xfrm>
            <a:off x="0" y="3212976"/>
            <a:ext cx="9144000" cy="738664"/>
          </a:xfrm>
          <a:prstGeom prst="rect">
            <a:avLst/>
          </a:prstGeom>
          <a:noFill/>
        </p:spPr>
        <p:txBody>
          <a:bodyPr wrap="square" rtlCol="0">
            <a:spAutoFit/>
          </a:bodyPr>
          <a:lstStyle/>
          <a:p>
            <a:pPr algn="just">
              <a:buFontTx/>
              <a:buChar char="-"/>
            </a:pPr>
            <a:r>
              <a:rPr lang="it-IT" sz="1400" dirty="0" smtClean="0">
                <a:latin typeface="Times New Roman" pitchFamily="18" charset="0"/>
                <a:cs typeface="Times New Roman" pitchFamily="18" charset="0"/>
              </a:rPr>
              <a:t> lunghezza d’onda: è la distanza percorsa dal fronte dell’onda in un tempo pari al periodo di oscillazione di ciascun punto della corda. La relazione che lega lunghezza d’onda, periodo e velocità di propagazione dell’onda è la seguente:</a:t>
            </a:r>
          </a:p>
          <a:p>
            <a:pPr algn="ctr"/>
            <a:r>
              <a:rPr lang="it-IT" sz="1400" dirty="0" smtClean="0">
                <a:latin typeface="Times New Roman" pitchFamily="18" charset="0"/>
                <a:cs typeface="Times New Roman" pitchFamily="18" charset="0"/>
              </a:rPr>
              <a:t>λ = v T   oppure   </a:t>
            </a:r>
            <a:r>
              <a:rPr lang="el-GR" sz="1400" dirty="0" smtClean="0">
                <a:latin typeface="Times New Roman" pitchFamily="18" charset="0"/>
                <a:cs typeface="Times New Roman" pitchFamily="18" charset="0"/>
              </a:rPr>
              <a:t>λ</a:t>
            </a:r>
            <a:r>
              <a:rPr lang="it-IT" sz="1400" dirty="0" smtClean="0">
                <a:latin typeface="Times New Roman" pitchFamily="18" charset="0"/>
                <a:cs typeface="Times New Roman" pitchFamily="18" charset="0"/>
              </a:rPr>
              <a:t> = v/f</a:t>
            </a:r>
            <a:endParaRPr lang="it-IT" sz="1400" dirty="0">
              <a:latin typeface="Times New Roman" pitchFamily="18" charset="0"/>
              <a:cs typeface="Times New Roman" pitchFamily="18" charset="0"/>
            </a:endParaRPr>
          </a:p>
        </p:txBody>
      </p:sp>
      <p:sp>
        <p:nvSpPr>
          <p:cNvPr id="8" name="CasellaDiTesto 7"/>
          <p:cNvSpPr txBox="1"/>
          <p:nvPr/>
        </p:nvSpPr>
        <p:spPr>
          <a:xfrm>
            <a:off x="0" y="3933056"/>
            <a:ext cx="9144000" cy="307777"/>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 ampiezza d’onda: è lo spostamento massimo dei punti del mezzo dalla loro posizione di equilibrio;</a:t>
            </a:r>
            <a:endParaRPr lang="it-IT" sz="1400" dirty="0">
              <a:latin typeface="Times New Roman" pitchFamily="18" charset="0"/>
              <a:cs typeface="Times New Roman" pitchFamily="18" charset="0"/>
            </a:endParaRPr>
          </a:p>
        </p:txBody>
      </p:sp>
      <p:sp>
        <p:nvSpPr>
          <p:cNvPr id="10" name="CasellaDiTesto 9"/>
          <p:cNvSpPr txBox="1"/>
          <p:nvPr/>
        </p:nvSpPr>
        <p:spPr>
          <a:xfrm>
            <a:off x="0" y="4221088"/>
            <a:ext cx="9144000" cy="523220"/>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La descrizione matematica di un’onda meccanica è la seguente:</a:t>
            </a:r>
          </a:p>
          <a:p>
            <a:pPr algn="ctr"/>
            <a:r>
              <a:rPr lang="it-IT" sz="1400" dirty="0" smtClean="0">
                <a:latin typeface="Times New Roman" pitchFamily="18" charset="0"/>
                <a:cs typeface="Times New Roman" pitchFamily="18" charset="0"/>
              </a:rPr>
              <a:t>s(t;x) = </a:t>
            </a:r>
            <a:r>
              <a:rPr lang="it-IT" sz="1400" dirty="0" err="1" smtClean="0">
                <a:latin typeface="Times New Roman" pitchFamily="18" charset="0"/>
                <a:cs typeface="Times New Roman" pitchFamily="18" charset="0"/>
              </a:rPr>
              <a:t>s</a:t>
            </a:r>
            <a:r>
              <a:rPr lang="it-IT" sz="1400" baseline="-25000" dirty="0" err="1" smtClean="0">
                <a:latin typeface="Times New Roman" pitchFamily="18" charset="0"/>
                <a:cs typeface="Times New Roman" pitchFamily="18" charset="0"/>
              </a:rPr>
              <a:t>max</a:t>
            </a:r>
            <a:r>
              <a:rPr lang="it-IT" sz="1400" dirty="0" smtClean="0">
                <a:latin typeface="Times New Roman" pitchFamily="18" charset="0"/>
                <a:cs typeface="Times New Roman" pitchFamily="18" charset="0"/>
              </a:rPr>
              <a:t> sen(2</a:t>
            </a:r>
            <a:r>
              <a:rPr lang="el-GR" sz="1400" dirty="0" smtClean="0">
                <a:latin typeface="Times New Roman" pitchFamily="18" charset="0"/>
                <a:cs typeface="Times New Roman" pitchFamily="18" charset="0"/>
              </a:rPr>
              <a:t>π</a:t>
            </a:r>
            <a:r>
              <a:rPr lang="it-IT" sz="1400" dirty="0" smtClean="0">
                <a:latin typeface="Times New Roman" pitchFamily="18" charset="0"/>
                <a:cs typeface="Times New Roman" pitchFamily="18" charset="0"/>
              </a:rPr>
              <a:t> ((t/</a:t>
            </a:r>
            <a:r>
              <a:rPr lang="it-IT" sz="1400" dirty="0" err="1" smtClean="0">
                <a:latin typeface="Times New Roman" pitchFamily="18" charset="0"/>
                <a:cs typeface="Times New Roman" pitchFamily="18" charset="0"/>
              </a:rPr>
              <a:t>T</a:t>
            </a:r>
            <a:r>
              <a:rPr lang="it-IT" sz="1400" dirty="0" smtClean="0">
                <a:latin typeface="Times New Roman" pitchFamily="18" charset="0"/>
                <a:cs typeface="Times New Roman" pitchFamily="18" charset="0"/>
              </a:rPr>
              <a:t>) – (x/</a:t>
            </a:r>
            <a:r>
              <a:rPr lang="el-GR" sz="1400" dirty="0" smtClean="0">
                <a:latin typeface="Times New Roman" pitchFamily="18" charset="0"/>
                <a:cs typeface="Times New Roman" pitchFamily="18" charset="0"/>
              </a:rPr>
              <a:t>λ</a:t>
            </a:r>
            <a:r>
              <a:rPr lang="it-IT" sz="1400" dirty="0" smtClean="0">
                <a:latin typeface="Times New Roman" pitchFamily="18" charset="0"/>
                <a:cs typeface="Times New Roman" pitchFamily="18" charset="0"/>
              </a:rPr>
              <a:t>)))</a:t>
            </a:r>
            <a:endParaRPr lang="it-IT" sz="1400" dirty="0">
              <a:latin typeface="Times New Roman" pitchFamily="18" charset="0"/>
              <a:cs typeface="Times New Roman" pitchFamily="18" charset="0"/>
            </a:endParaRPr>
          </a:p>
        </p:txBody>
      </p:sp>
      <p:pic>
        <p:nvPicPr>
          <p:cNvPr id="6146" name="Picture 2" descr="C:\Users\Luca\Desktop\Onde e luce\Caratteristiche onde.jpg"/>
          <p:cNvPicPr>
            <a:picLocks noChangeAspect="1" noChangeArrowheads="1"/>
          </p:cNvPicPr>
          <p:nvPr/>
        </p:nvPicPr>
        <p:blipFill>
          <a:blip r:embed="rId3" cstate="print"/>
          <a:srcRect/>
          <a:stretch>
            <a:fillRect/>
          </a:stretch>
        </p:blipFill>
        <p:spPr bwMode="auto">
          <a:xfrm>
            <a:off x="2699792" y="4797152"/>
            <a:ext cx="3888432" cy="1904954"/>
          </a:xfrm>
          <a:prstGeom prst="rect">
            <a:avLst/>
          </a:prstGeom>
          <a:noFill/>
          <a:ln>
            <a:solidFill>
              <a:srgbClr val="FF0000"/>
            </a:solidFill>
          </a:ln>
        </p:spPr>
      </p:pic>
      <p:sp>
        <p:nvSpPr>
          <p:cNvPr id="11" name="Indietro o precedente 10">
            <a:hlinkClick r:id="" action="ppaction://hlinkshowjump?jump=previousslide" highlightClick="1"/>
          </p:cNvPr>
          <p:cNvSpPr/>
          <p:nvPr/>
        </p:nvSpPr>
        <p:spPr>
          <a:xfrm>
            <a:off x="8567936" y="6569968"/>
            <a:ext cx="288032" cy="288032"/>
          </a:xfrm>
          <a:prstGeom prst="actionButtonBackPrevious">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Avanti o successivo 11">
            <a:hlinkClick r:id="" action="ppaction://hlinkshowjump?jump=nextslide" highlightClick="1"/>
          </p:cNvPr>
          <p:cNvSpPr/>
          <p:nvPr/>
        </p:nvSpPr>
        <p:spPr>
          <a:xfrm>
            <a:off x="8855968" y="6569968"/>
            <a:ext cx="288032" cy="288032"/>
          </a:xfrm>
          <a:prstGeom prst="actionButtonForwardNext">
            <a:avLst/>
          </a:prstGeom>
          <a:solidFill>
            <a:schemeClr val="accent3">
              <a:lumMod val="75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2000"/>
                                        <p:tgtEl>
                                          <p:spTgt spid="4"/>
                                        </p:tgtEl>
                                      </p:cBhvr>
                                    </p:animEffect>
                                  </p:childTnLst>
                                </p:cTn>
                              </p:par>
                            </p:childTnLst>
                          </p:cTn>
                        </p:par>
                        <p:par>
                          <p:cTn id="18" fill="hold">
                            <p:stCondLst>
                              <p:cond delay="12000"/>
                            </p:stCondLst>
                            <p:childTnLst>
                              <p:par>
                                <p:cTn id="19" presetID="7"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0" fill="hold"/>
                                        <p:tgtEl>
                                          <p:spTgt spid="5"/>
                                        </p:tgtEl>
                                        <p:attrNameLst>
                                          <p:attrName>ppt_x</p:attrName>
                                        </p:attrNameLst>
                                      </p:cBhvr>
                                      <p:tavLst>
                                        <p:tav tm="0">
                                          <p:val>
                                            <p:strVal val="0-#ppt_w/2"/>
                                          </p:val>
                                        </p:tav>
                                        <p:tav tm="100000">
                                          <p:val>
                                            <p:strVal val="#ppt_x"/>
                                          </p:val>
                                        </p:tav>
                                      </p:tavLst>
                                    </p:anim>
                                    <p:anim calcmode="lin" valueType="num">
                                      <p:cBhvr additive="base">
                                        <p:cTn id="22" dur="5000" fill="hold"/>
                                        <p:tgtEl>
                                          <p:spTgt spid="5"/>
                                        </p:tgtEl>
                                        <p:attrNameLst>
                                          <p:attrName>ppt_y</p:attrName>
                                        </p:attrNameLst>
                                      </p:cBhvr>
                                      <p:tavLst>
                                        <p:tav tm="0">
                                          <p:val>
                                            <p:strVal val="#ppt_y"/>
                                          </p:val>
                                        </p:tav>
                                        <p:tav tm="100000">
                                          <p:val>
                                            <p:strVal val="#ppt_y"/>
                                          </p:val>
                                        </p:tav>
                                      </p:tavLst>
                                    </p:anim>
                                  </p:childTnLst>
                                </p:cTn>
                              </p:par>
                              <p:par>
                                <p:cTn id="23" presetID="7" presetClass="entr" presetSubtype="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0" fill="hold"/>
                                        <p:tgtEl>
                                          <p:spTgt spid="6"/>
                                        </p:tgtEl>
                                        <p:attrNameLst>
                                          <p:attrName>ppt_x</p:attrName>
                                        </p:attrNameLst>
                                      </p:cBhvr>
                                      <p:tavLst>
                                        <p:tav tm="0">
                                          <p:val>
                                            <p:strVal val="1+#ppt_w/2"/>
                                          </p:val>
                                        </p:tav>
                                        <p:tav tm="100000">
                                          <p:val>
                                            <p:strVal val="#ppt_x"/>
                                          </p:val>
                                        </p:tav>
                                      </p:tavLst>
                                    </p:anim>
                                    <p:anim calcmode="lin" valueType="num">
                                      <p:cBhvr additive="base">
                                        <p:cTn id="26" dur="5000" fill="hold"/>
                                        <p:tgtEl>
                                          <p:spTgt spid="6"/>
                                        </p:tgtEl>
                                        <p:attrNameLst>
                                          <p:attrName>ppt_y</p:attrName>
                                        </p:attrNameLst>
                                      </p:cBhvr>
                                      <p:tavLst>
                                        <p:tav tm="0">
                                          <p:val>
                                            <p:strVal val="#ppt_y"/>
                                          </p:val>
                                        </p:tav>
                                        <p:tav tm="100000">
                                          <p:val>
                                            <p:strVal val="#ppt_y"/>
                                          </p:val>
                                        </p:tav>
                                      </p:tavLst>
                                    </p:anim>
                                  </p:childTnLst>
                                </p:cTn>
                              </p:par>
                              <p:par>
                                <p:cTn id="27" presetID="7"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0" fill="hold"/>
                                        <p:tgtEl>
                                          <p:spTgt spid="7"/>
                                        </p:tgtEl>
                                        <p:attrNameLst>
                                          <p:attrName>ppt_x</p:attrName>
                                        </p:attrNameLst>
                                      </p:cBhvr>
                                      <p:tavLst>
                                        <p:tav tm="0">
                                          <p:val>
                                            <p:strVal val="0-#ppt_w/2"/>
                                          </p:val>
                                        </p:tav>
                                        <p:tav tm="100000">
                                          <p:val>
                                            <p:strVal val="#ppt_x"/>
                                          </p:val>
                                        </p:tav>
                                      </p:tavLst>
                                    </p:anim>
                                    <p:anim calcmode="lin" valueType="num">
                                      <p:cBhvr additive="base">
                                        <p:cTn id="30" dur="5000" fill="hold"/>
                                        <p:tgtEl>
                                          <p:spTgt spid="7"/>
                                        </p:tgtEl>
                                        <p:attrNameLst>
                                          <p:attrName>ppt_y</p:attrName>
                                        </p:attrNameLst>
                                      </p:cBhvr>
                                      <p:tavLst>
                                        <p:tav tm="0">
                                          <p:val>
                                            <p:strVal val="#ppt_y"/>
                                          </p:val>
                                        </p:tav>
                                        <p:tav tm="100000">
                                          <p:val>
                                            <p:strVal val="#ppt_y"/>
                                          </p:val>
                                        </p:tav>
                                      </p:tavLst>
                                    </p:anim>
                                  </p:childTnLst>
                                </p:cTn>
                              </p:par>
                              <p:par>
                                <p:cTn id="31" presetID="7" presetClass="entr" presetSubtype="2"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0" fill="hold"/>
                                        <p:tgtEl>
                                          <p:spTgt spid="8"/>
                                        </p:tgtEl>
                                        <p:attrNameLst>
                                          <p:attrName>ppt_x</p:attrName>
                                        </p:attrNameLst>
                                      </p:cBhvr>
                                      <p:tavLst>
                                        <p:tav tm="0">
                                          <p:val>
                                            <p:strVal val="1+#ppt_w/2"/>
                                          </p:val>
                                        </p:tav>
                                        <p:tav tm="100000">
                                          <p:val>
                                            <p:strVal val="#ppt_x"/>
                                          </p:val>
                                        </p:tav>
                                      </p:tavLst>
                                    </p:anim>
                                    <p:anim calcmode="lin" valueType="num">
                                      <p:cBhvr additive="base">
                                        <p:cTn id="34" dur="500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17000"/>
                            </p:stCondLst>
                            <p:childTnLst>
                              <p:par>
                                <p:cTn id="36" presetID="7" presetClass="entr" presetSubtype="4"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0" fill="hold"/>
                                        <p:tgtEl>
                                          <p:spTgt spid="10"/>
                                        </p:tgtEl>
                                        <p:attrNameLst>
                                          <p:attrName>ppt_x</p:attrName>
                                        </p:attrNameLst>
                                      </p:cBhvr>
                                      <p:tavLst>
                                        <p:tav tm="0">
                                          <p:val>
                                            <p:strVal val="#ppt_x"/>
                                          </p:val>
                                        </p:tav>
                                        <p:tav tm="100000">
                                          <p:val>
                                            <p:strVal val="#ppt_x"/>
                                          </p:val>
                                        </p:tav>
                                      </p:tavLst>
                                    </p:anim>
                                    <p:anim calcmode="lin" valueType="num">
                                      <p:cBhvr additive="base">
                                        <p:cTn id="39" dur="5000" fill="hold"/>
                                        <p:tgtEl>
                                          <p:spTgt spid="10"/>
                                        </p:tgtEl>
                                        <p:attrNameLst>
                                          <p:attrName>ppt_y</p:attrName>
                                        </p:attrNameLst>
                                      </p:cBhvr>
                                      <p:tavLst>
                                        <p:tav tm="0">
                                          <p:val>
                                            <p:strVal val="1+#ppt_h/2"/>
                                          </p:val>
                                        </p:tav>
                                        <p:tav tm="100000">
                                          <p:val>
                                            <p:strVal val="#ppt_y"/>
                                          </p:val>
                                        </p:tav>
                                      </p:tavLst>
                                    </p:anim>
                                  </p:childTnLst>
                                </p:cTn>
                              </p:par>
                            </p:childTnLst>
                          </p:cTn>
                        </p:par>
                        <p:par>
                          <p:cTn id="40" fill="hold">
                            <p:stCondLst>
                              <p:cond delay="22000"/>
                            </p:stCondLst>
                            <p:childTnLst>
                              <p:par>
                                <p:cTn id="41" presetID="53" presetClass="entr" presetSubtype="0" fill="hold" nodeType="afterEffect">
                                  <p:stCondLst>
                                    <p:cond delay="0"/>
                                  </p:stCondLst>
                                  <p:childTnLst>
                                    <p:set>
                                      <p:cBhvr>
                                        <p:cTn id="42" dur="1" fill="hold">
                                          <p:stCondLst>
                                            <p:cond delay="0"/>
                                          </p:stCondLst>
                                        </p:cTn>
                                        <p:tgtEl>
                                          <p:spTgt spid="6146"/>
                                        </p:tgtEl>
                                        <p:attrNameLst>
                                          <p:attrName>style.visibility</p:attrName>
                                        </p:attrNameLst>
                                      </p:cBhvr>
                                      <p:to>
                                        <p:strVal val="visible"/>
                                      </p:to>
                                    </p:set>
                                    <p:anim calcmode="lin" valueType="num">
                                      <p:cBhvr>
                                        <p:cTn id="43" dur="500" fill="hold"/>
                                        <p:tgtEl>
                                          <p:spTgt spid="6146"/>
                                        </p:tgtEl>
                                        <p:attrNameLst>
                                          <p:attrName>ppt_w</p:attrName>
                                        </p:attrNameLst>
                                      </p:cBhvr>
                                      <p:tavLst>
                                        <p:tav tm="0">
                                          <p:val>
                                            <p:fltVal val="0"/>
                                          </p:val>
                                        </p:tav>
                                        <p:tav tm="100000">
                                          <p:val>
                                            <p:strVal val="#ppt_w"/>
                                          </p:val>
                                        </p:tav>
                                      </p:tavLst>
                                    </p:anim>
                                    <p:anim calcmode="lin" valueType="num">
                                      <p:cBhvr>
                                        <p:cTn id="44" dur="500" fill="hold"/>
                                        <p:tgtEl>
                                          <p:spTgt spid="6146"/>
                                        </p:tgtEl>
                                        <p:attrNameLst>
                                          <p:attrName>ppt_h</p:attrName>
                                        </p:attrNameLst>
                                      </p:cBhvr>
                                      <p:tavLst>
                                        <p:tav tm="0">
                                          <p:val>
                                            <p:fltVal val="0"/>
                                          </p:val>
                                        </p:tav>
                                        <p:tav tm="100000">
                                          <p:val>
                                            <p:strVal val="#ppt_h"/>
                                          </p:val>
                                        </p:tav>
                                      </p:tavLst>
                                    </p:anim>
                                    <p:animEffect transition="in" filter="fade">
                                      <p:cBhvr>
                                        <p:cTn id="45"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476672"/>
            <a:ext cx="9144000" cy="369332"/>
          </a:xfrm>
          <a:prstGeom prst="rect">
            <a:avLst/>
          </a:prstGeom>
          <a:noFill/>
        </p:spPr>
        <p:txBody>
          <a:bodyPr wrap="square" rtlCol="0">
            <a:spAutoFit/>
          </a:bodyPr>
          <a:lstStyle/>
          <a:p>
            <a:pPr algn="ctr"/>
            <a:r>
              <a:rPr lang="it-IT" dirty="0" smtClean="0">
                <a:solidFill>
                  <a:srgbClr val="008000"/>
                </a:solidFill>
                <a:latin typeface="Times New Roman" pitchFamily="18" charset="0"/>
                <a:cs typeface="Times New Roman" pitchFamily="18" charset="0"/>
              </a:rPr>
              <a:t>EFFETTO DOPPLER</a:t>
            </a:r>
            <a:endParaRPr lang="it-IT" dirty="0">
              <a:solidFill>
                <a:srgbClr val="008000"/>
              </a:solidFill>
              <a:latin typeface="Times New Roman" pitchFamily="18" charset="0"/>
              <a:cs typeface="Times New Roman" pitchFamily="18" charset="0"/>
            </a:endParaRPr>
          </a:p>
        </p:txBody>
      </p:sp>
      <p:sp>
        <p:nvSpPr>
          <p:cNvPr id="3" name="CasellaDiTesto 2"/>
          <p:cNvSpPr txBox="1"/>
          <p:nvPr/>
        </p:nvSpPr>
        <p:spPr>
          <a:xfrm>
            <a:off x="0" y="980728"/>
            <a:ext cx="9144000" cy="738664"/>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L’effetto Doppler consiste nella variazione di frequenza di un suono a causa del movimento dell’uditore nei confronti della sorgente e viceversa. Se l’uditore si avvicina, la frequenza del suono aumenta dato che è maggiore il numero di fronti d’onda incontrati dall’uditore nel tempo.</a:t>
            </a:r>
            <a:endParaRPr lang="it-IT" sz="1400" dirty="0">
              <a:latin typeface="Times New Roman" pitchFamily="18" charset="0"/>
              <a:cs typeface="Times New Roman" pitchFamily="18" charset="0"/>
            </a:endParaRPr>
          </a:p>
        </p:txBody>
      </p:sp>
      <p:sp>
        <p:nvSpPr>
          <p:cNvPr id="4" name="CasellaDiTesto 3"/>
          <p:cNvSpPr txBox="1"/>
          <p:nvPr/>
        </p:nvSpPr>
        <p:spPr>
          <a:xfrm>
            <a:off x="0" y="1844824"/>
            <a:ext cx="9144000" cy="738664"/>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Un fenomeno particolare che si basa sull’effetto Doppler è quello del bang supersonico, quando il corpo che emette un suono riesce a superare la velocità dello stesso imprimendo un’ulteriore variazione di pressione e provocando un forte suono aggiuntivo:</a:t>
            </a:r>
            <a:endParaRPr lang="it-IT" sz="1400" dirty="0">
              <a:latin typeface="Times New Roman" pitchFamily="18" charset="0"/>
              <a:cs typeface="Times New Roman" pitchFamily="18" charset="0"/>
            </a:endParaRPr>
          </a:p>
        </p:txBody>
      </p:sp>
      <p:pic>
        <p:nvPicPr>
          <p:cNvPr id="53250" name="Picture 2"/>
          <p:cNvPicPr>
            <a:picLocks noChangeAspect="1" noChangeArrowheads="1"/>
          </p:cNvPicPr>
          <p:nvPr/>
        </p:nvPicPr>
        <p:blipFill>
          <a:blip r:embed="rId3" cstate="print"/>
          <a:srcRect/>
          <a:stretch>
            <a:fillRect/>
          </a:stretch>
        </p:blipFill>
        <p:spPr bwMode="auto">
          <a:xfrm>
            <a:off x="467544" y="2780928"/>
            <a:ext cx="8408890" cy="3319299"/>
          </a:xfrm>
          <a:prstGeom prst="rect">
            <a:avLst/>
          </a:prstGeom>
          <a:noFill/>
          <a:ln w="9525">
            <a:solidFill>
              <a:srgbClr val="FF0000"/>
            </a:solidFill>
            <a:miter lim="800000"/>
            <a:headEnd/>
            <a:tailEnd/>
          </a:ln>
          <a:effectLst/>
        </p:spPr>
      </p:pic>
      <p:sp>
        <p:nvSpPr>
          <p:cNvPr id="6" name="Indietro o precedente 5">
            <a:hlinkClick r:id="" action="ppaction://hlinkshowjump?jump=previousslide" highlightClick="1"/>
          </p:cNvPr>
          <p:cNvSpPr/>
          <p:nvPr/>
        </p:nvSpPr>
        <p:spPr>
          <a:xfrm>
            <a:off x="8567936" y="6569968"/>
            <a:ext cx="288032" cy="288032"/>
          </a:xfrm>
          <a:prstGeom prst="actionButtonBackPrevious">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Avanti o successivo 6">
            <a:hlinkClick r:id="" action="ppaction://hlinkshowjump?jump=nextslide" highlightClick="1"/>
          </p:cNvPr>
          <p:cNvSpPr/>
          <p:nvPr/>
        </p:nvSpPr>
        <p:spPr>
          <a:xfrm>
            <a:off x="8855968" y="6569968"/>
            <a:ext cx="288032" cy="288032"/>
          </a:xfrm>
          <a:prstGeom prst="actionButtonForwardNext">
            <a:avLst/>
          </a:prstGeom>
          <a:solidFill>
            <a:schemeClr val="accent3">
              <a:lumMod val="75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0" fill="hold"/>
                                        <p:tgtEl>
                                          <p:spTgt spid="4"/>
                                        </p:tgtEl>
                                        <p:attrNameLst>
                                          <p:attrName>ppt_x</p:attrName>
                                        </p:attrNameLst>
                                      </p:cBhvr>
                                      <p:tavLst>
                                        <p:tav tm="0">
                                          <p:val>
                                            <p:strVal val="1+#ppt_w/2"/>
                                          </p:val>
                                        </p:tav>
                                        <p:tav tm="100000">
                                          <p:val>
                                            <p:strVal val="#ppt_x"/>
                                          </p:val>
                                        </p:tav>
                                      </p:tavLst>
                                    </p:anim>
                                    <p:anim calcmode="lin" valueType="num">
                                      <p:cBhvr additive="base">
                                        <p:cTn id="18" dur="50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0"/>
                            </p:stCondLst>
                            <p:childTnLst>
                              <p:par>
                                <p:cTn id="20" presetID="35" presetClass="entr" presetSubtype="0" fill="hold" nodeType="afterEffect">
                                  <p:stCondLst>
                                    <p:cond delay="0"/>
                                  </p:stCondLst>
                                  <p:childTnLst>
                                    <p:set>
                                      <p:cBhvr>
                                        <p:cTn id="21" dur="1" fill="hold">
                                          <p:stCondLst>
                                            <p:cond delay="0"/>
                                          </p:stCondLst>
                                        </p:cTn>
                                        <p:tgtEl>
                                          <p:spTgt spid="53250"/>
                                        </p:tgtEl>
                                        <p:attrNameLst>
                                          <p:attrName>style.visibility</p:attrName>
                                        </p:attrNameLst>
                                      </p:cBhvr>
                                      <p:to>
                                        <p:strVal val="visible"/>
                                      </p:to>
                                    </p:set>
                                    <p:animEffect transition="in" filter="fade">
                                      <p:cBhvr>
                                        <p:cTn id="22" dur="2000"/>
                                        <p:tgtEl>
                                          <p:spTgt spid="53250"/>
                                        </p:tgtEl>
                                      </p:cBhvr>
                                    </p:animEffect>
                                    <p:anim calcmode="lin" valueType="num">
                                      <p:cBhvr>
                                        <p:cTn id="23" dur="2000" fill="hold"/>
                                        <p:tgtEl>
                                          <p:spTgt spid="53250"/>
                                        </p:tgtEl>
                                        <p:attrNameLst>
                                          <p:attrName>style.rotation</p:attrName>
                                        </p:attrNameLst>
                                      </p:cBhvr>
                                      <p:tavLst>
                                        <p:tav tm="0">
                                          <p:val>
                                            <p:fltVal val="720"/>
                                          </p:val>
                                        </p:tav>
                                        <p:tav tm="100000">
                                          <p:val>
                                            <p:fltVal val="0"/>
                                          </p:val>
                                        </p:tav>
                                      </p:tavLst>
                                    </p:anim>
                                    <p:anim calcmode="lin" valueType="num">
                                      <p:cBhvr>
                                        <p:cTn id="24" dur="2000" fill="hold"/>
                                        <p:tgtEl>
                                          <p:spTgt spid="53250"/>
                                        </p:tgtEl>
                                        <p:attrNameLst>
                                          <p:attrName>ppt_h</p:attrName>
                                        </p:attrNameLst>
                                      </p:cBhvr>
                                      <p:tavLst>
                                        <p:tav tm="0">
                                          <p:val>
                                            <p:fltVal val="0"/>
                                          </p:val>
                                        </p:tav>
                                        <p:tav tm="100000">
                                          <p:val>
                                            <p:strVal val="#ppt_h"/>
                                          </p:val>
                                        </p:tav>
                                      </p:tavLst>
                                    </p:anim>
                                    <p:anim calcmode="lin" valueType="num">
                                      <p:cBhvr>
                                        <p:cTn id="25" dur="2000" fill="hold"/>
                                        <p:tgtEl>
                                          <p:spTgt spid="5325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476672"/>
            <a:ext cx="9144000" cy="369332"/>
          </a:xfrm>
          <a:prstGeom prst="rect">
            <a:avLst/>
          </a:prstGeom>
          <a:noFill/>
        </p:spPr>
        <p:txBody>
          <a:bodyPr wrap="square" rtlCol="0">
            <a:spAutoFit/>
          </a:bodyPr>
          <a:lstStyle/>
          <a:p>
            <a:pPr algn="ctr"/>
            <a:r>
              <a:rPr lang="it-IT" dirty="0" smtClean="0">
                <a:solidFill>
                  <a:srgbClr val="008000"/>
                </a:solidFill>
                <a:latin typeface="Times New Roman" pitchFamily="18" charset="0"/>
                <a:cs typeface="Times New Roman" pitchFamily="18" charset="0"/>
              </a:rPr>
              <a:t>UTILIZZO PRATICO DELLA RIFLESSIONE</a:t>
            </a:r>
            <a:endParaRPr lang="it-IT" dirty="0">
              <a:solidFill>
                <a:srgbClr val="008000"/>
              </a:solidFill>
              <a:latin typeface="Times New Roman" pitchFamily="18" charset="0"/>
              <a:cs typeface="Times New Roman" pitchFamily="18" charset="0"/>
            </a:endParaRPr>
          </a:p>
        </p:txBody>
      </p:sp>
      <p:sp>
        <p:nvSpPr>
          <p:cNvPr id="3" name="CasellaDiTesto 2"/>
          <p:cNvSpPr txBox="1"/>
          <p:nvPr/>
        </p:nvSpPr>
        <p:spPr>
          <a:xfrm>
            <a:off x="0" y="980728"/>
            <a:ext cx="9144000" cy="307777"/>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In alcuni casi la riflessione viene utilizzata per amplificare un suono, in altri per ridurlo. Vediamo un esempio del primo tipo:</a:t>
            </a:r>
            <a:endParaRPr lang="it-IT" sz="1400" dirty="0">
              <a:latin typeface="Times New Roman" pitchFamily="18" charset="0"/>
              <a:cs typeface="Times New Roman" pitchFamily="18" charset="0"/>
            </a:endParaRPr>
          </a:p>
        </p:txBody>
      </p:sp>
      <p:sp>
        <p:nvSpPr>
          <p:cNvPr id="4" name="Indietro o precedente 3">
            <a:hlinkClick r:id="" action="ppaction://hlinkshowjump?jump=previousslide" highlightClick="1"/>
          </p:cNvPr>
          <p:cNvSpPr/>
          <p:nvPr/>
        </p:nvSpPr>
        <p:spPr>
          <a:xfrm>
            <a:off x="8567936" y="6569968"/>
            <a:ext cx="288032" cy="288032"/>
          </a:xfrm>
          <a:prstGeom prst="actionButtonBackPrevious">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Avanti o successivo 4">
            <a:hlinkClick r:id="" action="ppaction://hlinkshowjump?jump=nextslide" highlightClick="1"/>
          </p:cNvPr>
          <p:cNvSpPr/>
          <p:nvPr/>
        </p:nvSpPr>
        <p:spPr>
          <a:xfrm>
            <a:off x="8855968" y="6569968"/>
            <a:ext cx="288032" cy="288032"/>
          </a:xfrm>
          <a:prstGeom prst="actionButtonForwardNext">
            <a:avLst/>
          </a:prstGeom>
          <a:solidFill>
            <a:schemeClr val="accent3">
              <a:lumMod val="75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4274" name="Picture 2"/>
          <p:cNvPicPr>
            <a:picLocks noChangeAspect="1" noChangeArrowheads="1"/>
          </p:cNvPicPr>
          <p:nvPr/>
        </p:nvPicPr>
        <p:blipFill>
          <a:blip r:embed="rId3" cstate="print"/>
          <a:srcRect/>
          <a:stretch>
            <a:fillRect/>
          </a:stretch>
        </p:blipFill>
        <p:spPr bwMode="auto">
          <a:xfrm>
            <a:off x="1403648" y="1412776"/>
            <a:ext cx="6721475" cy="4992687"/>
          </a:xfrm>
          <a:prstGeom prst="rect">
            <a:avLst/>
          </a:prstGeom>
          <a:noFill/>
          <a:ln w="9525">
            <a:solidFill>
              <a:srgbClr val="FFC0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34" presetClass="entr" presetSubtype="0" fill="hold" nodeType="afterEffect">
                                  <p:stCondLst>
                                    <p:cond delay="0"/>
                                  </p:stCondLst>
                                  <p:childTnLst>
                                    <p:set>
                                      <p:cBhvr>
                                        <p:cTn id="16" dur="1" fill="hold">
                                          <p:stCondLst>
                                            <p:cond delay="0"/>
                                          </p:stCondLst>
                                        </p:cTn>
                                        <p:tgtEl>
                                          <p:spTgt spid="54274"/>
                                        </p:tgtEl>
                                        <p:attrNameLst>
                                          <p:attrName>style.visibility</p:attrName>
                                        </p:attrNameLst>
                                      </p:cBhvr>
                                      <p:to>
                                        <p:strVal val="visible"/>
                                      </p:to>
                                    </p:set>
                                    <p:anim from="(-#ppt_w/2)" to="(#ppt_x)" calcmode="lin" valueType="num">
                                      <p:cBhvr>
                                        <p:cTn id="17" dur="1200" fill="hold">
                                          <p:stCondLst>
                                            <p:cond delay="0"/>
                                          </p:stCondLst>
                                        </p:cTn>
                                        <p:tgtEl>
                                          <p:spTgt spid="54274"/>
                                        </p:tgtEl>
                                        <p:attrNameLst>
                                          <p:attrName>ppt_x</p:attrName>
                                        </p:attrNameLst>
                                      </p:cBhvr>
                                    </p:anim>
                                    <p:anim from="0" to="-1.0" calcmode="lin" valueType="num">
                                      <p:cBhvr>
                                        <p:cTn id="18" dur="400" decel="50000" autoRev="1" fill="hold">
                                          <p:stCondLst>
                                            <p:cond delay="1200"/>
                                          </p:stCondLst>
                                        </p:cTn>
                                        <p:tgtEl>
                                          <p:spTgt spid="54274"/>
                                        </p:tgtEl>
                                        <p:attrNameLst>
                                          <p:attrName>xshear</p:attrName>
                                        </p:attrNameLst>
                                      </p:cBhvr>
                                    </p:anim>
                                    <p:animScale>
                                      <p:cBhvr>
                                        <p:cTn id="19" dur="400" decel="100000" autoRev="1" fill="hold">
                                          <p:stCondLst>
                                            <p:cond delay="1200"/>
                                          </p:stCondLst>
                                        </p:cTn>
                                        <p:tgtEl>
                                          <p:spTgt spid="54274"/>
                                        </p:tgtEl>
                                      </p:cBhvr>
                                      <p:from x="100000" y="100000"/>
                                      <p:to x="80000" y="100000"/>
                                    </p:animScale>
                                    <p:anim by="(#ppt_h/3+#ppt_w*0.1)" calcmode="lin" valueType="num">
                                      <p:cBhvr additive="sum">
                                        <p:cTn id="20" dur="400" decel="100000" autoRev="1" fill="hold">
                                          <p:stCondLst>
                                            <p:cond delay="1200"/>
                                          </p:stCondLst>
                                        </p:cTn>
                                        <p:tgtEl>
                                          <p:spTgt spid="5427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476672"/>
            <a:ext cx="9144000" cy="369332"/>
          </a:xfrm>
          <a:prstGeom prst="rect">
            <a:avLst/>
          </a:prstGeom>
          <a:noFill/>
        </p:spPr>
        <p:txBody>
          <a:bodyPr wrap="square" rtlCol="0">
            <a:spAutoFit/>
          </a:bodyPr>
          <a:lstStyle/>
          <a:p>
            <a:pPr algn="ctr"/>
            <a:r>
              <a:rPr lang="it-IT" dirty="0" smtClean="0">
                <a:solidFill>
                  <a:srgbClr val="008000"/>
                </a:solidFill>
                <a:latin typeface="Times New Roman" pitchFamily="18" charset="0"/>
                <a:cs typeface="Times New Roman" pitchFamily="18" charset="0"/>
              </a:rPr>
              <a:t>UTILIZZO PRATICO DELLA RIFLESSIONE</a:t>
            </a:r>
            <a:endParaRPr lang="it-IT" dirty="0">
              <a:solidFill>
                <a:srgbClr val="008000"/>
              </a:solidFill>
              <a:latin typeface="Times New Roman" pitchFamily="18" charset="0"/>
              <a:cs typeface="Times New Roman" pitchFamily="18" charset="0"/>
            </a:endParaRPr>
          </a:p>
        </p:txBody>
      </p:sp>
      <p:sp>
        <p:nvSpPr>
          <p:cNvPr id="3" name="CasellaDiTesto 2"/>
          <p:cNvSpPr txBox="1"/>
          <p:nvPr/>
        </p:nvSpPr>
        <p:spPr>
          <a:xfrm>
            <a:off x="0" y="980728"/>
            <a:ext cx="9144000" cy="523220"/>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In alcuni casi la riflessione viene utilizzata per amplificare un suono, in altri per ridurlo. Vediamo un esempio del secondo tipo:</a:t>
            </a:r>
            <a:endParaRPr lang="it-IT" sz="1400" dirty="0">
              <a:latin typeface="Times New Roman" pitchFamily="18" charset="0"/>
              <a:cs typeface="Times New Roman" pitchFamily="18" charset="0"/>
            </a:endParaRPr>
          </a:p>
        </p:txBody>
      </p:sp>
      <p:pic>
        <p:nvPicPr>
          <p:cNvPr id="55298" name="Picture 2"/>
          <p:cNvPicPr>
            <a:picLocks noChangeAspect="1" noChangeArrowheads="1"/>
          </p:cNvPicPr>
          <p:nvPr/>
        </p:nvPicPr>
        <p:blipFill>
          <a:blip r:embed="rId3" cstate="print"/>
          <a:srcRect/>
          <a:stretch>
            <a:fillRect/>
          </a:stretch>
        </p:blipFill>
        <p:spPr bwMode="auto">
          <a:xfrm>
            <a:off x="2987824" y="1988840"/>
            <a:ext cx="3657600" cy="3282950"/>
          </a:xfrm>
          <a:prstGeom prst="rect">
            <a:avLst/>
          </a:prstGeom>
          <a:noFill/>
          <a:ln w="9525">
            <a:noFill/>
            <a:miter lim="800000"/>
            <a:headEnd/>
            <a:tailEnd/>
          </a:ln>
          <a:effectLst/>
        </p:spPr>
      </p:pic>
      <p:sp>
        <p:nvSpPr>
          <p:cNvPr id="6" name="Indietro o precedente 5">
            <a:hlinkClick r:id="" action="ppaction://hlinkshowjump?jump=previousslide" highlightClick="1"/>
          </p:cNvPr>
          <p:cNvSpPr/>
          <p:nvPr/>
        </p:nvSpPr>
        <p:spPr>
          <a:xfrm>
            <a:off x="8567936" y="6569968"/>
            <a:ext cx="288032" cy="288032"/>
          </a:xfrm>
          <a:prstGeom prst="actionButtonBackPrevious">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Avanti o successivo 6">
            <a:hlinkClick r:id="" action="ppaction://hlinkshowjump?jump=nextslide" highlightClick="1"/>
          </p:cNvPr>
          <p:cNvSpPr/>
          <p:nvPr/>
        </p:nvSpPr>
        <p:spPr>
          <a:xfrm>
            <a:off x="8855968" y="6569968"/>
            <a:ext cx="288032" cy="288032"/>
          </a:xfrm>
          <a:prstGeom prst="actionButtonForwardNext">
            <a:avLst/>
          </a:prstGeom>
          <a:solidFill>
            <a:schemeClr val="accent3">
              <a:lumMod val="75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20" presetClass="entr" presetSubtype="0" fill="hold" nodeType="afterEffect">
                                  <p:stCondLst>
                                    <p:cond delay="0"/>
                                  </p:stCondLst>
                                  <p:childTnLst>
                                    <p:set>
                                      <p:cBhvr>
                                        <p:cTn id="16" dur="1" fill="hold">
                                          <p:stCondLst>
                                            <p:cond delay="0"/>
                                          </p:stCondLst>
                                        </p:cTn>
                                        <p:tgtEl>
                                          <p:spTgt spid="55298"/>
                                        </p:tgtEl>
                                        <p:attrNameLst>
                                          <p:attrName>style.visibility</p:attrName>
                                        </p:attrNameLst>
                                      </p:cBhvr>
                                      <p:to>
                                        <p:strVal val="visible"/>
                                      </p:to>
                                    </p:set>
                                    <p:animEffect transition="in" filter="wedge">
                                      <p:cBhvr>
                                        <p:cTn id="17" dur="20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476672"/>
            <a:ext cx="9144000" cy="369332"/>
          </a:xfrm>
          <a:prstGeom prst="rect">
            <a:avLst/>
          </a:prstGeom>
          <a:noFill/>
        </p:spPr>
        <p:txBody>
          <a:bodyPr wrap="square" rtlCol="0">
            <a:spAutoFit/>
          </a:bodyPr>
          <a:lstStyle/>
          <a:p>
            <a:pPr algn="ctr"/>
            <a:r>
              <a:rPr lang="it-IT" dirty="0" smtClean="0">
                <a:solidFill>
                  <a:srgbClr val="FF0000"/>
                </a:solidFill>
                <a:latin typeface="Times New Roman" pitchFamily="18" charset="0"/>
                <a:cs typeface="Times New Roman" pitchFamily="18" charset="0"/>
              </a:rPr>
              <a:t>RINGRAZIAMENTI PARTICOLARI</a:t>
            </a:r>
            <a:endParaRPr lang="it-IT" dirty="0">
              <a:solidFill>
                <a:srgbClr val="FF0000"/>
              </a:solidFill>
              <a:latin typeface="Times New Roman" pitchFamily="18" charset="0"/>
              <a:cs typeface="Times New Roman" pitchFamily="18" charset="0"/>
            </a:endParaRPr>
          </a:p>
        </p:txBody>
      </p:sp>
      <p:sp>
        <p:nvSpPr>
          <p:cNvPr id="4" name="CasellaDiTesto 3"/>
          <p:cNvSpPr txBox="1"/>
          <p:nvPr/>
        </p:nvSpPr>
        <p:spPr>
          <a:xfrm>
            <a:off x="0" y="980728"/>
            <a:ext cx="9144000" cy="738664"/>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Concludo questa  ricerca con una riflessione storica: molti sono stati gli scienziati che hanno ragionato sulle onde e sulla luce: Newton, Archimede, Galileo, </a:t>
            </a:r>
            <a:r>
              <a:rPr lang="it-IT" sz="1400" dirty="0" err="1" smtClean="0">
                <a:latin typeface="Times New Roman" pitchFamily="18" charset="0"/>
                <a:cs typeface="Times New Roman" pitchFamily="18" charset="0"/>
              </a:rPr>
              <a:t>Huygens</a:t>
            </a:r>
            <a:r>
              <a:rPr lang="it-IT" sz="1400" dirty="0" smtClean="0">
                <a:latin typeface="Times New Roman" pitchFamily="18" charset="0"/>
                <a:cs typeface="Times New Roman" pitchFamily="18" charset="0"/>
              </a:rPr>
              <a:t>. Ricordiamo dunque che la scienza è un lungo cammino di perfezionamento che vuole migliorare l’uomo.</a:t>
            </a:r>
            <a:endParaRPr lang="it-IT" sz="1400" dirty="0">
              <a:latin typeface="Times New Roman" pitchFamily="18" charset="0"/>
              <a:cs typeface="Times New Roman" pitchFamily="18" charset="0"/>
            </a:endParaRPr>
          </a:p>
        </p:txBody>
      </p:sp>
      <p:sp>
        <p:nvSpPr>
          <p:cNvPr id="5" name="Indietro o precedente 4">
            <a:hlinkClick r:id="" action="ppaction://hlinkshowjump?jump=previousslide" highlightClick="1"/>
          </p:cNvPr>
          <p:cNvSpPr/>
          <p:nvPr/>
        </p:nvSpPr>
        <p:spPr>
          <a:xfrm>
            <a:off x="8855968" y="6569968"/>
            <a:ext cx="288032" cy="288032"/>
          </a:xfrm>
          <a:prstGeom prst="actionButtonBackPrevious">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0-#ppt_w/2"/>
                                          </p:val>
                                        </p:tav>
                                        <p:tav tm="100000">
                                          <p:val>
                                            <p:strVal val="#ppt_x"/>
                                          </p:val>
                                        </p:tav>
                                      </p:tavLst>
                                    </p:anim>
                                    <p:anim calcmode="lin" valueType="num">
                                      <p:cBhvr additive="base">
                                        <p:cTn id="13" dur="5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980728"/>
            <a:ext cx="9144000" cy="523220"/>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Analizzando direzione di propagazione delle onde e oscillazione dei punti del mezzo materiale in cui si propaga l’onda, possiamo distinguere due tipi di onde:</a:t>
            </a:r>
            <a:endParaRPr lang="it-IT" sz="1400" dirty="0">
              <a:latin typeface="Times New Roman" pitchFamily="18" charset="0"/>
              <a:cs typeface="Times New Roman" pitchFamily="18" charset="0"/>
            </a:endParaRPr>
          </a:p>
        </p:txBody>
      </p:sp>
      <p:sp>
        <p:nvSpPr>
          <p:cNvPr id="5" name="CasellaDiTesto 4"/>
          <p:cNvSpPr txBox="1"/>
          <p:nvPr/>
        </p:nvSpPr>
        <p:spPr>
          <a:xfrm>
            <a:off x="0" y="476672"/>
            <a:ext cx="9144000" cy="369332"/>
          </a:xfrm>
          <a:prstGeom prst="rect">
            <a:avLst/>
          </a:prstGeom>
          <a:noFill/>
        </p:spPr>
        <p:txBody>
          <a:bodyPr wrap="square" rtlCol="0">
            <a:spAutoFit/>
          </a:bodyPr>
          <a:lstStyle/>
          <a:p>
            <a:pPr algn="ctr"/>
            <a:r>
              <a:rPr lang="it-IT" dirty="0" smtClean="0">
                <a:solidFill>
                  <a:srgbClr val="008000"/>
                </a:solidFill>
                <a:latin typeface="Times New Roman" pitchFamily="18" charset="0"/>
                <a:cs typeface="Times New Roman" pitchFamily="18" charset="0"/>
              </a:rPr>
              <a:t>ONDE TRASVERSALI E LONGITUDINALI</a:t>
            </a:r>
            <a:endParaRPr lang="it-IT" dirty="0">
              <a:solidFill>
                <a:srgbClr val="008000"/>
              </a:solidFill>
              <a:latin typeface="Times New Roman" pitchFamily="18" charset="0"/>
              <a:cs typeface="Times New Roman" pitchFamily="18" charset="0"/>
            </a:endParaRPr>
          </a:p>
        </p:txBody>
      </p:sp>
      <p:sp>
        <p:nvSpPr>
          <p:cNvPr id="6" name="CasellaDiTesto 5"/>
          <p:cNvSpPr txBox="1"/>
          <p:nvPr/>
        </p:nvSpPr>
        <p:spPr>
          <a:xfrm>
            <a:off x="0" y="2060848"/>
            <a:ext cx="3923928" cy="738664"/>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 trasversali: onde in cui l’oscillazione dei punti materiali dell’onda è trasversale rispetto alla direzione di propagazione dell’onda stessa;</a:t>
            </a:r>
            <a:endParaRPr lang="it-IT" sz="1400" dirty="0">
              <a:latin typeface="Times New Roman" pitchFamily="18" charset="0"/>
              <a:cs typeface="Times New Roman" pitchFamily="18" charset="0"/>
            </a:endParaRPr>
          </a:p>
        </p:txBody>
      </p:sp>
      <p:sp>
        <p:nvSpPr>
          <p:cNvPr id="7" name="CasellaDiTesto 6"/>
          <p:cNvSpPr txBox="1"/>
          <p:nvPr/>
        </p:nvSpPr>
        <p:spPr>
          <a:xfrm>
            <a:off x="4607496" y="4437112"/>
            <a:ext cx="4536504" cy="738664"/>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 longitudinali: onde in cui l’oscillazione dei punti materiali dell’onda ha la stessa direzione della propagazione dell’onda stessa.</a:t>
            </a:r>
            <a:endParaRPr lang="it-IT" sz="1400" dirty="0">
              <a:latin typeface="Times New Roman" pitchFamily="18" charset="0"/>
              <a:cs typeface="Times New Roman" pitchFamily="18" charset="0"/>
            </a:endParaRPr>
          </a:p>
        </p:txBody>
      </p:sp>
      <p:pic>
        <p:nvPicPr>
          <p:cNvPr id="2050" name="Picture 2" descr="C:\Users\Luca\Desktop\Onde e luce\Onda trasversale.jpg"/>
          <p:cNvPicPr>
            <a:picLocks noChangeAspect="1" noChangeArrowheads="1"/>
          </p:cNvPicPr>
          <p:nvPr/>
        </p:nvPicPr>
        <p:blipFill>
          <a:blip r:embed="rId3" cstate="print"/>
          <a:srcRect/>
          <a:stretch>
            <a:fillRect/>
          </a:stretch>
        </p:blipFill>
        <p:spPr bwMode="auto">
          <a:xfrm>
            <a:off x="3995936" y="1556792"/>
            <a:ext cx="4956660" cy="1929944"/>
          </a:xfrm>
          <a:prstGeom prst="rect">
            <a:avLst/>
          </a:prstGeom>
          <a:noFill/>
          <a:ln>
            <a:solidFill>
              <a:srgbClr val="008000"/>
            </a:solidFill>
          </a:ln>
        </p:spPr>
      </p:pic>
      <p:pic>
        <p:nvPicPr>
          <p:cNvPr id="2051" name="Picture 3" descr="C:\Users\Luca\Desktop\Onde e luce\Onda longitudinale.jpg"/>
          <p:cNvPicPr>
            <a:picLocks noChangeAspect="1" noChangeArrowheads="1"/>
          </p:cNvPicPr>
          <p:nvPr/>
        </p:nvPicPr>
        <p:blipFill>
          <a:blip r:embed="rId4" cstate="print"/>
          <a:srcRect/>
          <a:stretch>
            <a:fillRect/>
          </a:stretch>
        </p:blipFill>
        <p:spPr bwMode="auto">
          <a:xfrm>
            <a:off x="179512" y="4365104"/>
            <a:ext cx="4273874" cy="1008112"/>
          </a:xfrm>
          <a:prstGeom prst="rect">
            <a:avLst/>
          </a:prstGeom>
          <a:noFill/>
          <a:ln>
            <a:solidFill>
              <a:srgbClr val="008000"/>
            </a:solidFill>
          </a:ln>
        </p:spPr>
      </p:pic>
      <p:sp>
        <p:nvSpPr>
          <p:cNvPr id="8" name="Indietro o precedente 7">
            <a:hlinkClick r:id="" action="ppaction://hlinkshowjump?jump=previousslide" highlightClick="1"/>
          </p:cNvPr>
          <p:cNvSpPr/>
          <p:nvPr/>
        </p:nvSpPr>
        <p:spPr>
          <a:xfrm>
            <a:off x="8567936" y="6569968"/>
            <a:ext cx="288032" cy="288032"/>
          </a:xfrm>
          <a:prstGeom prst="actionButtonBackPrevious">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Avanti o successivo 8">
            <a:hlinkClick r:id="" action="ppaction://hlinkshowjump?jump=nextslide" highlightClick="1"/>
          </p:cNvPr>
          <p:cNvSpPr/>
          <p:nvPr/>
        </p:nvSpPr>
        <p:spPr>
          <a:xfrm>
            <a:off x="8855968" y="6569968"/>
            <a:ext cx="288032" cy="288032"/>
          </a:xfrm>
          <a:prstGeom prst="actionButtonForwardNext">
            <a:avLst/>
          </a:prstGeom>
          <a:solidFill>
            <a:schemeClr val="accent3">
              <a:lumMod val="75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5500"/>
                            </p:stCondLst>
                            <p:childTnLst>
                              <p:par>
                                <p:cTn id="14" presetID="7"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0" fill="hold"/>
                                        <p:tgtEl>
                                          <p:spTgt spid="6"/>
                                        </p:tgtEl>
                                        <p:attrNameLst>
                                          <p:attrName>ppt_x</p:attrName>
                                        </p:attrNameLst>
                                      </p:cBhvr>
                                      <p:tavLst>
                                        <p:tav tm="0">
                                          <p:val>
                                            <p:strVal val="0-#ppt_w/2"/>
                                          </p:val>
                                        </p:tav>
                                        <p:tav tm="100000">
                                          <p:val>
                                            <p:strVal val="#ppt_x"/>
                                          </p:val>
                                        </p:tav>
                                      </p:tavLst>
                                    </p:anim>
                                    <p:anim calcmode="lin" valueType="num">
                                      <p:cBhvr additive="base">
                                        <p:cTn id="17" dur="5000" fill="hold"/>
                                        <p:tgtEl>
                                          <p:spTgt spid="6"/>
                                        </p:tgtEl>
                                        <p:attrNameLst>
                                          <p:attrName>ppt_y</p:attrName>
                                        </p:attrNameLst>
                                      </p:cBhvr>
                                      <p:tavLst>
                                        <p:tav tm="0">
                                          <p:val>
                                            <p:strVal val="#ppt_y"/>
                                          </p:val>
                                        </p:tav>
                                        <p:tav tm="100000">
                                          <p:val>
                                            <p:strVal val="#ppt_y"/>
                                          </p:val>
                                        </p:tav>
                                      </p:tavLst>
                                    </p:anim>
                                  </p:childTnLst>
                                </p:cTn>
                              </p:par>
                              <p:par>
                                <p:cTn id="18" presetID="18" presetClass="entr" presetSubtype="6"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strips(downRight)">
                                      <p:cBhvr>
                                        <p:cTn id="20" dur="2000"/>
                                        <p:tgtEl>
                                          <p:spTgt spid="2050"/>
                                        </p:tgtEl>
                                      </p:cBhvr>
                                    </p:animEffect>
                                  </p:childTnLst>
                                </p:cTn>
                              </p:par>
                            </p:childTnLst>
                          </p:cTn>
                        </p:par>
                        <p:par>
                          <p:cTn id="21" fill="hold">
                            <p:stCondLst>
                              <p:cond delay="10500"/>
                            </p:stCondLst>
                            <p:childTnLst>
                              <p:par>
                                <p:cTn id="22" presetID="7" presetClass="entr" presetSubtype="2"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0" fill="hold"/>
                                        <p:tgtEl>
                                          <p:spTgt spid="7"/>
                                        </p:tgtEl>
                                        <p:attrNameLst>
                                          <p:attrName>ppt_x</p:attrName>
                                        </p:attrNameLst>
                                      </p:cBhvr>
                                      <p:tavLst>
                                        <p:tav tm="0">
                                          <p:val>
                                            <p:strVal val="1+#ppt_w/2"/>
                                          </p:val>
                                        </p:tav>
                                        <p:tav tm="100000">
                                          <p:val>
                                            <p:strVal val="#ppt_x"/>
                                          </p:val>
                                        </p:tav>
                                      </p:tavLst>
                                    </p:anim>
                                    <p:anim calcmode="lin" valueType="num">
                                      <p:cBhvr additive="base">
                                        <p:cTn id="25" dur="5000" fill="hold"/>
                                        <p:tgtEl>
                                          <p:spTgt spid="7"/>
                                        </p:tgtEl>
                                        <p:attrNameLst>
                                          <p:attrName>ppt_y</p:attrName>
                                        </p:attrNameLst>
                                      </p:cBhvr>
                                      <p:tavLst>
                                        <p:tav tm="0">
                                          <p:val>
                                            <p:strVal val="#ppt_y"/>
                                          </p:val>
                                        </p:tav>
                                        <p:tav tm="100000">
                                          <p:val>
                                            <p:strVal val="#ppt_y"/>
                                          </p:val>
                                        </p:tav>
                                      </p:tavLst>
                                    </p:anim>
                                  </p:childTnLst>
                                </p:cTn>
                              </p:par>
                              <p:par>
                                <p:cTn id="26" presetID="18" presetClass="entr" presetSubtype="12" fill="hold" nodeType="withEffect">
                                  <p:stCondLst>
                                    <p:cond delay="0"/>
                                  </p:stCondLst>
                                  <p:childTnLst>
                                    <p:set>
                                      <p:cBhvr>
                                        <p:cTn id="27" dur="1" fill="hold">
                                          <p:stCondLst>
                                            <p:cond delay="0"/>
                                          </p:stCondLst>
                                        </p:cTn>
                                        <p:tgtEl>
                                          <p:spTgt spid="2051"/>
                                        </p:tgtEl>
                                        <p:attrNameLst>
                                          <p:attrName>style.visibility</p:attrName>
                                        </p:attrNameLst>
                                      </p:cBhvr>
                                      <p:to>
                                        <p:strVal val="visible"/>
                                      </p:to>
                                    </p:set>
                                    <p:animEffect transition="in" filter="strips(downLeft)">
                                      <p:cBhvr>
                                        <p:cTn id="28"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476672"/>
            <a:ext cx="9144000" cy="369332"/>
          </a:xfrm>
          <a:prstGeom prst="rect">
            <a:avLst/>
          </a:prstGeom>
          <a:noFill/>
        </p:spPr>
        <p:txBody>
          <a:bodyPr wrap="square" rtlCol="0">
            <a:spAutoFit/>
          </a:bodyPr>
          <a:lstStyle/>
          <a:p>
            <a:pPr algn="ctr"/>
            <a:r>
              <a:rPr lang="it-IT" dirty="0" smtClean="0">
                <a:solidFill>
                  <a:srgbClr val="008000"/>
                </a:solidFill>
                <a:latin typeface="Times New Roman" pitchFamily="18" charset="0"/>
                <a:cs typeface="Times New Roman" pitchFamily="18" charset="0"/>
              </a:rPr>
              <a:t>SOVRAPPOSIZIONE DELLE ONDE E INTERFERENZA</a:t>
            </a:r>
            <a:endParaRPr lang="it-IT" dirty="0">
              <a:solidFill>
                <a:srgbClr val="008000"/>
              </a:solidFill>
              <a:latin typeface="Times New Roman" pitchFamily="18" charset="0"/>
              <a:cs typeface="Times New Roman" pitchFamily="18" charset="0"/>
            </a:endParaRPr>
          </a:p>
        </p:txBody>
      </p:sp>
      <p:sp>
        <p:nvSpPr>
          <p:cNvPr id="3" name="CasellaDiTesto 2"/>
          <p:cNvSpPr txBox="1"/>
          <p:nvPr/>
        </p:nvSpPr>
        <p:spPr>
          <a:xfrm>
            <a:off x="0" y="980728"/>
            <a:ext cx="9144000" cy="1384995"/>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Quando due onde aventi stessa direzione, ma verso opposto, si incontrano (si sovrappongono), si genera un’onda risultante. Lo spostamento totale dei punti della corda rispetto alle loro posizioni di equilibrio è dato dalla somma vettoriale degli spostamenti di ciascuna onda:</a:t>
            </a:r>
          </a:p>
          <a:p>
            <a:pPr algn="ctr"/>
            <a:r>
              <a:rPr lang="it-IT" sz="1400" dirty="0" smtClean="0">
                <a:latin typeface="Times New Roman" pitchFamily="18" charset="0"/>
                <a:cs typeface="Times New Roman" pitchFamily="18" charset="0"/>
              </a:rPr>
              <a:t>s = s</a:t>
            </a:r>
            <a:r>
              <a:rPr lang="it-IT" sz="1400" baseline="-25000" dirty="0" smtClean="0">
                <a:latin typeface="Times New Roman" pitchFamily="18" charset="0"/>
                <a:cs typeface="Times New Roman" pitchFamily="18" charset="0"/>
              </a:rPr>
              <a:t>1</a:t>
            </a:r>
            <a:r>
              <a:rPr lang="it-IT" sz="1400" dirty="0" smtClean="0">
                <a:latin typeface="Times New Roman" pitchFamily="18" charset="0"/>
                <a:cs typeface="Times New Roman" pitchFamily="18" charset="0"/>
              </a:rPr>
              <a:t> + s</a:t>
            </a:r>
            <a:r>
              <a:rPr lang="it-IT" sz="1400" baseline="-25000" dirty="0" smtClean="0">
                <a:latin typeface="Times New Roman" pitchFamily="18" charset="0"/>
                <a:cs typeface="Times New Roman" pitchFamily="18" charset="0"/>
              </a:rPr>
              <a:t>2</a:t>
            </a:r>
            <a:endParaRPr lang="it-IT" sz="1400" dirty="0" smtClean="0">
              <a:latin typeface="Times New Roman" pitchFamily="18" charset="0"/>
              <a:cs typeface="Times New Roman" pitchFamily="18" charset="0"/>
            </a:endParaRPr>
          </a:p>
          <a:p>
            <a:pPr algn="just"/>
            <a:r>
              <a:rPr lang="it-IT" sz="1400" dirty="0" smtClean="0">
                <a:latin typeface="Times New Roman" pitchFamily="18" charset="0"/>
                <a:cs typeface="Times New Roman" pitchFamily="18" charset="0"/>
              </a:rPr>
              <a:t>L’“urto” tra due onde si chiama interferenza e può essere costruttivo, se l’ampiezza dell’onda risultante è maggiore di quelle delle onde di partenza, o distruttiva se l’ampiezza dell’onda risultante è minore di quelle delle onde di partenza. </a:t>
            </a:r>
            <a:endParaRPr lang="it-IT" sz="1400" dirty="0">
              <a:latin typeface="Times New Roman" pitchFamily="18" charset="0"/>
              <a:cs typeface="Times New Roman" pitchFamily="18" charset="0"/>
            </a:endParaRPr>
          </a:p>
        </p:txBody>
      </p:sp>
      <p:sp>
        <p:nvSpPr>
          <p:cNvPr id="4" name="CasellaDiTesto 3"/>
          <p:cNvSpPr txBox="1"/>
          <p:nvPr/>
        </p:nvSpPr>
        <p:spPr>
          <a:xfrm>
            <a:off x="0" y="2348880"/>
            <a:ext cx="9144000" cy="738664"/>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Qualsiasi perturbazione periodica può essere considerata come somma di un certo numero di onde armoniche di opportuna ampiezza. Facendo sovrapporre più onde armoniche (di varia ampiezza), si possono ottenere grafici variabili degli spostamenti di un punto materiale in funzione di T:</a:t>
            </a:r>
            <a:endParaRPr lang="it-IT" sz="1400" dirty="0">
              <a:latin typeface="Times New Roman" pitchFamily="18" charset="0"/>
              <a:cs typeface="Times New Roman" pitchFamily="18" charset="0"/>
            </a:endParaRPr>
          </a:p>
        </p:txBody>
      </p:sp>
      <p:cxnSp>
        <p:nvCxnSpPr>
          <p:cNvPr id="6" name="Connettore 2 5"/>
          <p:cNvCxnSpPr/>
          <p:nvPr/>
        </p:nvCxnSpPr>
        <p:spPr>
          <a:xfrm>
            <a:off x="4211960" y="1700808"/>
            <a:ext cx="14401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a:off x="4427984" y="1700808"/>
            <a:ext cx="14401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a:off x="4788024" y="1700808"/>
            <a:ext cx="14401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098" name="Picture 2" descr="C:\Users\Luca\Desktop\Onde e luce\Grafico 5.jpg"/>
          <p:cNvPicPr>
            <a:picLocks noChangeAspect="1" noChangeArrowheads="1"/>
          </p:cNvPicPr>
          <p:nvPr/>
        </p:nvPicPr>
        <p:blipFill>
          <a:blip r:embed="rId3" cstate="print"/>
          <a:srcRect/>
          <a:stretch>
            <a:fillRect/>
          </a:stretch>
        </p:blipFill>
        <p:spPr bwMode="auto">
          <a:xfrm>
            <a:off x="5220072" y="5085184"/>
            <a:ext cx="1847850" cy="1616075"/>
          </a:xfrm>
          <a:prstGeom prst="rect">
            <a:avLst/>
          </a:prstGeom>
          <a:noFill/>
          <a:ln>
            <a:solidFill>
              <a:schemeClr val="tx1"/>
            </a:solidFill>
          </a:ln>
        </p:spPr>
      </p:pic>
      <p:pic>
        <p:nvPicPr>
          <p:cNvPr id="4099" name="Picture 3" descr="C:\Users\Luca\Desktop\Onde e luce\Grafico 1.jpg"/>
          <p:cNvPicPr>
            <a:picLocks noChangeAspect="1" noChangeArrowheads="1"/>
          </p:cNvPicPr>
          <p:nvPr/>
        </p:nvPicPr>
        <p:blipFill>
          <a:blip r:embed="rId4" cstate="print"/>
          <a:srcRect/>
          <a:stretch>
            <a:fillRect/>
          </a:stretch>
        </p:blipFill>
        <p:spPr bwMode="auto">
          <a:xfrm>
            <a:off x="683568" y="3140969"/>
            <a:ext cx="1944216" cy="1688884"/>
          </a:xfrm>
          <a:prstGeom prst="rect">
            <a:avLst/>
          </a:prstGeom>
          <a:noFill/>
          <a:ln>
            <a:solidFill>
              <a:schemeClr val="tx1"/>
            </a:solidFill>
          </a:ln>
        </p:spPr>
      </p:pic>
      <p:pic>
        <p:nvPicPr>
          <p:cNvPr id="4100" name="Picture 4" descr="C:\Users\Luca\Desktop\Onde e luce\Grafico 2.jpg"/>
          <p:cNvPicPr>
            <a:picLocks noChangeAspect="1" noChangeArrowheads="1"/>
          </p:cNvPicPr>
          <p:nvPr/>
        </p:nvPicPr>
        <p:blipFill>
          <a:blip r:embed="rId5" cstate="print"/>
          <a:srcRect/>
          <a:stretch>
            <a:fillRect/>
          </a:stretch>
        </p:blipFill>
        <p:spPr bwMode="auto">
          <a:xfrm>
            <a:off x="3563889" y="3140968"/>
            <a:ext cx="1944216" cy="1698468"/>
          </a:xfrm>
          <a:prstGeom prst="rect">
            <a:avLst/>
          </a:prstGeom>
          <a:noFill/>
          <a:ln>
            <a:solidFill>
              <a:schemeClr val="tx1"/>
            </a:solidFill>
          </a:ln>
        </p:spPr>
      </p:pic>
      <p:pic>
        <p:nvPicPr>
          <p:cNvPr id="4101" name="Picture 5" descr="C:\Users\Luca\Desktop\Onde e luce\Grafico 3.jpg"/>
          <p:cNvPicPr>
            <a:picLocks noChangeAspect="1" noChangeArrowheads="1"/>
          </p:cNvPicPr>
          <p:nvPr/>
        </p:nvPicPr>
        <p:blipFill>
          <a:blip r:embed="rId6" cstate="print"/>
          <a:srcRect/>
          <a:stretch>
            <a:fillRect/>
          </a:stretch>
        </p:blipFill>
        <p:spPr bwMode="auto">
          <a:xfrm>
            <a:off x="6444208" y="3212976"/>
            <a:ext cx="1914291" cy="1656184"/>
          </a:xfrm>
          <a:prstGeom prst="rect">
            <a:avLst/>
          </a:prstGeom>
          <a:noFill/>
          <a:ln>
            <a:solidFill>
              <a:schemeClr val="tx1"/>
            </a:solidFill>
          </a:ln>
        </p:spPr>
      </p:pic>
      <p:pic>
        <p:nvPicPr>
          <p:cNvPr id="4102" name="Picture 6" descr="C:\Users\Luca\Desktop\Onde e luce\Grafico 4.jpg"/>
          <p:cNvPicPr>
            <a:picLocks noChangeAspect="1" noChangeArrowheads="1"/>
          </p:cNvPicPr>
          <p:nvPr/>
        </p:nvPicPr>
        <p:blipFill>
          <a:blip r:embed="rId7" cstate="print"/>
          <a:srcRect/>
          <a:stretch>
            <a:fillRect/>
          </a:stretch>
        </p:blipFill>
        <p:spPr bwMode="auto">
          <a:xfrm>
            <a:off x="2051720" y="5013176"/>
            <a:ext cx="1944216" cy="1671663"/>
          </a:xfrm>
          <a:prstGeom prst="rect">
            <a:avLst/>
          </a:prstGeom>
          <a:noFill/>
          <a:ln>
            <a:solidFill>
              <a:schemeClr val="tx1"/>
            </a:solidFill>
          </a:ln>
        </p:spPr>
      </p:pic>
      <p:sp>
        <p:nvSpPr>
          <p:cNvPr id="13" name="Indietro o precedente 12">
            <a:hlinkClick r:id="" action="ppaction://hlinkshowjump?jump=previousslide" highlightClick="1"/>
          </p:cNvPr>
          <p:cNvSpPr/>
          <p:nvPr/>
        </p:nvSpPr>
        <p:spPr>
          <a:xfrm>
            <a:off x="8567936" y="6569968"/>
            <a:ext cx="288032" cy="288032"/>
          </a:xfrm>
          <a:prstGeom prst="actionButtonBackPrevious">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Avanti o successivo 13">
            <a:hlinkClick r:id="" action="ppaction://hlinkshowjump?jump=nextslide" highlightClick="1"/>
          </p:cNvPr>
          <p:cNvSpPr/>
          <p:nvPr/>
        </p:nvSpPr>
        <p:spPr>
          <a:xfrm>
            <a:off x="8855968" y="6569968"/>
            <a:ext cx="288032" cy="288032"/>
          </a:xfrm>
          <a:prstGeom prst="actionButtonForwardNext">
            <a:avLst/>
          </a:prstGeom>
          <a:solidFill>
            <a:schemeClr val="accent3">
              <a:lumMod val="75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par>
                                <p:cTn id="13" presetID="7" presetClass="entr" presetSubtype="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0" fill="hold"/>
                                        <p:tgtEl>
                                          <p:spTgt spid="6"/>
                                        </p:tgtEl>
                                        <p:attrNameLst>
                                          <p:attrName>ppt_x</p:attrName>
                                        </p:attrNameLst>
                                      </p:cBhvr>
                                      <p:tavLst>
                                        <p:tav tm="0">
                                          <p:val>
                                            <p:strVal val="1+#ppt_w/2"/>
                                          </p:val>
                                        </p:tav>
                                        <p:tav tm="100000">
                                          <p:val>
                                            <p:strVal val="#ppt_x"/>
                                          </p:val>
                                        </p:tav>
                                      </p:tavLst>
                                    </p:anim>
                                    <p:anim calcmode="lin" valueType="num">
                                      <p:cBhvr additive="base">
                                        <p:cTn id="16" dur="5000" fill="hold"/>
                                        <p:tgtEl>
                                          <p:spTgt spid="6"/>
                                        </p:tgtEl>
                                        <p:attrNameLst>
                                          <p:attrName>ppt_y</p:attrName>
                                        </p:attrNameLst>
                                      </p:cBhvr>
                                      <p:tavLst>
                                        <p:tav tm="0">
                                          <p:val>
                                            <p:strVal val="#ppt_y"/>
                                          </p:val>
                                        </p:tav>
                                        <p:tav tm="100000">
                                          <p:val>
                                            <p:strVal val="#ppt_y"/>
                                          </p:val>
                                        </p:tav>
                                      </p:tavLst>
                                    </p:anim>
                                  </p:childTnLst>
                                </p:cTn>
                              </p:par>
                              <p:par>
                                <p:cTn id="17" presetID="7" presetClass="entr" presetSubtype="2"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0" fill="hold"/>
                                        <p:tgtEl>
                                          <p:spTgt spid="7"/>
                                        </p:tgtEl>
                                        <p:attrNameLst>
                                          <p:attrName>ppt_x</p:attrName>
                                        </p:attrNameLst>
                                      </p:cBhvr>
                                      <p:tavLst>
                                        <p:tav tm="0">
                                          <p:val>
                                            <p:strVal val="1+#ppt_w/2"/>
                                          </p:val>
                                        </p:tav>
                                        <p:tav tm="100000">
                                          <p:val>
                                            <p:strVal val="#ppt_x"/>
                                          </p:val>
                                        </p:tav>
                                      </p:tavLst>
                                    </p:anim>
                                    <p:anim calcmode="lin" valueType="num">
                                      <p:cBhvr additive="base">
                                        <p:cTn id="20" dur="5000" fill="hold"/>
                                        <p:tgtEl>
                                          <p:spTgt spid="7"/>
                                        </p:tgtEl>
                                        <p:attrNameLst>
                                          <p:attrName>ppt_y</p:attrName>
                                        </p:attrNameLst>
                                      </p:cBhvr>
                                      <p:tavLst>
                                        <p:tav tm="0">
                                          <p:val>
                                            <p:strVal val="#ppt_y"/>
                                          </p:val>
                                        </p:tav>
                                        <p:tav tm="100000">
                                          <p:val>
                                            <p:strVal val="#ppt_y"/>
                                          </p:val>
                                        </p:tav>
                                      </p:tavLst>
                                    </p:anim>
                                  </p:childTnLst>
                                </p:cTn>
                              </p:par>
                              <p:par>
                                <p:cTn id="21" presetID="7" presetClass="entr" presetSubtype="2"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0" fill="hold"/>
                                        <p:tgtEl>
                                          <p:spTgt spid="8"/>
                                        </p:tgtEl>
                                        <p:attrNameLst>
                                          <p:attrName>ppt_x</p:attrName>
                                        </p:attrNameLst>
                                      </p:cBhvr>
                                      <p:tavLst>
                                        <p:tav tm="0">
                                          <p:val>
                                            <p:strVal val="1+#ppt_w/2"/>
                                          </p:val>
                                        </p:tav>
                                        <p:tav tm="100000">
                                          <p:val>
                                            <p:strVal val="#ppt_x"/>
                                          </p:val>
                                        </p:tav>
                                      </p:tavLst>
                                    </p:anim>
                                    <p:anim calcmode="lin" valueType="num">
                                      <p:cBhvr additive="base">
                                        <p:cTn id="24" dur="5000" fill="hold"/>
                                        <p:tgtEl>
                                          <p:spTgt spid="8"/>
                                        </p:tgtEl>
                                        <p:attrNameLst>
                                          <p:attrName>ppt_y</p:attrName>
                                        </p:attrNameLst>
                                      </p:cBhvr>
                                      <p:tavLst>
                                        <p:tav tm="0">
                                          <p:val>
                                            <p:strVal val="#ppt_y"/>
                                          </p:val>
                                        </p:tav>
                                        <p:tav tm="100000">
                                          <p:val>
                                            <p:strVal val="#ppt_y"/>
                                          </p:val>
                                        </p:tav>
                                      </p:tavLst>
                                    </p:anim>
                                  </p:childTnLst>
                                </p:cTn>
                              </p:par>
                            </p:childTnLst>
                          </p:cTn>
                        </p:par>
                        <p:par>
                          <p:cTn id="25" fill="hold">
                            <p:stCondLst>
                              <p:cond delay="10000"/>
                            </p:stCondLst>
                            <p:childTnLst>
                              <p:par>
                                <p:cTn id="26" presetID="7"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0" fill="hold"/>
                                        <p:tgtEl>
                                          <p:spTgt spid="4"/>
                                        </p:tgtEl>
                                        <p:attrNameLst>
                                          <p:attrName>ppt_x</p:attrName>
                                        </p:attrNameLst>
                                      </p:cBhvr>
                                      <p:tavLst>
                                        <p:tav tm="0">
                                          <p:val>
                                            <p:strVal val="0-#ppt_w/2"/>
                                          </p:val>
                                        </p:tav>
                                        <p:tav tm="100000">
                                          <p:val>
                                            <p:strVal val="#ppt_x"/>
                                          </p:val>
                                        </p:tav>
                                      </p:tavLst>
                                    </p:anim>
                                    <p:anim calcmode="lin" valueType="num">
                                      <p:cBhvr additive="base">
                                        <p:cTn id="29" dur="5000" fill="hold"/>
                                        <p:tgtEl>
                                          <p:spTgt spid="4"/>
                                        </p:tgtEl>
                                        <p:attrNameLst>
                                          <p:attrName>ppt_y</p:attrName>
                                        </p:attrNameLst>
                                      </p:cBhvr>
                                      <p:tavLst>
                                        <p:tav tm="0">
                                          <p:val>
                                            <p:strVal val="#ppt_y"/>
                                          </p:val>
                                        </p:tav>
                                        <p:tav tm="100000">
                                          <p:val>
                                            <p:strVal val="#ppt_y"/>
                                          </p:val>
                                        </p:tav>
                                      </p:tavLst>
                                    </p:anim>
                                  </p:childTnLst>
                                </p:cTn>
                              </p:par>
                            </p:childTnLst>
                          </p:cTn>
                        </p:par>
                        <p:par>
                          <p:cTn id="30" fill="hold">
                            <p:stCondLst>
                              <p:cond delay="15000"/>
                            </p:stCondLst>
                            <p:childTnLst>
                              <p:par>
                                <p:cTn id="31" presetID="6" presetClass="entr" presetSubtype="16" fill="hold" nodeType="afterEffect">
                                  <p:stCondLst>
                                    <p:cond delay="0"/>
                                  </p:stCondLst>
                                  <p:childTnLst>
                                    <p:set>
                                      <p:cBhvr>
                                        <p:cTn id="32" dur="1" fill="hold">
                                          <p:stCondLst>
                                            <p:cond delay="0"/>
                                          </p:stCondLst>
                                        </p:cTn>
                                        <p:tgtEl>
                                          <p:spTgt spid="4099"/>
                                        </p:tgtEl>
                                        <p:attrNameLst>
                                          <p:attrName>style.visibility</p:attrName>
                                        </p:attrNameLst>
                                      </p:cBhvr>
                                      <p:to>
                                        <p:strVal val="visible"/>
                                      </p:to>
                                    </p:set>
                                    <p:animEffect transition="in" filter="circle(in)">
                                      <p:cBhvr>
                                        <p:cTn id="33" dur="2000"/>
                                        <p:tgtEl>
                                          <p:spTgt spid="4099"/>
                                        </p:tgtEl>
                                      </p:cBhvr>
                                    </p:animEffect>
                                  </p:childTnLst>
                                </p:cTn>
                              </p:par>
                              <p:par>
                                <p:cTn id="34" presetID="6" presetClass="entr" presetSubtype="32" fill="hold" nodeType="withEffect">
                                  <p:stCondLst>
                                    <p:cond delay="0"/>
                                  </p:stCondLst>
                                  <p:childTnLst>
                                    <p:set>
                                      <p:cBhvr>
                                        <p:cTn id="35" dur="1" fill="hold">
                                          <p:stCondLst>
                                            <p:cond delay="0"/>
                                          </p:stCondLst>
                                        </p:cTn>
                                        <p:tgtEl>
                                          <p:spTgt spid="4101"/>
                                        </p:tgtEl>
                                        <p:attrNameLst>
                                          <p:attrName>style.visibility</p:attrName>
                                        </p:attrNameLst>
                                      </p:cBhvr>
                                      <p:to>
                                        <p:strVal val="visible"/>
                                      </p:to>
                                    </p:set>
                                    <p:animEffect transition="in" filter="circle(out)">
                                      <p:cBhvr>
                                        <p:cTn id="36" dur="2000"/>
                                        <p:tgtEl>
                                          <p:spTgt spid="4101"/>
                                        </p:tgtEl>
                                      </p:cBhvr>
                                    </p:animEffect>
                                  </p:childTnLst>
                                </p:cTn>
                              </p:par>
                              <p:par>
                                <p:cTn id="37" presetID="20" presetClass="entr" presetSubtype="0" fill="hold" nodeType="withEffect">
                                  <p:stCondLst>
                                    <p:cond delay="0"/>
                                  </p:stCondLst>
                                  <p:childTnLst>
                                    <p:set>
                                      <p:cBhvr>
                                        <p:cTn id="38" dur="1" fill="hold">
                                          <p:stCondLst>
                                            <p:cond delay="0"/>
                                          </p:stCondLst>
                                        </p:cTn>
                                        <p:tgtEl>
                                          <p:spTgt spid="4100"/>
                                        </p:tgtEl>
                                        <p:attrNameLst>
                                          <p:attrName>style.visibility</p:attrName>
                                        </p:attrNameLst>
                                      </p:cBhvr>
                                      <p:to>
                                        <p:strVal val="visible"/>
                                      </p:to>
                                    </p:set>
                                    <p:animEffect transition="in" filter="wedge">
                                      <p:cBhvr>
                                        <p:cTn id="39" dur="2000"/>
                                        <p:tgtEl>
                                          <p:spTgt spid="4100"/>
                                        </p:tgtEl>
                                      </p:cBhvr>
                                    </p:animEffect>
                                  </p:childTnLst>
                                </p:cTn>
                              </p:par>
                              <p:par>
                                <p:cTn id="40" presetID="8" presetClass="entr" presetSubtype="16" fill="hold" nodeType="withEffect">
                                  <p:stCondLst>
                                    <p:cond delay="0"/>
                                  </p:stCondLst>
                                  <p:childTnLst>
                                    <p:set>
                                      <p:cBhvr>
                                        <p:cTn id="41" dur="1" fill="hold">
                                          <p:stCondLst>
                                            <p:cond delay="0"/>
                                          </p:stCondLst>
                                        </p:cTn>
                                        <p:tgtEl>
                                          <p:spTgt spid="4102"/>
                                        </p:tgtEl>
                                        <p:attrNameLst>
                                          <p:attrName>style.visibility</p:attrName>
                                        </p:attrNameLst>
                                      </p:cBhvr>
                                      <p:to>
                                        <p:strVal val="visible"/>
                                      </p:to>
                                    </p:set>
                                    <p:animEffect transition="in" filter="diamond(in)">
                                      <p:cBhvr>
                                        <p:cTn id="42" dur="2000"/>
                                        <p:tgtEl>
                                          <p:spTgt spid="4102"/>
                                        </p:tgtEl>
                                      </p:cBhvr>
                                    </p:animEffect>
                                  </p:childTnLst>
                                </p:cTn>
                              </p:par>
                              <p:par>
                                <p:cTn id="43" presetID="8" presetClass="entr" presetSubtype="32" fill="hold" nodeType="withEffect">
                                  <p:stCondLst>
                                    <p:cond delay="0"/>
                                  </p:stCondLst>
                                  <p:childTnLst>
                                    <p:set>
                                      <p:cBhvr>
                                        <p:cTn id="44" dur="1" fill="hold">
                                          <p:stCondLst>
                                            <p:cond delay="0"/>
                                          </p:stCondLst>
                                        </p:cTn>
                                        <p:tgtEl>
                                          <p:spTgt spid="4098"/>
                                        </p:tgtEl>
                                        <p:attrNameLst>
                                          <p:attrName>style.visibility</p:attrName>
                                        </p:attrNameLst>
                                      </p:cBhvr>
                                      <p:to>
                                        <p:strVal val="visible"/>
                                      </p:to>
                                    </p:set>
                                    <p:animEffect transition="in" filter="diamond(out)">
                                      <p:cBhvr>
                                        <p:cTn id="45"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476672"/>
            <a:ext cx="9144000" cy="646331"/>
          </a:xfrm>
          <a:prstGeom prst="rect">
            <a:avLst/>
          </a:prstGeom>
          <a:noFill/>
        </p:spPr>
        <p:txBody>
          <a:bodyPr wrap="square" rtlCol="0">
            <a:spAutoFit/>
          </a:bodyPr>
          <a:lstStyle/>
          <a:p>
            <a:pPr algn="ctr"/>
            <a:r>
              <a:rPr lang="it-IT" dirty="0" smtClean="0">
                <a:solidFill>
                  <a:srgbClr val="7030A0"/>
                </a:solidFill>
                <a:latin typeface="Times New Roman" pitchFamily="18" charset="0"/>
                <a:cs typeface="Times New Roman" pitchFamily="18" charset="0"/>
              </a:rPr>
              <a:t>COME MISURARE MATEMATICAMENTE L’ONDA RISULTANTE DA UN’INTERFERENZA</a:t>
            </a:r>
            <a:endParaRPr lang="it-IT" dirty="0">
              <a:solidFill>
                <a:srgbClr val="7030A0"/>
              </a:solidFill>
              <a:latin typeface="Times New Roman" pitchFamily="18" charset="0"/>
              <a:cs typeface="Times New Roman" pitchFamily="18" charset="0"/>
            </a:endParaRPr>
          </a:p>
        </p:txBody>
      </p:sp>
      <p:sp>
        <p:nvSpPr>
          <p:cNvPr id="3" name="CasellaDiTesto 2"/>
          <p:cNvSpPr txBox="1"/>
          <p:nvPr/>
        </p:nvSpPr>
        <p:spPr>
          <a:xfrm>
            <a:off x="0" y="1124744"/>
            <a:ext cx="9144000" cy="523220"/>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Esponiamo ora due formule che ci permettono  di determinare se si avrà interferenza totalmente costruttiva o distruttiva dell’incontro di due onde:</a:t>
            </a:r>
            <a:endParaRPr lang="it-IT" sz="1400" dirty="0">
              <a:latin typeface="Times New Roman" pitchFamily="18" charset="0"/>
              <a:cs typeface="Times New Roman" pitchFamily="18" charset="0"/>
            </a:endParaRPr>
          </a:p>
        </p:txBody>
      </p:sp>
      <p:sp>
        <p:nvSpPr>
          <p:cNvPr id="4" name="CasellaDiTesto 3"/>
          <p:cNvSpPr txBox="1"/>
          <p:nvPr/>
        </p:nvSpPr>
        <p:spPr>
          <a:xfrm>
            <a:off x="0" y="1628800"/>
            <a:ext cx="9144000" cy="523220"/>
          </a:xfrm>
          <a:prstGeom prst="rect">
            <a:avLst/>
          </a:prstGeom>
          <a:noFill/>
        </p:spPr>
        <p:txBody>
          <a:bodyPr wrap="square" rtlCol="0">
            <a:spAutoFit/>
          </a:bodyPr>
          <a:lstStyle/>
          <a:p>
            <a:pPr algn="just">
              <a:buFontTx/>
              <a:buChar char="-"/>
            </a:pPr>
            <a:r>
              <a:rPr lang="it-IT" sz="1400" dirty="0" smtClean="0">
                <a:latin typeface="Times New Roman" pitchFamily="18" charset="0"/>
                <a:cs typeface="Times New Roman" pitchFamily="18" charset="0"/>
              </a:rPr>
              <a:t> l’interferenza è totalmente costruttiva se si ha:</a:t>
            </a:r>
          </a:p>
          <a:p>
            <a:pPr algn="ctr"/>
            <a:r>
              <a:rPr lang="it-IT" sz="1400" dirty="0" smtClean="0">
                <a:latin typeface="Times New Roman" pitchFamily="18" charset="0"/>
                <a:cs typeface="Times New Roman" pitchFamily="18" charset="0"/>
              </a:rPr>
              <a:t>x</a:t>
            </a:r>
            <a:r>
              <a:rPr lang="it-IT" sz="1400" baseline="-25000" dirty="0" smtClean="0">
                <a:latin typeface="Times New Roman" pitchFamily="18" charset="0"/>
                <a:cs typeface="Times New Roman" pitchFamily="18" charset="0"/>
              </a:rPr>
              <a:t>2</a:t>
            </a:r>
            <a:r>
              <a:rPr lang="it-IT" sz="1400" dirty="0" smtClean="0">
                <a:latin typeface="Times New Roman" pitchFamily="18" charset="0"/>
                <a:cs typeface="Times New Roman" pitchFamily="18" charset="0"/>
              </a:rPr>
              <a:t> – x</a:t>
            </a:r>
            <a:r>
              <a:rPr lang="it-IT" sz="1400" baseline="-25000" dirty="0" smtClean="0">
                <a:latin typeface="Times New Roman" pitchFamily="18" charset="0"/>
                <a:cs typeface="Times New Roman" pitchFamily="18" charset="0"/>
              </a:rPr>
              <a:t>1 </a:t>
            </a:r>
            <a:r>
              <a:rPr lang="it-IT" sz="1400" dirty="0" smtClean="0">
                <a:latin typeface="Times New Roman" pitchFamily="18" charset="0"/>
                <a:cs typeface="Times New Roman" pitchFamily="18" charset="0"/>
              </a:rPr>
              <a:t>= k </a:t>
            </a:r>
            <a:r>
              <a:rPr lang="el-GR" sz="1400" dirty="0" smtClean="0">
                <a:latin typeface="Times New Roman" pitchFamily="18" charset="0"/>
                <a:cs typeface="Times New Roman" pitchFamily="18" charset="0"/>
              </a:rPr>
              <a:t>λ</a:t>
            </a:r>
            <a:r>
              <a:rPr lang="it-IT" sz="1400" dirty="0" smtClean="0">
                <a:latin typeface="Times New Roman" pitchFamily="18" charset="0"/>
                <a:cs typeface="Times New Roman" pitchFamily="18" charset="0"/>
              </a:rPr>
              <a:t> con k = 0, 1, 2, … </a:t>
            </a:r>
            <a:endParaRPr lang="it-IT" sz="1400" dirty="0">
              <a:latin typeface="Times New Roman" pitchFamily="18" charset="0"/>
              <a:cs typeface="Times New Roman" pitchFamily="18" charset="0"/>
            </a:endParaRPr>
          </a:p>
        </p:txBody>
      </p:sp>
      <p:sp>
        <p:nvSpPr>
          <p:cNvPr id="5" name="CasellaDiTesto 4"/>
          <p:cNvSpPr txBox="1"/>
          <p:nvPr/>
        </p:nvSpPr>
        <p:spPr>
          <a:xfrm>
            <a:off x="0" y="2564904"/>
            <a:ext cx="9144000" cy="523220"/>
          </a:xfrm>
          <a:prstGeom prst="rect">
            <a:avLst/>
          </a:prstGeom>
          <a:noFill/>
        </p:spPr>
        <p:txBody>
          <a:bodyPr wrap="square" rtlCol="0">
            <a:spAutoFit/>
          </a:bodyPr>
          <a:lstStyle/>
          <a:p>
            <a:pPr algn="just">
              <a:buFontTx/>
              <a:buChar char="-"/>
            </a:pPr>
            <a:r>
              <a:rPr lang="it-IT" sz="1400" dirty="0" smtClean="0">
                <a:latin typeface="Times New Roman" pitchFamily="18" charset="0"/>
                <a:cs typeface="Times New Roman" pitchFamily="18" charset="0"/>
              </a:rPr>
              <a:t> l’interferenza è totalmente distruttiva se si ha:</a:t>
            </a:r>
          </a:p>
          <a:p>
            <a:pPr algn="ctr"/>
            <a:r>
              <a:rPr lang="it-IT" sz="1400" dirty="0" smtClean="0">
                <a:latin typeface="Times New Roman" pitchFamily="18" charset="0"/>
                <a:cs typeface="Times New Roman" pitchFamily="18" charset="0"/>
              </a:rPr>
              <a:t>x</a:t>
            </a:r>
            <a:r>
              <a:rPr lang="it-IT" sz="1400" baseline="-25000" dirty="0" smtClean="0">
                <a:latin typeface="Times New Roman" pitchFamily="18" charset="0"/>
                <a:cs typeface="Times New Roman" pitchFamily="18" charset="0"/>
              </a:rPr>
              <a:t>2</a:t>
            </a:r>
            <a:r>
              <a:rPr lang="it-IT" sz="1400" dirty="0" smtClean="0">
                <a:latin typeface="Times New Roman" pitchFamily="18" charset="0"/>
                <a:cs typeface="Times New Roman" pitchFamily="18" charset="0"/>
              </a:rPr>
              <a:t> – x</a:t>
            </a:r>
            <a:r>
              <a:rPr lang="it-IT" sz="1400" baseline="-25000" dirty="0" smtClean="0">
                <a:latin typeface="Times New Roman" pitchFamily="18" charset="0"/>
                <a:cs typeface="Times New Roman" pitchFamily="18" charset="0"/>
              </a:rPr>
              <a:t>1 </a:t>
            </a:r>
            <a:r>
              <a:rPr lang="it-IT" sz="1400" dirty="0" smtClean="0">
                <a:latin typeface="Times New Roman" pitchFamily="18" charset="0"/>
                <a:cs typeface="Times New Roman" pitchFamily="18" charset="0"/>
              </a:rPr>
              <a:t>= (2k + 1) </a:t>
            </a:r>
            <a:r>
              <a:rPr lang="el-GR" sz="1400" dirty="0" smtClean="0">
                <a:latin typeface="Times New Roman" pitchFamily="18" charset="0"/>
                <a:cs typeface="Times New Roman" pitchFamily="18" charset="0"/>
              </a:rPr>
              <a:t>λ</a:t>
            </a:r>
            <a:r>
              <a:rPr lang="it-IT" sz="1400" dirty="0" smtClean="0">
                <a:latin typeface="Times New Roman" pitchFamily="18" charset="0"/>
                <a:cs typeface="Times New Roman" pitchFamily="18" charset="0"/>
              </a:rPr>
              <a:t>/2 con k = 0, 1, 2, … </a:t>
            </a:r>
            <a:endParaRPr lang="it-IT" sz="1400" dirty="0">
              <a:latin typeface="Times New Roman" pitchFamily="18" charset="0"/>
              <a:cs typeface="Times New Roman" pitchFamily="18" charset="0"/>
            </a:endParaRPr>
          </a:p>
        </p:txBody>
      </p:sp>
      <p:pic>
        <p:nvPicPr>
          <p:cNvPr id="1026" name="Picture 2" descr="C:\Users\Luca\Desktop\Onde e luce\Interferenza.jpg"/>
          <p:cNvPicPr>
            <a:picLocks noChangeAspect="1" noChangeArrowheads="1"/>
          </p:cNvPicPr>
          <p:nvPr/>
        </p:nvPicPr>
        <p:blipFill>
          <a:blip r:embed="rId3" cstate="print"/>
          <a:srcRect/>
          <a:stretch>
            <a:fillRect/>
          </a:stretch>
        </p:blipFill>
        <p:spPr bwMode="auto">
          <a:xfrm>
            <a:off x="611560" y="3501008"/>
            <a:ext cx="4572000" cy="2891066"/>
          </a:xfrm>
          <a:prstGeom prst="rect">
            <a:avLst/>
          </a:prstGeom>
          <a:noFill/>
          <a:ln>
            <a:solidFill>
              <a:srgbClr val="7030A0"/>
            </a:solidFill>
          </a:ln>
        </p:spPr>
      </p:pic>
      <p:pic>
        <p:nvPicPr>
          <p:cNvPr id="6" name="Picture 2" descr="C:\Users\Luca\Desktop\Onde e luce\Sovrapposizione.jpg"/>
          <p:cNvPicPr>
            <a:picLocks noChangeAspect="1" noChangeArrowheads="1"/>
          </p:cNvPicPr>
          <p:nvPr/>
        </p:nvPicPr>
        <p:blipFill>
          <a:blip r:embed="rId4" cstate="print"/>
          <a:srcRect/>
          <a:stretch>
            <a:fillRect/>
          </a:stretch>
        </p:blipFill>
        <p:spPr bwMode="auto">
          <a:xfrm>
            <a:off x="6228184" y="2420888"/>
            <a:ext cx="2532892" cy="3973324"/>
          </a:xfrm>
          <a:prstGeom prst="rect">
            <a:avLst/>
          </a:prstGeom>
          <a:noFill/>
          <a:ln>
            <a:solidFill>
              <a:srgbClr val="7030A0"/>
            </a:solidFill>
          </a:ln>
        </p:spPr>
      </p:pic>
      <p:sp>
        <p:nvSpPr>
          <p:cNvPr id="8" name="Indietro o precedente 7">
            <a:hlinkClick r:id="" action="ppaction://hlinkshowjump?jump=previousslide" highlightClick="1"/>
          </p:cNvPr>
          <p:cNvSpPr/>
          <p:nvPr/>
        </p:nvSpPr>
        <p:spPr>
          <a:xfrm>
            <a:off x="8567936" y="6569968"/>
            <a:ext cx="288032" cy="288032"/>
          </a:xfrm>
          <a:prstGeom prst="actionButtonBackPrevious">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Avanti o successivo 8">
            <a:hlinkClick r:id="" action="ppaction://hlinkshowjump?jump=nextslide" highlightClick="1"/>
          </p:cNvPr>
          <p:cNvSpPr/>
          <p:nvPr/>
        </p:nvSpPr>
        <p:spPr>
          <a:xfrm>
            <a:off x="8855968" y="6569968"/>
            <a:ext cx="288032" cy="288032"/>
          </a:xfrm>
          <a:prstGeom prst="actionButtonForwardNext">
            <a:avLst/>
          </a:prstGeom>
          <a:solidFill>
            <a:schemeClr val="accent3">
              <a:lumMod val="75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par>
                          <p:cTn id="13" fill="hold">
                            <p:stCondLst>
                              <p:cond delay="70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childTnLst>
                          </p:cTn>
                        </p:par>
                        <p:par>
                          <p:cTn id="17" fill="hold">
                            <p:stCondLst>
                              <p:cond delay="90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childTnLst>
                          </p:cTn>
                        </p:par>
                        <p:par>
                          <p:cTn id="21" fill="hold">
                            <p:stCondLst>
                              <p:cond delay="11000"/>
                            </p:stCondLst>
                            <p:childTnLst>
                              <p:par>
                                <p:cTn id="22" presetID="5" presetClass="entr" presetSubtype="10" fill="hold" nodeType="after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checkerboard(across)">
                                      <p:cBhvr>
                                        <p:cTn id="24" dur="2000"/>
                                        <p:tgtEl>
                                          <p:spTgt spid="1026"/>
                                        </p:tgtEl>
                                      </p:cBhvr>
                                    </p:animEffect>
                                  </p:childTnLst>
                                </p:cTn>
                              </p:par>
                              <p:par>
                                <p:cTn id="25" presetID="5" presetClass="entr" presetSubtype="5"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dow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476672"/>
            <a:ext cx="9144000" cy="369332"/>
          </a:xfrm>
          <a:prstGeom prst="rect">
            <a:avLst/>
          </a:prstGeom>
          <a:noFill/>
        </p:spPr>
        <p:txBody>
          <a:bodyPr wrap="square" rtlCol="0">
            <a:spAutoFit/>
          </a:bodyPr>
          <a:lstStyle/>
          <a:p>
            <a:pPr algn="ctr"/>
            <a:r>
              <a:rPr lang="it-IT" dirty="0" smtClean="0">
                <a:solidFill>
                  <a:srgbClr val="7030A0"/>
                </a:solidFill>
                <a:latin typeface="Times New Roman" pitchFamily="18" charset="0"/>
                <a:cs typeface="Times New Roman" pitchFamily="18" charset="0"/>
              </a:rPr>
              <a:t>LE FORMULE </a:t>
            </a:r>
            <a:r>
              <a:rPr lang="it-IT" dirty="0" err="1" smtClean="0">
                <a:solidFill>
                  <a:srgbClr val="7030A0"/>
                </a:solidFill>
                <a:latin typeface="Times New Roman" pitchFamily="18" charset="0"/>
                <a:cs typeface="Times New Roman" pitchFamily="18" charset="0"/>
              </a:rPr>
              <a:t>DI</a:t>
            </a:r>
            <a:r>
              <a:rPr lang="it-IT" dirty="0" smtClean="0">
                <a:solidFill>
                  <a:srgbClr val="7030A0"/>
                </a:solidFill>
                <a:latin typeface="Times New Roman" pitchFamily="18" charset="0"/>
                <a:cs typeface="Times New Roman" pitchFamily="18" charset="0"/>
              </a:rPr>
              <a:t> PROSTAFERESI</a:t>
            </a:r>
            <a:endParaRPr lang="it-IT" dirty="0">
              <a:solidFill>
                <a:srgbClr val="7030A0"/>
              </a:solidFill>
              <a:latin typeface="Times New Roman" pitchFamily="18" charset="0"/>
              <a:cs typeface="Times New Roman" pitchFamily="18" charset="0"/>
            </a:endParaRPr>
          </a:p>
        </p:txBody>
      </p:sp>
      <p:sp>
        <p:nvSpPr>
          <p:cNvPr id="3" name="CasellaDiTesto 2"/>
          <p:cNvSpPr txBox="1"/>
          <p:nvPr/>
        </p:nvSpPr>
        <p:spPr>
          <a:xfrm>
            <a:off x="0" y="1124744"/>
            <a:ext cx="9144000" cy="738664"/>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Per dedurre matematicamente le due formule precedenti, come faremo nella diapositiva successiva, sarà necessaria la conoscenza delle formule di </a:t>
            </a:r>
            <a:r>
              <a:rPr lang="it-IT" sz="1400" dirty="0" err="1" smtClean="0">
                <a:latin typeface="Times New Roman" pitchFamily="18" charset="0"/>
                <a:cs typeface="Times New Roman" pitchFamily="18" charset="0"/>
              </a:rPr>
              <a:t>prostaferesi</a:t>
            </a:r>
            <a:r>
              <a:rPr lang="it-IT" sz="1400" dirty="0" smtClean="0">
                <a:latin typeface="Times New Roman" pitchFamily="18" charset="0"/>
                <a:cs typeface="Times New Roman" pitchFamily="18" charset="0"/>
              </a:rPr>
              <a:t>, che permettono di unificare somme o differenze degli operatori goniometrici seno e coseno. Partiamo da quattro identità ottenute con le formule di addizione e di sottrazione:</a:t>
            </a:r>
            <a:endParaRPr lang="it-IT" sz="1400" dirty="0">
              <a:latin typeface="Times New Roman" pitchFamily="18" charset="0"/>
              <a:cs typeface="Times New Roman" pitchFamily="18" charset="0"/>
            </a:endParaRPr>
          </a:p>
        </p:txBody>
      </p:sp>
      <p:sp>
        <p:nvSpPr>
          <p:cNvPr id="4" name="CasellaDiTesto 3"/>
          <p:cNvSpPr txBox="1"/>
          <p:nvPr/>
        </p:nvSpPr>
        <p:spPr>
          <a:xfrm>
            <a:off x="0" y="2780928"/>
            <a:ext cx="9144000" cy="307777"/>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Riscriviamole nella forma:</a:t>
            </a:r>
            <a:endParaRPr lang="it-IT" sz="1400" dirty="0">
              <a:latin typeface="Times New Roman" pitchFamily="18" charset="0"/>
              <a:cs typeface="Times New Roman" pitchFamily="18" charset="0"/>
            </a:endParaRPr>
          </a:p>
        </p:txBody>
      </p:sp>
      <p:sp>
        <p:nvSpPr>
          <p:cNvPr id="5" name="CasellaDiTesto 4"/>
          <p:cNvSpPr txBox="1"/>
          <p:nvPr/>
        </p:nvSpPr>
        <p:spPr>
          <a:xfrm>
            <a:off x="0" y="3933056"/>
            <a:ext cx="9144000" cy="307777"/>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Abbiamo ottenuto la cosiddette formule di </a:t>
            </a:r>
            <a:r>
              <a:rPr lang="it-IT" sz="1400" dirty="0" err="1" smtClean="0">
                <a:latin typeface="Times New Roman" pitchFamily="18" charset="0"/>
                <a:cs typeface="Times New Roman" pitchFamily="18" charset="0"/>
              </a:rPr>
              <a:t>Werner</a:t>
            </a:r>
            <a:r>
              <a:rPr lang="it-IT" sz="1400" dirty="0" smtClean="0">
                <a:latin typeface="Times New Roman" pitchFamily="18" charset="0"/>
                <a:cs typeface="Times New Roman" pitchFamily="18" charset="0"/>
              </a:rPr>
              <a:t>. Poniamo:</a:t>
            </a:r>
            <a:endParaRPr lang="it-IT" sz="1400" dirty="0">
              <a:latin typeface="Times New Roman" pitchFamily="18" charset="0"/>
              <a:cs typeface="Times New Roman" pitchFamily="18" charset="0"/>
            </a:endParaRPr>
          </a:p>
        </p:txBody>
      </p:sp>
      <p:sp>
        <p:nvSpPr>
          <p:cNvPr id="6" name="CasellaDiTesto 5"/>
          <p:cNvSpPr txBox="1"/>
          <p:nvPr/>
        </p:nvSpPr>
        <p:spPr>
          <a:xfrm>
            <a:off x="0" y="5013176"/>
            <a:ext cx="9144000" cy="307777"/>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Infine, sostituendo </a:t>
            </a:r>
            <a:r>
              <a:rPr lang="el-GR" sz="1400" dirty="0" smtClean="0">
                <a:latin typeface="Times New Roman" pitchFamily="18" charset="0"/>
                <a:cs typeface="Times New Roman" pitchFamily="18" charset="0"/>
              </a:rPr>
              <a:t>α</a:t>
            </a:r>
            <a:r>
              <a:rPr lang="it-IT" sz="1400" dirty="0" smtClean="0">
                <a:latin typeface="Times New Roman" pitchFamily="18" charset="0"/>
                <a:cs typeface="Times New Roman" pitchFamily="18" charset="0"/>
              </a:rPr>
              <a:t> e </a:t>
            </a:r>
            <a:r>
              <a:rPr lang="el-GR" sz="1400" dirty="0" smtClean="0">
                <a:latin typeface="Times New Roman" pitchFamily="18" charset="0"/>
                <a:cs typeface="Times New Roman" pitchFamily="18" charset="0"/>
              </a:rPr>
              <a:t>β</a:t>
            </a:r>
            <a:r>
              <a:rPr lang="it-IT" sz="1400" dirty="0" smtClean="0">
                <a:latin typeface="Times New Roman" pitchFamily="18" charset="0"/>
                <a:cs typeface="Times New Roman" pitchFamily="18" charset="0"/>
              </a:rPr>
              <a:t> con le loro espressioni in funzione di p e q si ottengono nuove identità dette formule di </a:t>
            </a:r>
            <a:r>
              <a:rPr lang="it-IT" sz="1400" dirty="0" err="1" smtClean="0">
                <a:latin typeface="Times New Roman" pitchFamily="18" charset="0"/>
                <a:cs typeface="Times New Roman" pitchFamily="18" charset="0"/>
              </a:rPr>
              <a:t>prostaferesi</a:t>
            </a:r>
            <a:r>
              <a:rPr lang="it-IT" sz="1400" dirty="0" smtClean="0">
                <a:latin typeface="Times New Roman" pitchFamily="18" charset="0"/>
                <a:cs typeface="Times New Roman" pitchFamily="18" charset="0"/>
              </a:rPr>
              <a:t>:</a:t>
            </a:r>
            <a:endParaRPr lang="it-IT" sz="1400" dirty="0">
              <a:latin typeface="Times New Roman" pitchFamily="18" charset="0"/>
              <a:cs typeface="Times New Roman" pitchFamily="18" charset="0"/>
            </a:endParaRPr>
          </a:p>
        </p:txBody>
      </p:sp>
      <p:pic>
        <p:nvPicPr>
          <p:cNvPr id="4098" name="Picture 2" descr="C:\Users\Luca\Desktop\Onde e luce\Immagini\Prostaferesi 2.jpg"/>
          <p:cNvPicPr>
            <a:picLocks noChangeAspect="1" noChangeArrowheads="1"/>
          </p:cNvPicPr>
          <p:nvPr/>
        </p:nvPicPr>
        <p:blipFill>
          <a:blip r:embed="rId3" cstate="print"/>
          <a:srcRect/>
          <a:stretch>
            <a:fillRect/>
          </a:stretch>
        </p:blipFill>
        <p:spPr bwMode="auto">
          <a:xfrm>
            <a:off x="3275856" y="1844824"/>
            <a:ext cx="3016012" cy="864096"/>
          </a:xfrm>
          <a:prstGeom prst="rect">
            <a:avLst/>
          </a:prstGeom>
          <a:noFill/>
          <a:ln>
            <a:solidFill>
              <a:schemeClr val="accent6">
                <a:lumMod val="50000"/>
              </a:schemeClr>
            </a:solidFill>
          </a:ln>
        </p:spPr>
      </p:pic>
      <p:pic>
        <p:nvPicPr>
          <p:cNvPr id="4099" name="Picture 3" descr="C:\Users\Luca\Desktop\Onde e luce\Immagini\Prostaferesi 3.jpg"/>
          <p:cNvPicPr>
            <a:picLocks noChangeAspect="1" noChangeArrowheads="1"/>
          </p:cNvPicPr>
          <p:nvPr/>
        </p:nvPicPr>
        <p:blipFill>
          <a:blip r:embed="rId4" cstate="print"/>
          <a:srcRect/>
          <a:stretch>
            <a:fillRect/>
          </a:stretch>
        </p:blipFill>
        <p:spPr bwMode="auto">
          <a:xfrm>
            <a:off x="3779912" y="3068960"/>
            <a:ext cx="2088232" cy="838341"/>
          </a:xfrm>
          <a:prstGeom prst="rect">
            <a:avLst/>
          </a:prstGeom>
          <a:noFill/>
          <a:ln>
            <a:solidFill>
              <a:schemeClr val="accent6">
                <a:lumMod val="50000"/>
              </a:schemeClr>
            </a:solidFill>
          </a:ln>
        </p:spPr>
      </p:pic>
      <p:sp>
        <p:nvSpPr>
          <p:cNvPr id="9" name="CasellaDiTesto 8"/>
          <p:cNvSpPr txBox="1"/>
          <p:nvPr/>
        </p:nvSpPr>
        <p:spPr>
          <a:xfrm>
            <a:off x="4211960" y="4437112"/>
            <a:ext cx="936104" cy="307777"/>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Da cui:</a:t>
            </a:r>
            <a:endParaRPr lang="it-IT" sz="1400" dirty="0">
              <a:latin typeface="Times New Roman" pitchFamily="18" charset="0"/>
              <a:cs typeface="Times New Roman" pitchFamily="18" charset="0"/>
            </a:endParaRPr>
          </a:p>
        </p:txBody>
      </p:sp>
      <p:pic>
        <p:nvPicPr>
          <p:cNvPr id="4100" name="Picture 4" descr="C:\Users\Luca\Desktop\Onde e luce\Prostaferesi 4.jpg"/>
          <p:cNvPicPr>
            <a:picLocks noChangeAspect="1" noChangeArrowheads="1"/>
          </p:cNvPicPr>
          <p:nvPr/>
        </p:nvPicPr>
        <p:blipFill>
          <a:blip r:embed="rId5" cstate="print"/>
          <a:srcRect/>
          <a:stretch>
            <a:fillRect/>
          </a:stretch>
        </p:blipFill>
        <p:spPr bwMode="auto">
          <a:xfrm>
            <a:off x="2411760" y="4365104"/>
            <a:ext cx="682625" cy="436562"/>
          </a:xfrm>
          <a:prstGeom prst="rect">
            <a:avLst/>
          </a:prstGeom>
          <a:noFill/>
          <a:ln>
            <a:solidFill>
              <a:schemeClr val="accent6">
                <a:lumMod val="50000"/>
              </a:schemeClr>
            </a:solidFill>
          </a:ln>
        </p:spPr>
      </p:pic>
      <p:pic>
        <p:nvPicPr>
          <p:cNvPr id="4101" name="Picture 5" descr="C:\Users\Luca\Desktop\Onde e luce\Prostaferesi 5.jpg"/>
          <p:cNvPicPr>
            <a:picLocks noChangeAspect="1" noChangeArrowheads="1"/>
          </p:cNvPicPr>
          <p:nvPr/>
        </p:nvPicPr>
        <p:blipFill>
          <a:blip r:embed="rId6" cstate="print"/>
          <a:srcRect/>
          <a:stretch>
            <a:fillRect/>
          </a:stretch>
        </p:blipFill>
        <p:spPr bwMode="auto">
          <a:xfrm>
            <a:off x="6516216" y="4293096"/>
            <a:ext cx="771525" cy="785812"/>
          </a:xfrm>
          <a:prstGeom prst="rect">
            <a:avLst/>
          </a:prstGeom>
          <a:noFill/>
          <a:ln>
            <a:solidFill>
              <a:schemeClr val="accent6">
                <a:lumMod val="50000"/>
              </a:schemeClr>
            </a:solidFill>
          </a:ln>
        </p:spPr>
      </p:pic>
      <p:pic>
        <p:nvPicPr>
          <p:cNvPr id="4102" name="Picture 6" descr="C:\Users\Luca\Desktop\Onde e luce\Prostaferesi 6.jpg"/>
          <p:cNvPicPr>
            <a:picLocks noChangeAspect="1" noChangeArrowheads="1"/>
          </p:cNvPicPr>
          <p:nvPr/>
        </p:nvPicPr>
        <p:blipFill>
          <a:blip r:embed="rId7" cstate="print"/>
          <a:srcRect/>
          <a:stretch>
            <a:fillRect/>
          </a:stretch>
        </p:blipFill>
        <p:spPr bwMode="auto">
          <a:xfrm>
            <a:off x="3707904" y="5301208"/>
            <a:ext cx="2309813" cy="1377950"/>
          </a:xfrm>
          <a:prstGeom prst="rect">
            <a:avLst/>
          </a:prstGeom>
          <a:noFill/>
          <a:ln>
            <a:solidFill>
              <a:schemeClr val="accent6">
                <a:lumMod val="50000"/>
              </a:schemeClr>
            </a:solidFill>
          </a:ln>
        </p:spPr>
      </p:pic>
      <p:sp>
        <p:nvSpPr>
          <p:cNvPr id="13" name="Indietro o precedente 12">
            <a:hlinkClick r:id="" action="ppaction://hlinkshowjump?jump=previousslide" highlightClick="1"/>
          </p:cNvPr>
          <p:cNvSpPr/>
          <p:nvPr/>
        </p:nvSpPr>
        <p:spPr>
          <a:xfrm>
            <a:off x="8567936" y="6569968"/>
            <a:ext cx="288032" cy="288032"/>
          </a:xfrm>
          <a:prstGeom prst="actionButtonBackPrevious">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Avanti o successivo 13">
            <a:hlinkClick r:id="" action="ppaction://hlinkshowjump?jump=nextslide" highlightClick="1"/>
          </p:cNvPr>
          <p:cNvSpPr/>
          <p:nvPr/>
        </p:nvSpPr>
        <p:spPr>
          <a:xfrm>
            <a:off x="8855968" y="6569968"/>
            <a:ext cx="288032" cy="288032"/>
          </a:xfrm>
          <a:prstGeom prst="actionButtonForwardNext">
            <a:avLst/>
          </a:prstGeom>
          <a:solidFill>
            <a:schemeClr val="accent3">
              <a:lumMod val="75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54" presetClass="entr" presetSubtype="0" accel="10000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000" fill="hold"/>
                                        <p:tgtEl>
                                          <p:spTgt spid="3"/>
                                        </p:tgtEl>
                                        <p:attrNameLst>
                                          <p:attrName>ppt_w</p:attrName>
                                        </p:attrNameLst>
                                      </p:cBhvr>
                                      <p:tavLst>
                                        <p:tav tm="0">
                                          <p:val>
                                            <p:strVal val="#ppt_w*0.05"/>
                                          </p:val>
                                        </p:tav>
                                        <p:tav tm="100000">
                                          <p:val>
                                            <p:strVal val="#ppt_w"/>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anim calcmode="lin" valueType="num">
                                      <p:cBhvr>
                                        <p:cTn id="14" dur="2000" fill="hold"/>
                                        <p:tgtEl>
                                          <p:spTgt spid="3"/>
                                        </p:tgtEl>
                                        <p:attrNameLst>
                                          <p:attrName>ppt_x</p:attrName>
                                        </p:attrNameLst>
                                      </p:cBhvr>
                                      <p:tavLst>
                                        <p:tav tm="0">
                                          <p:val>
                                            <p:strVal val="#ppt_x-.2"/>
                                          </p:val>
                                        </p:tav>
                                        <p:tav tm="100000">
                                          <p:val>
                                            <p:strVal val="#ppt_x"/>
                                          </p:val>
                                        </p:tav>
                                      </p:tavLst>
                                    </p:anim>
                                    <p:anim calcmode="lin" valueType="num">
                                      <p:cBhvr>
                                        <p:cTn id="15" dur="2000" fill="hold"/>
                                        <p:tgtEl>
                                          <p:spTgt spid="3"/>
                                        </p:tgtEl>
                                        <p:attrNameLst>
                                          <p:attrName>ppt_y</p:attrName>
                                        </p:attrNameLst>
                                      </p:cBhvr>
                                      <p:tavLst>
                                        <p:tav tm="0">
                                          <p:val>
                                            <p:strVal val="#ppt_y"/>
                                          </p:val>
                                        </p:tav>
                                        <p:tav tm="100000">
                                          <p:val>
                                            <p:strVal val="#ppt_y"/>
                                          </p:val>
                                        </p:tav>
                                      </p:tavLst>
                                    </p:anim>
                                    <p:animEffect transition="in" filter="fade">
                                      <p:cBhvr>
                                        <p:cTn id="16" dur="2000"/>
                                        <p:tgtEl>
                                          <p:spTgt spid="3"/>
                                        </p:tgtEl>
                                      </p:cBhvr>
                                    </p:animEffect>
                                  </p:childTnLst>
                                </p:cTn>
                              </p:par>
                            </p:childTnLst>
                          </p:cTn>
                        </p:par>
                        <p:par>
                          <p:cTn id="17" fill="hold">
                            <p:stCondLst>
                              <p:cond delay="7000"/>
                            </p:stCondLst>
                            <p:childTnLst>
                              <p:par>
                                <p:cTn id="18" presetID="34" presetClass="entr" presetSubtype="0" fill="hold" nodeType="afterEffect">
                                  <p:stCondLst>
                                    <p:cond delay="0"/>
                                  </p:stCondLst>
                                  <p:childTnLst>
                                    <p:set>
                                      <p:cBhvr>
                                        <p:cTn id="19" dur="1" fill="hold">
                                          <p:stCondLst>
                                            <p:cond delay="0"/>
                                          </p:stCondLst>
                                        </p:cTn>
                                        <p:tgtEl>
                                          <p:spTgt spid="4098"/>
                                        </p:tgtEl>
                                        <p:attrNameLst>
                                          <p:attrName>style.visibility</p:attrName>
                                        </p:attrNameLst>
                                      </p:cBhvr>
                                      <p:to>
                                        <p:strVal val="visible"/>
                                      </p:to>
                                    </p:set>
                                    <p:anim from="(-#ppt_w/2)" to="(#ppt_x)" calcmode="lin" valueType="num">
                                      <p:cBhvr>
                                        <p:cTn id="20" dur="1200" fill="hold">
                                          <p:stCondLst>
                                            <p:cond delay="0"/>
                                          </p:stCondLst>
                                        </p:cTn>
                                        <p:tgtEl>
                                          <p:spTgt spid="4098"/>
                                        </p:tgtEl>
                                        <p:attrNameLst>
                                          <p:attrName>ppt_x</p:attrName>
                                        </p:attrNameLst>
                                      </p:cBhvr>
                                    </p:anim>
                                    <p:anim from="0" to="-1.0" calcmode="lin" valueType="num">
                                      <p:cBhvr>
                                        <p:cTn id="21" dur="400" decel="50000" autoRev="1" fill="hold">
                                          <p:stCondLst>
                                            <p:cond delay="1200"/>
                                          </p:stCondLst>
                                        </p:cTn>
                                        <p:tgtEl>
                                          <p:spTgt spid="4098"/>
                                        </p:tgtEl>
                                        <p:attrNameLst>
                                          <p:attrName>xshear</p:attrName>
                                        </p:attrNameLst>
                                      </p:cBhvr>
                                    </p:anim>
                                    <p:animScale>
                                      <p:cBhvr>
                                        <p:cTn id="22" dur="400" decel="100000" autoRev="1" fill="hold">
                                          <p:stCondLst>
                                            <p:cond delay="1200"/>
                                          </p:stCondLst>
                                        </p:cTn>
                                        <p:tgtEl>
                                          <p:spTgt spid="4098"/>
                                        </p:tgtEl>
                                      </p:cBhvr>
                                      <p:from x="100000" y="100000"/>
                                      <p:to x="80000" y="100000"/>
                                    </p:animScale>
                                    <p:anim by="(#ppt_h/3+#ppt_w*0.1)" calcmode="lin" valueType="num">
                                      <p:cBhvr additive="sum">
                                        <p:cTn id="23" dur="400" decel="100000" autoRev="1" fill="hold">
                                          <p:stCondLst>
                                            <p:cond delay="1200"/>
                                          </p:stCondLst>
                                        </p:cTn>
                                        <p:tgtEl>
                                          <p:spTgt spid="4098"/>
                                        </p:tgtEl>
                                        <p:attrNameLst>
                                          <p:attrName>ppt_x</p:attrName>
                                        </p:attrNameLst>
                                      </p:cBhvr>
                                    </p:anim>
                                  </p:childTnLst>
                                </p:cTn>
                              </p:par>
                            </p:childTnLst>
                          </p:cTn>
                        </p:par>
                      </p:childTnLst>
                    </p:cTn>
                  </p:par>
                  <p:par>
                    <p:cTn id="24" fill="hold">
                      <p:stCondLst>
                        <p:cond delay="indefinite"/>
                      </p:stCondLst>
                      <p:childTnLst>
                        <p:par>
                          <p:cTn id="25" fill="hold">
                            <p:stCondLst>
                              <p:cond delay="0"/>
                            </p:stCondLst>
                            <p:childTnLst>
                              <p:par>
                                <p:cTn id="26" presetID="7" presetClass="entr" presetSubtype="8"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0" fill="hold"/>
                                        <p:tgtEl>
                                          <p:spTgt spid="4"/>
                                        </p:tgtEl>
                                        <p:attrNameLst>
                                          <p:attrName>ppt_x</p:attrName>
                                        </p:attrNameLst>
                                      </p:cBhvr>
                                      <p:tavLst>
                                        <p:tav tm="0">
                                          <p:val>
                                            <p:strVal val="0-#ppt_w/2"/>
                                          </p:val>
                                        </p:tav>
                                        <p:tav tm="100000">
                                          <p:val>
                                            <p:strVal val="#ppt_x"/>
                                          </p:val>
                                        </p:tav>
                                      </p:tavLst>
                                    </p:anim>
                                    <p:anim calcmode="lin" valueType="num">
                                      <p:cBhvr additive="base">
                                        <p:cTn id="29" dur="5000" fill="hold"/>
                                        <p:tgtEl>
                                          <p:spTgt spid="4"/>
                                        </p:tgtEl>
                                        <p:attrNameLst>
                                          <p:attrName>ppt_y</p:attrName>
                                        </p:attrNameLst>
                                      </p:cBhvr>
                                      <p:tavLst>
                                        <p:tav tm="0">
                                          <p:val>
                                            <p:strVal val="#ppt_y"/>
                                          </p:val>
                                        </p:tav>
                                        <p:tav tm="100000">
                                          <p:val>
                                            <p:strVal val="#ppt_y"/>
                                          </p:val>
                                        </p:tav>
                                      </p:tavLst>
                                    </p:anim>
                                  </p:childTnLst>
                                </p:cTn>
                              </p:par>
                            </p:childTnLst>
                          </p:cTn>
                        </p:par>
                        <p:par>
                          <p:cTn id="30" fill="hold">
                            <p:stCondLst>
                              <p:cond delay="5000"/>
                            </p:stCondLst>
                            <p:childTnLst>
                              <p:par>
                                <p:cTn id="31" presetID="25" presetClass="entr" presetSubtype="0" fill="hold" nodeType="afterEffect">
                                  <p:stCondLst>
                                    <p:cond delay="0"/>
                                  </p:stCondLst>
                                  <p:childTnLst>
                                    <p:set>
                                      <p:cBhvr>
                                        <p:cTn id="32" dur="1" fill="hold">
                                          <p:stCondLst>
                                            <p:cond delay="0"/>
                                          </p:stCondLst>
                                        </p:cTn>
                                        <p:tgtEl>
                                          <p:spTgt spid="4099"/>
                                        </p:tgtEl>
                                        <p:attrNameLst>
                                          <p:attrName>style.visibility</p:attrName>
                                        </p:attrNameLst>
                                      </p:cBhvr>
                                      <p:to>
                                        <p:strVal val="visible"/>
                                      </p:to>
                                    </p:set>
                                    <p:anim calcmode="lin" valueType="num">
                                      <p:cBhvr>
                                        <p:cTn id="33" dur="1000" decel="50000" fill="hold">
                                          <p:stCondLst>
                                            <p:cond delay="0"/>
                                          </p:stCondLst>
                                        </p:cTn>
                                        <p:tgtEl>
                                          <p:spTgt spid="4099"/>
                                        </p:tgtEl>
                                        <p:attrNameLst>
                                          <p:attrName>style.rotation</p:attrName>
                                        </p:attrNameLst>
                                      </p:cBhvr>
                                      <p:tavLst>
                                        <p:tav tm="0">
                                          <p:val>
                                            <p:fltVal val="-90"/>
                                          </p:val>
                                        </p:tav>
                                        <p:tav tm="100000">
                                          <p:val>
                                            <p:fltVal val="0"/>
                                          </p:val>
                                        </p:tav>
                                      </p:tavLst>
                                    </p:anim>
                                    <p:anim calcmode="lin" valueType="num">
                                      <p:cBhvr>
                                        <p:cTn id="34" dur="1000" decel="50000" fill="hold">
                                          <p:stCondLst>
                                            <p:cond delay="0"/>
                                          </p:stCondLst>
                                        </p:cTn>
                                        <p:tgtEl>
                                          <p:spTgt spid="4099"/>
                                        </p:tgtEl>
                                        <p:attrNameLst>
                                          <p:attrName>ppt_w</p:attrName>
                                        </p:attrNameLst>
                                      </p:cBhvr>
                                      <p:tavLst>
                                        <p:tav tm="0">
                                          <p:val>
                                            <p:strVal val="#ppt_w"/>
                                          </p:val>
                                        </p:tav>
                                        <p:tav tm="100000">
                                          <p:val>
                                            <p:strVal val="#ppt_w*.05"/>
                                          </p:val>
                                        </p:tav>
                                      </p:tavLst>
                                    </p:anim>
                                    <p:anim calcmode="lin" valueType="num">
                                      <p:cBhvr>
                                        <p:cTn id="35" dur="1000" accel="50000" fill="hold">
                                          <p:stCondLst>
                                            <p:cond delay="1000"/>
                                          </p:stCondLst>
                                        </p:cTn>
                                        <p:tgtEl>
                                          <p:spTgt spid="4099"/>
                                        </p:tgtEl>
                                        <p:attrNameLst>
                                          <p:attrName>ppt_w</p:attrName>
                                        </p:attrNameLst>
                                      </p:cBhvr>
                                      <p:tavLst>
                                        <p:tav tm="0">
                                          <p:val>
                                            <p:strVal val="#ppt_w*.05"/>
                                          </p:val>
                                        </p:tav>
                                        <p:tav tm="100000">
                                          <p:val>
                                            <p:strVal val="#ppt_w"/>
                                          </p:val>
                                        </p:tav>
                                      </p:tavLst>
                                    </p:anim>
                                    <p:anim calcmode="lin" valueType="num">
                                      <p:cBhvr>
                                        <p:cTn id="36" dur="2000" fill="hold"/>
                                        <p:tgtEl>
                                          <p:spTgt spid="4099"/>
                                        </p:tgtEl>
                                        <p:attrNameLst>
                                          <p:attrName>ppt_h</p:attrName>
                                        </p:attrNameLst>
                                      </p:cBhvr>
                                      <p:tavLst>
                                        <p:tav tm="0">
                                          <p:val>
                                            <p:strVal val="#ppt_h"/>
                                          </p:val>
                                        </p:tav>
                                        <p:tav tm="100000">
                                          <p:val>
                                            <p:strVal val="#ppt_h"/>
                                          </p:val>
                                        </p:tav>
                                      </p:tavLst>
                                    </p:anim>
                                    <p:anim calcmode="lin" valueType="num">
                                      <p:cBhvr>
                                        <p:cTn id="37" dur="1000" decel="50000" fill="hold">
                                          <p:stCondLst>
                                            <p:cond delay="0"/>
                                          </p:stCondLst>
                                        </p:cTn>
                                        <p:tgtEl>
                                          <p:spTgt spid="4099"/>
                                        </p:tgtEl>
                                        <p:attrNameLst>
                                          <p:attrName>ppt_x</p:attrName>
                                        </p:attrNameLst>
                                      </p:cBhvr>
                                      <p:tavLst>
                                        <p:tav tm="0">
                                          <p:val>
                                            <p:strVal val="#ppt_x+.4"/>
                                          </p:val>
                                        </p:tav>
                                        <p:tav tm="100000">
                                          <p:val>
                                            <p:strVal val="#ppt_x"/>
                                          </p:val>
                                        </p:tav>
                                      </p:tavLst>
                                    </p:anim>
                                    <p:anim calcmode="lin" valueType="num">
                                      <p:cBhvr>
                                        <p:cTn id="38" dur="1000" decel="50000" fill="hold">
                                          <p:stCondLst>
                                            <p:cond delay="0"/>
                                          </p:stCondLst>
                                        </p:cTn>
                                        <p:tgtEl>
                                          <p:spTgt spid="4099"/>
                                        </p:tgtEl>
                                        <p:attrNameLst>
                                          <p:attrName>ppt_y</p:attrName>
                                        </p:attrNameLst>
                                      </p:cBhvr>
                                      <p:tavLst>
                                        <p:tav tm="0">
                                          <p:val>
                                            <p:strVal val="#ppt_y-.2"/>
                                          </p:val>
                                        </p:tav>
                                        <p:tav tm="100000">
                                          <p:val>
                                            <p:strVal val="#ppt_y+.1"/>
                                          </p:val>
                                        </p:tav>
                                      </p:tavLst>
                                    </p:anim>
                                    <p:anim calcmode="lin" valueType="num">
                                      <p:cBhvr>
                                        <p:cTn id="39" dur="1000" accel="50000" fill="hold">
                                          <p:stCondLst>
                                            <p:cond delay="1000"/>
                                          </p:stCondLst>
                                        </p:cTn>
                                        <p:tgtEl>
                                          <p:spTgt spid="4099"/>
                                        </p:tgtEl>
                                        <p:attrNameLst>
                                          <p:attrName>ppt_y</p:attrName>
                                        </p:attrNameLst>
                                      </p:cBhvr>
                                      <p:tavLst>
                                        <p:tav tm="0">
                                          <p:val>
                                            <p:strVal val="#ppt_y+.1"/>
                                          </p:val>
                                        </p:tav>
                                        <p:tav tm="100000">
                                          <p:val>
                                            <p:strVal val="#ppt_y"/>
                                          </p:val>
                                        </p:tav>
                                      </p:tavLst>
                                    </p:anim>
                                    <p:animEffect transition="in" filter="fade">
                                      <p:cBhvr>
                                        <p:cTn id="40" dur="2000" decel="50000">
                                          <p:stCondLst>
                                            <p:cond delay="0"/>
                                          </p:stCondLst>
                                        </p:cTn>
                                        <p:tgtEl>
                                          <p:spTgt spid="4099"/>
                                        </p:tgtEl>
                                      </p:cBhvr>
                                    </p:animEffect>
                                  </p:childTnLst>
                                </p:cTn>
                              </p:par>
                            </p:childTnLst>
                          </p:cTn>
                        </p:par>
                      </p:childTnLst>
                    </p:cTn>
                  </p:par>
                  <p:par>
                    <p:cTn id="41" fill="hold">
                      <p:stCondLst>
                        <p:cond delay="indefinite"/>
                      </p:stCondLst>
                      <p:childTnLst>
                        <p:par>
                          <p:cTn id="42" fill="hold">
                            <p:stCondLst>
                              <p:cond delay="0"/>
                            </p:stCondLst>
                            <p:childTnLst>
                              <p:par>
                                <p:cTn id="43" presetID="58" presetClass="entr" presetSubtype="0" accel="10000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2000" fill="hold"/>
                                        <p:tgtEl>
                                          <p:spTgt spid="5"/>
                                        </p:tgtEl>
                                        <p:attrNameLst>
                                          <p:attrName>ppt_w</p:attrName>
                                        </p:attrNameLst>
                                      </p:cBhvr>
                                      <p:tavLst>
                                        <p:tav tm="0">
                                          <p:val>
                                            <p:strVal val="#ppt_w*2.5"/>
                                          </p:val>
                                        </p:tav>
                                        <p:tav tm="100000">
                                          <p:val>
                                            <p:strVal val="#ppt_w"/>
                                          </p:val>
                                        </p:tav>
                                      </p:tavLst>
                                    </p:anim>
                                    <p:anim calcmode="lin" valueType="num">
                                      <p:cBhvr>
                                        <p:cTn id="46" dur="2000" fill="hold"/>
                                        <p:tgtEl>
                                          <p:spTgt spid="5"/>
                                        </p:tgtEl>
                                        <p:attrNameLst>
                                          <p:attrName>ppt_h</p:attrName>
                                        </p:attrNameLst>
                                      </p:cBhvr>
                                      <p:tavLst>
                                        <p:tav tm="0">
                                          <p:val>
                                            <p:strVal val="#ppt_h*0.01"/>
                                          </p:val>
                                        </p:tav>
                                        <p:tav tm="100000">
                                          <p:val>
                                            <p:strVal val="#ppt_h"/>
                                          </p:val>
                                        </p:tav>
                                      </p:tavLst>
                                    </p:anim>
                                    <p:anim calcmode="lin" valueType="num">
                                      <p:cBhvr>
                                        <p:cTn id="47" dur="2000" fill="hold"/>
                                        <p:tgtEl>
                                          <p:spTgt spid="5"/>
                                        </p:tgtEl>
                                        <p:attrNameLst>
                                          <p:attrName>ppt_x</p:attrName>
                                        </p:attrNameLst>
                                      </p:cBhvr>
                                      <p:tavLst>
                                        <p:tav tm="0">
                                          <p:val>
                                            <p:strVal val="#ppt_x"/>
                                          </p:val>
                                        </p:tav>
                                        <p:tav tm="100000">
                                          <p:val>
                                            <p:strVal val="#ppt_x"/>
                                          </p:val>
                                        </p:tav>
                                      </p:tavLst>
                                    </p:anim>
                                    <p:anim calcmode="lin" valueType="num">
                                      <p:cBhvr>
                                        <p:cTn id="48" dur="2000" fill="hold"/>
                                        <p:tgtEl>
                                          <p:spTgt spid="5"/>
                                        </p:tgtEl>
                                        <p:attrNameLst>
                                          <p:attrName>ppt_y</p:attrName>
                                        </p:attrNameLst>
                                      </p:cBhvr>
                                      <p:tavLst>
                                        <p:tav tm="0">
                                          <p:val>
                                            <p:strVal val="#ppt_h+1"/>
                                          </p:val>
                                        </p:tav>
                                        <p:tav tm="100000">
                                          <p:val>
                                            <p:strVal val="#ppt_y"/>
                                          </p:val>
                                        </p:tav>
                                      </p:tavLst>
                                    </p:anim>
                                    <p:animEffect transition="in" filter="fade">
                                      <p:cBhvr>
                                        <p:cTn id="49" dur="2000"/>
                                        <p:tgtEl>
                                          <p:spTgt spid="5"/>
                                        </p:tgtEl>
                                      </p:cBhvr>
                                    </p:animEffect>
                                  </p:childTnLst>
                                </p:cTn>
                              </p:par>
                            </p:childTnLst>
                          </p:cTn>
                        </p:par>
                        <p:par>
                          <p:cTn id="50" fill="hold">
                            <p:stCondLst>
                              <p:cond delay="2000"/>
                            </p:stCondLst>
                            <p:childTnLst>
                              <p:par>
                                <p:cTn id="51" presetID="16" presetClass="entr" presetSubtype="26" fill="hold" nodeType="afterEffect">
                                  <p:stCondLst>
                                    <p:cond delay="0"/>
                                  </p:stCondLst>
                                  <p:childTnLst>
                                    <p:set>
                                      <p:cBhvr>
                                        <p:cTn id="52" dur="1" fill="hold">
                                          <p:stCondLst>
                                            <p:cond delay="0"/>
                                          </p:stCondLst>
                                        </p:cTn>
                                        <p:tgtEl>
                                          <p:spTgt spid="4100"/>
                                        </p:tgtEl>
                                        <p:attrNameLst>
                                          <p:attrName>style.visibility</p:attrName>
                                        </p:attrNameLst>
                                      </p:cBhvr>
                                      <p:to>
                                        <p:strVal val="visible"/>
                                      </p:to>
                                    </p:set>
                                    <p:animEffect transition="in" filter="barn(inHorizontal)">
                                      <p:cBhvr>
                                        <p:cTn id="53" dur="2000"/>
                                        <p:tgtEl>
                                          <p:spTgt spid="4100"/>
                                        </p:tgtEl>
                                      </p:cBhvr>
                                    </p:animEffect>
                                  </p:childTnLst>
                                </p:cTn>
                              </p:par>
                              <p:par>
                                <p:cTn id="54" presetID="16" presetClass="entr" presetSubtype="42" fill="hold" nodeType="withEffect">
                                  <p:stCondLst>
                                    <p:cond delay="0"/>
                                  </p:stCondLst>
                                  <p:childTnLst>
                                    <p:set>
                                      <p:cBhvr>
                                        <p:cTn id="55" dur="1" fill="hold">
                                          <p:stCondLst>
                                            <p:cond delay="0"/>
                                          </p:stCondLst>
                                        </p:cTn>
                                        <p:tgtEl>
                                          <p:spTgt spid="4101"/>
                                        </p:tgtEl>
                                        <p:attrNameLst>
                                          <p:attrName>style.visibility</p:attrName>
                                        </p:attrNameLst>
                                      </p:cBhvr>
                                      <p:to>
                                        <p:strVal val="visible"/>
                                      </p:to>
                                    </p:set>
                                    <p:animEffect transition="in" filter="barn(outHorizontal)">
                                      <p:cBhvr>
                                        <p:cTn id="56" dur="2000"/>
                                        <p:tgtEl>
                                          <p:spTgt spid="4101"/>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slide(fromBottom)">
                                      <p:cBhvr>
                                        <p:cTn id="59" dur="20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41" presetClass="entr" presetSubtype="0" fill="hold" grpId="0" nodeType="clickEffect">
                                  <p:stCondLst>
                                    <p:cond delay="0"/>
                                  </p:stCondLst>
                                  <p:iterate type="lt">
                                    <p:tmPct val="10000"/>
                                  </p:iterate>
                                  <p:childTnLst>
                                    <p:set>
                                      <p:cBhvr>
                                        <p:cTn id="63" dur="1" fill="hold">
                                          <p:stCondLst>
                                            <p:cond delay="0"/>
                                          </p:stCondLst>
                                        </p:cTn>
                                        <p:tgtEl>
                                          <p:spTgt spid="6"/>
                                        </p:tgtEl>
                                        <p:attrNameLst>
                                          <p:attrName>style.visibility</p:attrName>
                                        </p:attrNameLst>
                                      </p:cBhvr>
                                      <p:to>
                                        <p:strVal val="visible"/>
                                      </p:to>
                                    </p:set>
                                    <p:anim calcmode="lin" valueType="num">
                                      <p:cBhvr>
                                        <p:cTn id="6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6"/>
                                        </p:tgtEl>
                                        <p:attrNameLst>
                                          <p:attrName>ppt_y</p:attrName>
                                        </p:attrNameLst>
                                      </p:cBhvr>
                                      <p:tavLst>
                                        <p:tav tm="0">
                                          <p:val>
                                            <p:strVal val="#ppt_y"/>
                                          </p:val>
                                        </p:tav>
                                        <p:tav tm="100000">
                                          <p:val>
                                            <p:strVal val="#ppt_y"/>
                                          </p:val>
                                        </p:tav>
                                      </p:tavLst>
                                    </p:anim>
                                    <p:anim calcmode="lin" valueType="num">
                                      <p:cBhvr>
                                        <p:cTn id="6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6"/>
                                        </p:tgtEl>
                                      </p:cBhvr>
                                    </p:animEffect>
                                  </p:childTnLst>
                                </p:cTn>
                              </p:par>
                            </p:childTnLst>
                          </p:cTn>
                        </p:par>
                        <p:par>
                          <p:cTn id="69" fill="hold">
                            <p:stCondLst>
                              <p:cond delay="5800"/>
                            </p:stCondLst>
                            <p:childTnLst>
                              <p:par>
                                <p:cTn id="70" presetID="39" presetClass="entr" presetSubtype="0" accel="100000" fill="hold" nodeType="afterEffect">
                                  <p:stCondLst>
                                    <p:cond delay="0"/>
                                  </p:stCondLst>
                                  <p:childTnLst>
                                    <p:set>
                                      <p:cBhvr>
                                        <p:cTn id="71" dur="1" fill="hold">
                                          <p:stCondLst>
                                            <p:cond delay="0"/>
                                          </p:stCondLst>
                                        </p:cTn>
                                        <p:tgtEl>
                                          <p:spTgt spid="4102"/>
                                        </p:tgtEl>
                                        <p:attrNameLst>
                                          <p:attrName>style.visibility</p:attrName>
                                        </p:attrNameLst>
                                      </p:cBhvr>
                                      <p:to>
                                        <p:strVal val="visible"/>
                                      </p:to>
                                    </p:set>
                                    <p:anim calcmode="lin" valueType="num">
                                      <p:cBhvr>
                                        <p:cTn id="72" dur="2000" fill="hold"/>
                                        <p:tgtEl>
                                          <p:spTgt spid="4102"/>
                                        </p:tgtEl>
                                        <p:attrNameLst>
                                          <p:attrName>ppt_h</p:attrName>
                                        </p:attrNameLst>
                                      </p:cBhvr>
                                      <p:tavLst>
                                        <p:tav tm="0">
                                          <p:val>
                                            <p:strVal val="#ppt_h/20"/>
                                          </p:val>
                                        </p:tav>
                                        <p:tav tm="50000">
                                          <p:val>
                                            <p:strVal val="#ppt_h/20"/>
                                          </p:val>
                                        </p:tav>
                                        <p:tav tm="100000">
                                          <p:val>
                                            <p:strVal val="#ppt_h"/>
                                          </p:val>
                                        </p:tav>
                                      </p:tavLst>
                                    </p:anim>
                                    <p:anim calcmode="lin" valueType="num">
                                      <p:cBhvr>
                                        <p:cTn id="73" dur="2000" fill="hold"/>
                                        <p:tgtEl>
                                          <p:spTgt spid="4102"/>
                                        </p:tgtEl>
                                        <p:attrNameLst>
                                          <p:attrName>ppt_w</p:attrName>
                                        </p:attrNameLst>
                                      </p:cBhvr>
                                      <p:tavLst>
                                        <p:tav tm="0">
                                          <p:val>
                                            <p:strVal val="#ppt_w+.3"/>
                                          </p:val>
                                        </p:tav>
                                        <p:tav tm="50000">
                                          <p:val>
                                            <p:strVal val="#ppt_w+.3"/>
                                          </p:val>
                                        </p:tav>
                                        <p:tav tm="100000">
                                          <p:val>
                                            <p:strVal val="#ppt_w"/>
                                          </p:val>
                                        </p:tav>
                                      </p:tavLst>
                                    </p:anim>
                                    <p:anim calcmode="lin" valueType="num">
                                      <p:cBhvr>
                                        <p:cTn id="74" dur="2000" fill="hold"/>
                                        <p:tgtEl>
                                          <p:spTgt spid="4102"/>
                                        </p:tgtEl>
                                        <p:attrNameLst>
                                          <p:attrName>ppt_x</p:attrName>
                                        </p:attrNameLst>
                                      </p:cBhvr>
                                      <p:tavLst>
                                        <p:tav tm="0">
                                          <p:val>
                                            <p:strVal val="#ppt_x-.3"/>
                                          </p:val>
                                        </p:tav>
                                        <p:tav tm="50000">
                                          <p:val>
                                            <p:strVal val="#ppt_x"/>
                                          </p:val>
                                        </p:tav>
                                        <p:tav tm="100000">
                                          <p:val>
                                            <p:strVal val="#ppt_x"/>
                                          </p:val>
                                        </p:tav>
                                      </p:tavLst>
                                    </p:anim>
                                    <p:anim calcmode="lin" valueType="num">
                                      <p:cBhvr>
                                        <p:cTn id="75" dur="2000" fill="hold"/>
                                        <p:tgtEl>
                                          <p:spTgt spid="4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476672"/>
            <a:ext cx="9144000" cy="369332"/>
          </a:xfrm>
          <a:prstGeom prst="rect">
            <a:avLst/>
          </a:prstGeom>
          <a:noFill/>
        </p:spPr>
        <p:txBody>
          <a:bodyPr wrap="square" rtlCol="0">
            <a:spAutoFit/>
          </a:bodyPr>
          <a:lstStyle/>
          <a:p>
            <a:pPr algn="ctr"/>
            <a:r>
              <a:rPr lang="it-IT" dirty="0" smtClean="0">
                <a:solidFill>
                  <a:srgbClr val="7030A0"/>
                </a:solidFill>
                <a:latin typeface="Times New Roman" pitchFamily="18" charset="0"/>
                <a:cs typeface="Times New Roman" pitchFamily="18" charset="0"/>
              </a:rPr>
              <a:t>DEDUZIONE MATEMATICA DELLE CONDIZIONI </a:t>
            </a:r>
            <a:r>
              <a:rPr lang="it-IT" dirty="0" err="1" smtClean="0">
                <a:solidFill>
                  <a:srgbClr val="7030A0"/>
                </a:solidFill>
                <a:latin typeface="Times New Roman" pitchFamily="18" charset="0"/>
                <a:cs typeface="Times New Roman" pitchFamily="18" charset="0"/>
              </a:rPr>
              <a:t>DI</a:t>
            </a:r>
            <a:r>
              <a:rPr lang="it-IT" dirty="0" smtClean="0">
                <a:solidFill>
                  <a:srgbClr val="7030A0"/>
                </a:solidFill>
                <a:latin typeface="Times New Roman" pitchFamily="18" charset="0"/>
                <a:cs typeface="Times New Roman" pitchFamily="18" charset="0"/>
              </a:rPr>
              <a:t> INTERFERENZA</a:t>
            </a:r>
          </a:p>
        </p:txBody>
      </p:sp>
      <p:sp>
        <p:nvSpPr>
          <p:cNvPr id="3" name="CasellaDiTesto 2"/>
          <p:cNvSpPr txBox="1"/>
          <p:nvPr/>
        </p:nvSpPr>
        <p:spPr>
          <a:xfrm>
            <a:off x="0" y="980728"/>
            <a:ext cx="9144000" cy="954107"/>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Per dedurre matematicamente le formule esposte nella diapositiva 5 dobbiamo considerare la formula che ci consente di calcolare la posizione del punto P in funzione di tempo e distanza dalla sorgente. Immaginiamo dunque un punto P che dista x</a:t>
            </a:r>
            <a:r>
              <a:rPr lang="it-IT" sz="1400" baseline="-25000" dirty="0" smtClean="0">
                <a:latin typeface="Times New Roman" pitchFamily="18" charset="0"/>
                <a:cs typeface="Times New Roman" pitchFamily="18" charset="0"/>
              </a:rPr>
              <a:t>1</a:t>
            </a:r>
            <a:r>
              <a:rPr lang="it-IT" sz="1400" dirty="0" smtClean="0">
                <a:latin typeface="Times New Roman" pitchFamily="18" charset="0"/>
                <a:cs typeface="Times New Roman" pitchFamily="18" charset="0"/>
              </a:rPr>
              <a:t> da una sorgente S</a:t>
            </a:r>
            <a:r>
              <a:rPr lang="it-IT" sz="1400" baseline="-25000" dirty="0" smtClean="0">
                <a:latin typeface="Times New Roman" pitchFamily="18" charset="0"/>
                <a:cs typeface="Times New Roman" pitchFamily="18" charset="0"/>
              </a:rPr>
              <a:t>1</a:t>
            </a:r>
            <a:r>
              <a:rPr lang="it-IT" sz="1400" dirty="0" smtClean="0">
                <a:latin typeface="Times New Roman" pitchFamily="18" charset="0"/>
                <a:cs typeface="Times New Roman" pitchFamily="18" charset="0"/>
              </a:rPr>
              <a:t> e x</a:t>
            </a:r>
            <a:r>
              <a:rPr lang="it-IT" sz="1400" baseline="-25000" dirty="0" smtClean="0">
                <a:latin typeface="Times New Roman" pitchFamily="18" charset="0"/>
                <a:cs typeface="Times New Roman" pitchFamily="18" charset="0"/>
              </a:rPr>
              <a:t>2</a:t>
            </a:r>
            <a:r>
              <a:rPr lang="it-IT" sz="1400" dirty="0" smtClean="0">
                <a:latin typeface="Times New Roman" pitchFamily="18" charset="0"/>
                <a:cs typeface="Times New Roman" pitchFamily="18" charset="0"/>
              </a:rPr>
              <a:t> da una sorgente S</a:t>
            </a:r>
            <a:r>
              <a:rPr lang="it-IT" sz="1400" baseline="-25000" dirty="0" smtClean="0">
                <a:latin typeface="Times New Roman" pitchFamily="18" charset="0"/>
                <a:cs typeface="Times New Roman" pitchFamily="18" charset="0"/>
              </a:rPr>
              <a:t>2</a:t>
            </a:r>
            <a:r>
              <a:rPr lang="it-IT" sz="1400" dirty="0" smtClean="0">
                <a:latin typeface="Times New Roman" pitchFamily="18" charset="0"/>
                <a:cs typeface="Times New Roman" pitchFamily="18" charset="0"/>
              </a:rPr>
              <a:t> in fase con la prima. Sommiamo algebricamente le ampiezze che le onde provenienti dalle due fonti hanno nel punto P:</a:t>
            </a:r>
            <a:endParaRPr lang="it-IT" sz="1400" dirty="0">
              <a:latin typeface="Times New Roman" pitchFamily="18" charset="0"/>
              <a:cs typeface="Times New Roman" pitchFamily="18" charset="0"/>
            </a:endParaRPr>
          </a:p>
        </p:txBody>
      </p:sp>
      <p:sp>
        <p:nvSpPr>
          <p:cNvPr id="4" name="CasellaDiTesto 3"/>
          <p:cNvSpPr txBox="1"/>
          <p:nvPr/>
        </p:nvSpPr>
        <p:spPr>
          <a:xfrm>
            <a:off x="3419872" y="1988840"/>
            <a:ext cx="2232248" cy="738664"/>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Da cui, supponendo per semplicità </a:t>
            </a:r>
            <a:r>
              <a:rPr lang="it-IT" sz="1400" dirty="0" err="1" smtClean="0">
                <a:latin typeface="Times New Roman" pitchFamily="18" charset="0"/>
                <a:cs typeface="Times New Roman" pitchFamily="18" charset="0"/>
              </a:rPr>
              <a:t>x</a:t>
            </a:r>
            <a:r>
              <a:rPr lang="it-IT" sz="1400" baseline="-25000" dirty="0" err="1" smtClean="0">
                <a:latin typeface="Times New Roman" pitchFamily="18" charset="0"/>
                <a:cs typeface="Times New Roman" pitchFamily="18" charset="0"/>
              </a:rPr>
              <a:t>max</a:t>
            </a:r>
            <a:r>
              <a:rPr lang="it-IT" sz="1400" baseline="-25000" dirty="0" smtClean="0">
                <a:latin typeface="Times New Roman" pitchFamily="18" charset="0"/>
                <a:cs typeface="Times New Roman" pitchFamily="18" charset="0"/>
              </a:rPr>
              <a:t> </a:t>
            </a:r>
            <a:r>
              <a:rPr lang="it-IT" sz="1400" dirty="0" smtClean="0">
                <a:latin typeface="Times New Roman" pitchFamily="18" charset="0"/>
                <a:cs typeface="Times New Roman" pitchFamily="18" charset="0"/>
              </a:rPr>
              <a:t>identico per entrambe le onde:</a:t>
            </a:r>
            <a:endParaRPr lang="it-IT" sz="1400" dirty="0">
              <a:latin typeface="Times New Roman" pitchFamily="18" charset="0"/>
              <a:cs typeface="Times New Roman" pitchFamily="18" charset="0"/>
            </a:endParaRPr>
          </a:p>
        </p:txBody>
      </p:sp>
      <p:sp>
        <p:nvSpPr>
          <p:cNvPr id="5" name="CasellaDiTesto 4"/>
          <p:cNvSpPr txBox="1"/>
          <p:nvPr/>
        </p:nvSpPr>
        <p:spPr>
          <a:xfrm>
            <a:off x="0" y="2780928"/>
            <a:ext cx="9144000" cy="307777"/>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Considerando le formule di </a:t>
            </a:r>
            <a:r>
              <a:rPr lang="it-IT" sz="1400" dirty="0" err="1" smtClean="0">
                <a:latin typeface="Times New Roman" pitchFamily="18" charset="0"/>
                <a:cs typeface="Times New Roman" pitchFamily="18" charset="0"/>
              </a:rPr>
              <a:t>prostaferesi</a:t>
            </a:r>
            <a:r>
              <a:rPr lang="it-IT" sz="1400" dirty="0" smtClean="0">
                <a:latin typeface="Times New Roman" pitchFamily="18" charset="0"/>
                <a:cs typeface="Times New Roman" pitchFamily="18" charset="0"/>
              </a:rPr>
              <a:t> la relazione precedente diviene:</a:t>
            </a:r>
            <a:endParaRPr lang="it-IT" sz="1400" dirty="0">
              <a:latin typeface="Times New Roman" pitchFamily="18" charset="0"/>
              <a:cs typeface="Times New Roman" pitchFamily="18" charset="0"/>
            </a:endParaRPr>
          </a:p>
        </p:txBody>
      </p:sp>
      <p:pic>
        <p:nvPicPr>
          <p:cNvPr id="2050" name="Picture 2" descr="C:\Users\Luca\Desktop\Onde e luce\Form. Interf. 1.jpg"/>
          <p:cNvPicPr>
            <a:picLocks noChangeAspect="1" noChangeArrowheads="1"/>
          </p:cNvPicPr>
          <p:nvPr/>
        </p:nvPicPr>
        <p:blipFill>
          <a:blip r:embed="rId3" cstate="print"/>
          <a:srcRect/>
          <a:stretch>
            <a:fillRect/>
          </a:stretch>
        </p:blipFill>
        <p:spPr bwMode="auto">
          <a:xfrm>
            <a:off x="323528" y="2132856"/>
            <a:ext cx="3024336" cy="446313"/>
          </a:xfrm>
          <a:prstGeom prst="rect">
            <a:avLst/>
          </a:prstGeom>
          <a:noFill/>
          <a:ln>
            <a:solidFill>
              <a:srgbClr val="003300"/>
            </a:solidFill>
          </a:ln>
        </p:spPr>
      </p:pic>
      <p:pic>
        <p:nvPicPr>
          <p:cNvPr id="2051" name="Picture 3" descr="C:\Users\Luca\Desktop\Onde e luce\Form. Interf. 2.jpg"/>
          <p:cNvPicPr>
            <a:picLocks noChangeAspect="1" noChangeArrowheads="1"/>
          </p:cNvPicPr>
          <p:nvPr/>
        </p:nvPicPr>
        <p:blipFill>
          <a:blip r:embed="rId4" cstate="print"/>
          <a:srcRect/>
          <a:stretch>
            <a:fillRect/>
          </a:stretch>
        </p:blipFill>
        <p:spPr bwMode="auto">
          <a:xfrm>
            <a:off x="5796136" y="2132856"/>
            <a:ext cx="2761806" cy="504056"/>
          </a:xfrm>
          <a:prstGeom prst="rect">
            <a:avLst/>
          </a:prstGeom>
          <a:noFill/>
          <a:ln>
            <a:solidFill>
              <a:srgbClr val="003300"/>
            </a:solidFill>
          </a:ln>
        </p:spPr>
      </p:pic>
      <p:pic>
        <p:nvPicPr>
          <p:cNvPr id="2052" name="Picture 4" descr="C:\Users\Luca\Desktop\Onde e luce\Form. Interf. 3.jpg"/>
          <p:cNvPicPr>
            <a:picLocks noChangeAspect="1" noChangeArrowheads="1"/>
          </p:cNvPicPr>
          <p:nvPr/>
        </p:nvPicPr>
        <p:blipFill>
          <a:blip r:embed="rId5" cstate="print"/>
          <a:srcRect/>
          <a:stretch>
            <a:fillRect/>
          </a:stretch>
        </p:blipFill>
        <p:spPr bwMode="auto">
          <a:xfrm>
            <a:off x="2843808" y="3140968"/>
            <a:ext cx="3456384" cy="578378"/>
          </a:xfrm>
          <a:prstGeom prst="rect">
            <a:avLst/>
          </a:prstGeom>
          <a:noFill/>
          <a:ln>
            <a:solidFill>
              <a:srgbClr val="003300"/>
            </a:solidFill>
          </a:ln>
        </p:spPr>
      </p:pic>
      <p:sp>
        <p:nvSpPr>
          <p:cNvPr id="9" name="CasellaDiTesto 8"/>
          <p:cNvSpPr txBox="1"/>
          <p:nvPr/>
        </p:nvSpPr>
        <p:spPr>
          <a:xfrm>
            <a:off x="0" y="3861048"/>
            <a:ext cx="9144000" cy="738664"/>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Notiamo che il termine su cui viene composto il coseno è indipendente dal tempo e determina dunque l’ampiezza massima dell’onda (moltiplicato per 2 </a:t>
            </a:r>
            <a:r>
              <a:rPr lang="it-IT" sz="1400" dirty="0" err="1" smtClean="0">
                <a:latin typeface="Times New Roman" pitchFamily="18" charset="0"/>
                <a:cs typeface="Times New Roman" pitchFamily="18" charset="0"/>
              </a:rPr>
              <a:t>s</a:t>
            </a:r>
            <a:r>
              <a:rPr lang="it-IT" sz="1400" baseline="-25000" dirty="0" err="1" smtClean="0">
                <a:latin typeface="Times New Roman" pitchFamily="18" charset="0"/>
                <a:cs typeface="Times New Roman" pitchFamily="18" charset="0"/>
              </a:rPr>
              <a:t>max</a:t>
            </a:r>
            <a:r>
              <a:rPr lang="it-IT" sz="1400" dirty="0" smtClean="0">
                <a:latin typeface="Times New Roman" pitchFamily="18" charset="0"/>
                <a:cs typeface="Times New Roman" pitchFamily="18" charset="0"/>
              </a:rPr>
              <a:t>); il termine su cui viene composto il seno dipende invece dal tempo e ci fornisce l’ampiezza dell’onda nel punto P in un preciso istante:</a:t>
            </a:r>
            <a:endParaRPr lang="it-IT" sz="1400" dirty="0">
              <a:latin typeface="Times New Roman" pitchFamily="18" charset="0"/>
              <a:cs typeface="Times New Roman" pitchFamily="18" charset="0"/>
            </a:endParaRPr>
          </a:p>
        </p:txBody>
      </p:sp>
      <p:pic>
        <p:nvPicPr>
          <p:cNvPr id="2053" name="Picture 5" descr="C:\Users\Luca\Desktop\Onde e luce\Form. Interf. 5.jpg"/>
          <p:cNvPicPr>
            <a:picLocks noChangeAspect="1" noChangeArrowheads="1"/>
          </p:cNvPicPr>
          <p:nvPr/>
        </p:nvPicPr>
        <p:blipFill>
          <a:blip r:embed="rId6" cstate="print"/>
          <a:srcRect/>
          <a:stretch>
            <a:fillRect/>
          </a:stretch>
        </p:blipFill>
        <p:spPr bwMode="auto">
          <a:xfrm>
            <a:off x="5364088" y="4581128"/>
            <a:ext cx="1584176" cy="591245"/>
          </a:xfrm>
          <a:prstGeom prst="rect">
            <a:avLst/>
          </a:prstGeom>
          <a:noFill/>
          <a:ln>
            <a:solidFill>
              <a:srgbClr val="003300"/>
            </a:solidFill>
          </a:ln>
        </p:spPr>
      </p:pic>
      <p:pic>
        <p:nvPicPr>
          <p:cNvPr id="2054" name="Picture 6" descr="C:\Users\Luca\Desktop\Onde e luce\Form. Interf. 4.jpg"/>
          <p:cNvPicPr>
            <a:picLocks noChangeAspect="1" noChangeArrowheads="1"/>
          </p:cNvPicPr>
          <p:nvPr/>
        </p:nvPicPr>
        <p:blipFill>
          <a:blip r:embed="rId7" cstate="print"/>
          <a:srcRect/>
          <a:stretch>
            <a:fillRect/>
          </a:stretch>
        </p:blipFill>
        <p:spPr bwMode="auto">
          <a:xfrm>
            <a:off x="2483768" y="4581128"/>
            <a:ext cx="1656184" cy="577347"/>
          </a:xfrm>
          <a:prstGeom prst="rect">
            <a:avLst/>
          </a:prstGeom>
          <a:noFill/>
          <a:ln>
            <a:solidFill>
              <a:srgbClr val="003300"/>
            </a:solidFill>
          </a:ln>
        </p:spPr>
      </p:pic>
      <p:sp>
        <p:nvSpPr>
          <p:cNvPr id="12" name="CasellaDiTesto 11"/>
          <p:cNvSpPr txBox="1"/>
          <p:nvPr/>
        </p:nvSpPr>
        <p:spPr>
          <a:xfrm>
            <a:off x="0" y="5157192"/>
            <a:ext cx="9144000" cy="307777"/>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Analizzando meglio il primo termine, osserviamo che esso potrà variare, data la presenza del coseno, tra i valori:</a:t>
            </a:r>
            <a:endParaRPr lang="it-IT" sz="1400" dirty="0">
              <a:latin typeface="Times New Roman" pitchFamily="18" charset="0"/>
              <a:cs typeface="Times New Roman" pitchFamily="18" charset="0"/>
            </a:endParaRPr>
          </a:p>
        </p:txBody>
      </p:sp>
      <p:pic>
        <p:nvPicPr>
          <p:cNvPr id="2055" name="Picture 7" descr="C:\Users\Luca\Desktop\Onde e luce\Form. Interf. 7.jpg"/>
          <p:cNvPicPr>
            <a:picLocks noChangeAspect="1" noChangeArrowheads="1"/>
          </p:cNvPicPr>
          <p:nvPr/>
        </p:nvPicPr>
        <p:blipFill>
          <a:blip r:embed="rId8" cstate="print"/>
          <a:srcRect/>
          <a:stretch>
            <a:fillRect/>
          </a:stretch>
        </p:blipFill>
        <p:spPr bwMode="auto">
          <a:xfrm>
            <a:off x="3347864" y="5517232"/>
            <a:ext cx="2520280" cy="276892"/>
          </a:xfrm>
          <a:prstGeom prst="rect">
            <a:avLst/>
          </a:prstGeom>
          <a:noFill/>
          <a:ln>
            <a:solidFill>
              <a:srgbClr val="003300"/>
            </a:solidFill>
          </a:ln>
        </p:spPr>
      </p:pic>
      <p:sp>
        <p:nvSpPr>
          <p:cNvPr id="14" name="CasellaDiTesto 13"/>
          <p:cNvSpPr txBox="1"/>
          <p:nvPr/>
        </p:nvSpPr>
        <p:spPr>
          <a:xfrm>
            <a:off x="0" y="5877272"/>
            <a:ext cx="9144000" cy="523220"/>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Si ha interferenza totalmente costruttiva se il primo termine vale ± 2 </a:t>
            </a:r>
            <a:r>
              <a:rPr lang="it-IT" sz="1400" dirty="0" err="1" smtClean="0">
                <a:latin typeface="Times New Roman" pitchFamily="18" charset="0"/>
                <a:cs typeface="Times New Roman" pitchFamily="18" charset="0"/>
              </a:rPr>
              <a:t>s</a:t>
            </a:r>
            <a:r>
              <a:rPr lang="it-IT" sz="1400" baseline="-25000" dirty="0" err="1" smtClean="0">
                <a:latin typeface="Times New Roman" pitchFamily="18" charset="0"/>
                <a:cs typeface="Times New Roman" pitchFamily="18" charset="0"/>
              </a:rPr>
              <a:t>max</a:t>
            </a:r>
            <a:r>
              <a:rPr lang="it-IT" sz="1400" dirty="0" smtClean="0">
                <a:latin typeface="Times New Roman" pitchFamily="18" charset="0"/>
                <a:cs typeface="Times New Roman" pitchFamily="18" charset="0"/>
              </a:rPr>
              <a:t>, totalmente distruttiva se il primo termine vale zero. L’interferenza è intermedia se il primo termine è diverso dai valori limite.</a:t>
            </a:r>
            <a:endParaRPr lang="it-IT" sz="1400" dirty="0">
              <a:latin typeface="Times New Roman" pitchFamily="18" charset="0"/>
              <a:cs typeface="Times New Roman" pitchFamily="18" charset="0"/>
            </a:endParaRPr>
          </a:p>
        </p:txBody>
      </p:sp>
      <p:sp>
        <p:nvSpPr>
          <p:cNvPr id="15" name="Indietro o precedente 14">
            <a:hlinkClick r:id="" action="ppaction://hlinkshowjump?jump=previousslide" highlightClick="1"/>
          </p:cNvPr>
          <p:cNvSpPr/>
          <p:nvPr/>
        </p:nvSpPr>
        <p:spPr>
          <a:xfrm>
            <a:off x="8567936" y="6569968"/>
            <a:ext cx="288032" cy="288032"/>
          </a:xfrm>
          <a:prstGeom prst="actionButtonBackPrevious">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Avanti o successivo 15">
            <a:hlinkClick r:id="" action="ppaction://hlinkshowjump?jump=nextslide" highlightClick="1"/>
          </p:cNvPr>
          <p:cNvSpPr/>
          <p:nvPr/>
        </p:nvSpPr>
        <p:spPr>
          <a:xfrm>
            <a:off x="8855968" y="6569968"/>
            <a:ext cx="288032" cy="288032"/>
          </a:xfrm>
          <a:prstGeom prst="actionButtonForwardNext">
            <a:avLst/>
          </a:prstGeom>
          <a:solidFill>
            <a:schemeClr val="accent3">
              <a:lumMod val="75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25"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
                                        </p:tgtEl>
                                      </p:cBhvr>
                                    </p:animEffect>
                                  </p:childTnLst>
                                </p:cTn>
                              </p:par>
                            </p:childTnLst>
                          </p:cTn>
                        </p:par>
                        <p:par>
                          <p:cTn id="20" fill="hold">
                            <p:stCondLst>
                              <p:cond delay="6000"/>
                            </p:stCondLst>
                            <p:childTnLst>
                              <p:par>
                                <p:cTn id="21" presetID="47" presetClass="entr" presetSubtype="0" fill="hold" nodeType="after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fade">
                                      <p:cBhvr>
                                        <p:cTn id="23" dur="2000"/>
                                        <p:tgtEl>
                                          <p:spTgt spid="2050"/>
                                        </p:tgtEl>
                                      </p:cBhvr>
                                    </p:animEffect>
                                    <p:anim calcmode="lin" valueType="num">
                                      <p:cBhvr>
                                        <p:cTn id="24" dur="2000" fill="hold"/>
                                        <p:tgtEl>
                                          <p:spTgt spid="2050"/>
                                        </p:tgtEl>
                                        <p:attrNameLst>
                                          <p:attrName>ppt_x</p:attrName>
                                        </p:attrNameLst>
                                      </p:cBhvr>
                                      <p:tavLst>
                                        <p:tav tm="0">
                                          <p:val>
                                            <p:strVal val="#ppt_x"/>
                                          </p:val>
                                        </p:tav>
                                        <p:tav tm="100000">
                                          <p:val>
                                            <p:strVal val="#ppt_x"/>
                                          </p:val>
                                        </p:tav>
                                      </p:tavLst>
                                    </p:anim>
                                    <p:anim calcmode="lin" valueType="num">
                                      <p:cBhvr>
                                        <p:cTn id="25" dur="2000" fill="hold"/>
                                        <p:tgtEl>
                                          <p:spTgt spid="2050"/>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2051"/>
                                        </p:tgtEl>
                                        <p:attrNameLst>
                                          <p:attrName>style.visibility</p:attrName>
                                        </p:attrNameLst>
                                      </p:cBhvr>
                                      <p:to>
                                        <p:strVal val="visible"/>
                                      </p:to>
                                    </p:set>
                                    <p:animEffect transition="in" filter="fade">
                                      <p:cBhvr>
                                        <p:cTn id="28" dur="2000"/>
                                        <p:tgtEl>
                                          <p:spTgt spid="2051"/>
                                        </p:tgtEl>
                                      </p:cBhvr>
                                    </p:animEffect>
                                    <p:anim calcmode="lin" valueType="num">
                                      <p:cBhvr>
                                        <p:cTn id="29" dur="2000" fill="hold"/>
                                        <p:tgtEl>
                                          <p:spTgt spid="2051"/>
                                        </p:tgtEl>
                                        <p:attrNameLst>
                                          <p:attrName>ppt_x</p:attrName>
                                        </p:attrNameLst>
                                      </p:cBhvr>
                                      <p:tavLst>
                                        <p:tav tm="0">
                                          <p:val>
                                            <p:strVal val="#ppt_x"/>
                                          </p:val>
                                        </p:tav>
                                        <p:tav tm="100000">
                                          <p:val>
                                            <p:strVal val="#ppt_x"/>
                                          </p:val>
                                        </p:tav>
                                      </p:tavLst>
                                    </p:anim>
                                    <p:anim calcmode="lin" valueType="num">
                                      <p:cBhvr>
                                        <p:cTn id="30" dur="2000" fill="hold"/>
                                        <p:tgtEl>
                                          <p:spTgt spid="2051"/>
                                        </p:tgtEl>
                                        <p:attrNameLst>
                                          <p:attrName>ppt_y</p:attrName>
                                        </p:attrNameLst>
                                      </p:cBhvr>
                                      <p:tavLst>
                                        <p:tav tm="0">
                                          <p:val>
                                            <p:strVal val="#ppt_y-.1"/>
                                          </p:val>
                                        </p:tav>
                                        <p:tav tm="100000">
                                          <p:val>
                                            <p:strVal val="#ppt_y"/>
                                          </p:val>
                                        </p:tav>
                                      </p:tavLst>
                                    </p:anim>
                                  </p:childTnLst>
                                </p:cTn>
                              </p:par>
                              <p:par>
                                <p:cTn id="31" presetID="7" presetClass="entr" presetSubtype="4"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0" fill="hold"/>
                                        <p:tgtEl>
                                          <p:spTgt spid="4"/>
                                        </p:tgtEl>
                                        <p:attrNameLst>
                                          <p:attrName>ppt_x</p:attrName>
                                        </p:attrNameLst>
                                      </p:cBhvr>
                                      <p:tavLst>
                                        <p:tav tm="0">
                                          <p:val>
                                            <p:strVal val="#ppt_x"/>
                                          </p:val>
                                        </p:tav>
                                        <p:tav tm="100000">
                                          <p:val>
                                            <p:strVal val="#ppt_x"/>
                                          </p:val>
                                        </p:tav>
                                      </p:tavLst>
                                    </p:anim>
                                    <p:anim calcmode="lin" valueType="num">
                                      <p:cBhvr additive="base">
                                        <p:cTn id="34"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7" presetClass="entr" presetSubtype="8"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0" fill="hold"/>
                                        <p:tgtEl>
                                          <p:spTgt spid="5"/>
                                        </p:tgtEl>
                                        <p:attrNameLst>
                                          <p:attrName>ppt_x</p:attrName>
                                        </p:attrNameLst>
                                      </p:cBhvr>
                                      <p:tavLst>
                                        <p:tav tm="0">
                                          <p:val>
                                            <p:strVal val="0-#ppt_w/2"/>
                                          </p:val>
                                        </p:tav>
                                        <p:tav tm="100000">
                                          <p:val>
                                            <p:strVal val="#ppt_x"/>
                                          </p:val>
                                        </p:tav>
                                      </p:tavLst>
                                    </p:anim>
                                    <p:anim calcmode="lin" valueType="num">
                                      <p:cBhvr additive="base">
                                        <p:cTn id="40" dur="5000" fill="hold"/>
                                        <p:tgtEl>
                                          <p:spTgt spid="5"/>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39" presetClass="entr" presetSubtype="0" accel="100000" fill="hold" nodeType="afterEffect">
                                  <p:stCondLst>
                                    <p:cond delay="0"/>
                                  </p:stCondLst>
                                  <p:childTnLst>
                                    <p:set>
                                      <p:cBhvr>
                                        <p:cTn id="43" dur="1" fill="hold">
                                          <p:stCondLst>
                                            <p:cond delay="0"/>
                                          </p:stCondLst>
                                        </p:cTn>
                                        <p:tgtEl>
                                          <p:spTgt spid="2052"/>
                                        </p:tgtEl>
                                        <p:attrNameLst>
                                          <p:attrName>style.visibility</p:attrName>
                                        </p:attrNameLst>
                                      </p:cBhvr>
                                      <p:to>
                                        <p:strVal val="visible"/>
                                      </p:to>
                                    </p:set>
                                    <p:anim calcmode="lin" valueType="num">
                                      <p:cBhvr>
                                        <p:cTn id="44" dur="2000" fill="hold"/>
                                        <p:tgtEl>
                                          <p:spTgt spid="2052"/>
                                        </p:tgtEl>
                                        <p:attrNameLst>
                                          <p:attrName>ppt_h</p:attrName>
                                        </p:attrNameLst>
                                      </p:cBhvr>
                                      <p:tavLst>
                                        <p:tav tm="0">
                                          <p:val>
                                            <p:strVal val="#ppt_h/20"/>
                                          </p:val>
                                        </p:tav>
                                        <p:tav tm="50000">
                                          <p:val>
                                            <p:strVal val="#ppt_h/20"/>
                                          </p:val>
                                        </p:tav>
                                        <p:tav tm="100000">
                                          <p:val>
                                            <p:strVal val="#ppt_h"/>
                                          </p:val>
                                        </p:tav>
                                      </p:tavLst>
                                    </p:anim>
                                    <p:anim calcmode="lin" valueType="num">
                                      <p:cBhvr>
                                        <p:cTn id="45" dur="2000" fill="hold"/>
                                        <p:tgtEl>
                                          <p:spTgt spid="2052"/>
                                        </p:tgtEl>
                                        <p:attrNameLst>
                                          <p:attrName>ppt_w</p:attrName>
                                        </p:attrNameLst>
                                      </p:cBhvr>
                                      <p:tavLst>
                                        <p:tav tm="0">
                                          <p:val>
                                            <p:strVal val="#ppt_w+.3"/>
                                          </p:val>
                                        </p:tav>
                                        <p:tav tm="50000">
                                          <p:val>
                                            <p:strVal val="#ppt_w+.3"/>
                                          </p:val>
                                        </p:tav>
                                        <p:tav tm="100000">
                                          <p:val>
                                            <p:strVal val="#ppt_w"/>
                                          </p:val>
                                        </p:tav>
                                      </p:tavLst>
                                    </p:anim>
                                    <p:anim calcmode="lin" valueType="num">
                                      <p:cBhvr>
                                        <p:cTn id="46" dur="2000" fill="hold"/>
                                        <p:tgtEl>
                                          <p:spTgt spid="2052"/>
                                        </p:tgtEl>
                                        <p:attrNameLst>
                                          <p:attrName>ppt_x</p:attrName>
                                        </p:attrNameLst>
                                      </p:cBhvr>
                                      <p:tavLst>
                                        <p:tav tm="0">
                                          <p:val>
                                            <p:strVal val="#ppt_x-.3"/>
                                          </p:val>
                                        </p:tav>
                                        <p:tav tm="50000">
                                          <p:val>
                                            <p:strVal val="#ppt_x"/>
                                          </p:val>
                                        </p:tav>
                                        <p:tav tm="100000">
                                          <p:val>
                                            <p:strVal val="#ppt_x"/>
                                          </p:val>
                                        </p:tav>
                                      </p:tavLst>
                                    </p:anim>
                                    <p:anim calcmode="lin" valueType="num">
                                      <p:cBhvr>
                                        <p:cTn id="47" dur="20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strVal val="#ppt_w*2.5"/>
                                          </p:val>
                                        </p:tav>
                                        <p:tav tm="100000">
                                          <p:val>
                                            <p:strVal val="#ppt_w"/>
                                          </p:val>
                                        </p:tav>
                                      </p:tavLst>
                                    </p:anim>
                                    <p:anim calcmode="lin" valueType="num">
                                      <p:cBhvr>
                                        <p:cTn id="53" dur="500" fill="hold"/>
                                        <p:tgtEl>
                                          <p:spTgt spid="9"/>
                                        </p:tgtEl>
                                        <p:attrNameLst>
                                          <p:attrName>ppt_h</p:attrName>
                                        </p:attrNameLst>
                                      </p:cBhvr>
                                      <p:tavLst>
                                        <p:tav tm="0">
                                          <p:val>
                                            <p:strVal val="#ppt_h*0.01"/>
                                          </p:val>
                                        </p:tav>
                                        <p:tav tm="100000">
                                          <p:val>
                                            <p:strVal val="#ppt_h"/>
                                          </p:val>
                                        </p:tav>
                                      </p:tavLst>
                                    </p:anim>
                                    <p:anim calcmode="lin" valueType="num">
                                      <p:cBhvr>
                                        <p:cTn id="54" dur="500" fill="hold"/>
                                        <p:tgtEl>
                                          <p:spTgt spid="9"/>
                                        </p:tgtEl>
                                        <p:attrNameLst>
                                          <p:attrName>ppt_x</p:attrName>
                                        </p:attrNameLst>
                                      </p:cBhvr>
                                      <p:tavLst>
                                        <p:tav tm="0">
                                          <p:val>
                                            <p:strVal val="#ppt_x"/>
                                          </p:val>
                                        </p:tav>
                                        <p:tav tm="100000">
                                          <p:val>
                                            <p:strVal val="#ppt_x"/>
                                          </p:val>
                                        </p:tav>
                                      </p:tavLst>
                                    </p:anim>
                                    <p:anim calcmode="lin" valueType="num">
                                      <p:cBhvr>
                                        <p:cTn id="55" dur="500" fill="hold"/>
                                        <p:tgtEl>
                                          <p:spTgt spid="9"/>
                                        </p:tgtEl>
                                        <p:attrNameLst>
                                          <p:attrName>ppt_y</p:attrName>
                                        </p:attrNameLst>
                                      </p:cBhvr>
                                      <p:tavLst>
                                        <p:tav tm="0">
                                          <p:val>
                                            <p:strVal val="#ppt_h+1"/>
                                          </p:val>
                                        </p:tav>
                                        <p:tav tm="100000">
                                          <p:val>
                                            <p:strVal val="#ppt_y"/>
                                          </p:val>
                                        </p:tav>
                                      </p:tavLst>
                                    </p:anim>
                                    <p:animEffect transition="in" filter="fade">
                                      <p:cBhvr>
                                        <p:cTn id="56" dur="500"/>
                                        <p:tgtEl>
                                          <p:spTgt spid="9"/>
                                        </p:tgtEl>
                                      </p:cBhvr>
                                    </p:animEffect>
                                  </p:childTnLst>
                                </p:cTn>
                              </p:par>
                            </p:childTnLst>
                          </p:cTn>
                        </p:par>
                        <p:par>
                          <p:cTn id="57" fill="hold">
                            <p:stCondLst>
                              <p:cond delay="500"/>
                            </p:stCondLst>
                            <p:childTnLst>
                              <p:par>
                                <p:cTn id="58" presetID="26" presetClass="entr" presetSubtype="0" fill="hold" nodeType="afterEffect">
                                  <p:stCondLst>
                                    <p:cond delay="0"/>
                                  </p:stCondLst>
                                  <p:childTnLst>
                                    <p:set>
                                      <p:cBhvr>
                                        <p:cTn id="59" dur="1" fill="hold">
                                          <p:stCondLst>
                                            <p:cond delay="0"/>
                                          </p:stCondLst>
                                        </p:cTn>
                                        <p:tgtEl>
                                          <p:spTgt spid="2054"/>
                                        </p:tgtEl>
                                        <p:attrNameLst>
                                          <p:attrName>style.visibility</p:attrName>
                                        </p:attrNameLst>
                                      </p:cBhvr>
                                      <p:to>
                                        <p:strVal val="visible"/>
                                      </p:to>
                                    </p:set>
                                    <p:animEffect transition="in" filter="wipe(down)">
                                      <p:cBhvr>
                                        <p:cTn id="60" dur="580">
                                          <p:stCondLst>
                                            <p:cond delay="0"/>
                                          </p:stCondLst>
                                        </p:cTn>
                                        <p:tgtEl>
                                          <p:spTgt spid="2054"/>
                                        </p:tgtEl>
                                      </p:cBhvr>
                                    </p:animEffect>
                                    <p:anim calcmode="lin" valueType="num">
                                      <p:cBhvr>
                                        <p:cTn id="61" dur="1822" tmFilter="0,0; 0.14,0.36; 0.43,0.73; 0.71,0.91; 1.0,1.0">
                                          <p:stCondLst>
                                            <p:cond delay="0"/>
                                          </p:stCondLst>
                                        </p:cTn>
                                        <p:tgtEl>
                                          <p:spTgt spid="2054"/>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2054"/>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2054"/>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2054"/>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2054"/>
                                        </p:tgtEl>
                                        <p:attrNameLst>
                                          <p:attrName>ppt_y</p:attrName>
                                        </p:attrNameLst>
                                      </p:cBhvr>
                                      <p:tavLst>
                                        <p:tav tm="0" fmla="#ppt_y-sin(pi*$)/81">
                                          <p:val>
                                            <p:fltVal val="0"/>
                                          </p:val>
                                        </p:tav>
                                        <p:tav tm="100000">
                                          <p:val>
                                            <p:fltVal val="1"/>
                                          </p:val>
                                        </p:tav>
                                      </p:tavLst>
                                    </p:anim>
                                    <p:animScale>
                                      <p:cBhvr>
                                        <p:cTn id="66" dur="26">
                                          <p:stCondLst>
                                            <p:cond delay="650"/>
                                          </p:stCondLst>
                                        </p:cTn>
                                        <p:tgtEl>
                                          <p:spTgt spid="2054"/>
                                        </p:tgtEl>
                                      </p:cBhvr>
                                      <p:to x="100000" y="60000"/>
                                    </p:animScale>
                                    <p:animScale>
                                      <p:cBhvr>
                                        <p:cTn id="67" dur="166" decel="50000">
                                          <p:stCondLst>
                                            <p:cond delay="676"/>
                                          </p:stCondLst>
                                        </p:cTn>
                                        <p:tgtEl>
                                          <p:spTgt spid="2054"/>
                                        </p:tgtEl>
                                      </p:cBhvr>
                                      <p:to x="100000" y="100000"/>
                                    </p:animScale>
                                    <p:animScale>
                                      <p:cBhvr>
                                        <p:cTn id="68" dur="26">
                                          <p:stCondLst>
                                            <p:cond delay="1312"/>
                                          </p:stCondLst>
                                        </p:cTn>
                                        <p:tgtEl>
                                          <p:spTgt spid="2054"/>
                                        </p:tgtEl>
                                      </p:cBhvr>
                                      <p:to x="100000" y="80000"/>
                                    </p:animScale>
                                    <p:animScale>
                                      <p:cBhvr>
                                        <p:cTn id="69" dur="166" decel="50000">
                                          <p:stCondLst>
                                            <p:cond delay="1338"/>
                                          </p:stCondLst>
                                        </p:cTn>
                                        <p:tgtEl>
                                          <p:spTgt spid="2054"/>
                                        </p:tgtEl>
                                      </p:cBhvr>
                                      <p:to x="100000" y="100000"/>
                                    </p:animScale>
                                    <p:animScale>
                                      <p:cBhvr>
                                        <p:cTn id="70" dur="26">
                                          <p:stCondLst>
                                            <p:cond delay="1642"/>
                                          </p:stCondLst>
                                        </p:cTn>
                                        <p:tgtEl>
                                          <p:spTgt spid="2054"/>
                                        </p:tgtEl>
                                      </p:cBhvr>
                                      <p:to x="100000" y="90000"/>
                                    </p:animScale>
                                    <p:animScale>
                                      <p:cBhvr>
                                        <p:cTn id="71" dur="166" decel="50000">
                                          <p:stCondLst>
                                            <p:cond delay="1668"/>
                                          </p:stCondLst>
                                        </p:cTn>
                                        <p:tgtEl>
                                          <p:spTgt spid="2054"/>
                                        </p:tgtEl>
                                      </p:cBhvr>
                                      <p:to x="100000" y="100000"/>
                                    </p:animScale>
                                    <p:animScale>
                                      <p:cBhvr>
                                        <p:cTn id="72" dur="26">
                                          <p:stCondLst>
                                            <p:cond delay="1808"/>
                                          </p:stCondLst>
                                        </p:cTn>
                                        <p:tgtEl>
                                          <p:spTgt spid="2054"/>
                                        </p:tgtEl>
                                      </p:cBhvr>
                                      <p:to x="100000" y="95000"/>
                                    </p:animScale>
                                    <p:animScale>
                                      <p:cBhvr>
                                        <p:cTn id="73" dur="166" decel="50000">
                                          <p:stCondLst>
                                            <p:cond delay="1834"/>
                                          </p:stCondLst>
                                        </p:cTn>
                                        <p:tgtEl>
                                          <p:spTgt spid="2054"/>
                                        </p:tgtEl>
                                      </p:cBhvr>
                                      <p:to x="100000" y="100000"/>
                                    </p:animScale>
                                  </p:childTnLst>
                                </p:cTn>
                              </p:par>
                              <p:par>
                                <p:cTn id="74" presetID="26" presetClass="entr" presetSubtype="0" fill="hold" nodeType="withEffect">
                                  <p:stCondLst>
                                    <p:cond delay="0"/>
                                  </p:stCondLst>
                                  <p:childTnLst>
                                    <p:set>
                                      <p:cBhvr>
                                        <p:cTn id="75" dur="1" fill="hold">
                                          <p:stCondLst>
                                            <p:cond delay="0"/>
                                          </p:stCondLst>
                                        </p:cTn>
                                        <p:tgtEl>
                                          <p:spTgt spid="2053"/>
                                        </p:tgtEl>
                                        <p:attrNameLst>
                                          <p:attrName>style.visibility</p:attrName>
                                        </p:attrNameLst>
                                      </p:cBhvr>
                                      <p:to>
                                        <p:strVal val="visible"/>
                                      </p:to>
                                    </p:set>
                                    <p:animEffect transition="in" filter="wipe(down)">
                                      <p:cBhvr>
                                        <p:cTn id="76" dur="580">
                                          <p:stCondLst>
                                            <p:cond delay="0"/>
                                          </p:stCondLst>
                                        </p:cTn>
                                        <p:tgtEl>
                                          <p:spTgt spid="2053"/>
                                        </p:tgtEl>
                                      </p:cBhvr>
                                    </p:animEffect>
                                    <p:anim calcmode="lin" valueType="num">
                                      <p:cBhvr>
                                        <p:cTn id="77" dur="1822" tmFilter="0,0; 0.14,0.36; 0.43,0.73; 0.71,0.91; 1.0,1.0">
                                          <p:stCondLst>
                                            <p:cond delay="0"/>
                                          </p:stCondLst>
                                        </p:cTn>
                                        <p:tgtEl>
                                          <p:spTgt spid="2053"/>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2053"/>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2053"/>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2053"/>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2053"/>
                                        </p:tgtEl>
                                        <p:attrNameLst>
                                          <p:attrName>ppt_y</p:attrName>
                                        </p:attrNameLst>
                                      </p:cBhvr>
                                      <p:tavLst>
                                        <p:tav tm="0" fmla="#ppt_y-sin(pi*$)/81">
                                          <p:val>
                                            <p:fltVal val="0"/>
                                          </p:val>
                                        </p:tav>
                                        <p:tav tm="100000">
                                          <p:val>
                                            <p:fltVal val="1"/>
                                          </p:val>
                                        </p:tav>
                                      </p:tavLst>
                                    </p:anim>
                                    <p:animScale>
                                      <p:cBhvr>
                                        <p:cTn id="82" dur="26">
                                          <p:stCondLst>
                                            <p:cond delay="650"/>
                                          </p:stCondLst>
                                        </p:cTn>
                                        <p:tgtEl>
                                          <p:spTgt spid="2053"/>
                                        </p:tgtEl>
                                      </p:cBhvr>
                                      <p:to x="100000" y="60000"/>
                                    </p:animScale>
                                    <p:animScale>
                                      <p:cBhvr>
                                        <p:cTn id="83" dur="166" decel="50000">
                                          <p:stCondLst>
                                            <p:cond delay="676"/>
                                          </p:stCondLst>
                                        </p:cTn>
                                        <p:tgtEl>
                                          <p:spTgt spid="2053"/>
                                        </p:tgtEl>
                                      </p:cBhvr>
                                      <p:to x="100000" y="100000"/>
                                    </p:animScale>
                                    <p:animScale>
                                      <p:cBhvr>
                                        <p:cTn id="84" dur="26">
                                          <p:stCondLst>
                                            <p:cond delay="1312"/>
                                          </p:stCondLst>
                                        </p:cTn>
                                        <p:tgtEl>
                                          <p:spTgt spid="2053"/>
                                        </p:tgtEl>
                                      </p:cBhvr>
                                      <p:to x="100000" y="80000"/>
                                    </p:animScale>
                                    <p:animScale>
                                      <p:cBhvr>
                                        <p:cTn id="85" dur="166" decel="50000">
                                          <p:stCondLst>
                                            <p:cond delay="1338"/>
                                          </p:stCondLst>
                                        </p:cTn>
                                        <p:tgtEl>
                                          <p:spTgt spid="2053"/>
                                        </p:tgtEl>
                                      </p:cBhvr>
                                      <p:to x="100000" y="100000"/>
                                    </p:animScale>
                                    <p:animScale>
                                      <p:cBhvr>
                                        <p:cTn id="86" dur="26">
                                          <p:stCondLst>
                                            <p:cond delay="1642"/>
                                          </p:stCondLst>
                                        </p:cTn>
                                        <p:tgtEl>
                                          <p:spTgt spid="2053"/>
                                        </p:tgtEl>
                                      </p:cBhvr>
                                      <p:to x="100000" y="90000"/>
                                    </p:animScale>
                                    <p:animScale>
                                      <p:cBhvr>
                                        <p:cTn id="87" dur="166" decel="50000">
                                          <p:stCondLst>
                                            <p:cond delay="1668"/>
                                          </p:stCondLst>
                                        </p:cTn>
                                        <p:tgtEl>
                                          <p:spTgt spid="2053"/>
                                        </p:tgtEl>
                                      </p:cBhvr>
                                      <p:to x="100000" y="100000"/>
                                    </p:animScale>
                                    <p:animScale>
                                      <p:cBhvr>
                                        <p:cTn id="88" dur="26">
                                          <p:stCondLst>
                                            <p:cond delay="1808"/>
                                          </p:stCondLst>
                                        </p:cTn>
                                        <p:tgtEl>
                                          <p:spTgt spid="2053"/>
                                        </p:tgtEl>
                                      </p:cBhvr>
                                      <p:to x="100000" y="95000"/>
                                    </p:animScale>
                                    <p:animScale>
                                      <p:cBhvr>
                                        <p:cTn id="89" dur="166" decel="50000">
                                          <p:stCondLst>
                                            <p:cond delay="1834"/>
                                          </p:stCondLst>
                                        </p:cTn>
                                        <p:tgtEl>
                                          <p:spTgt spid="2053"/>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41" presetClass="entr" presetSubtype="0" fill="hold" grpId="0" nodeType="clickEffect">
                                  <p:stCondLst>
                                    <p:cond delay="0"/>
                                  </p:stCondLst>
                                  <p:iterate type="lt">
                                    <p:tmPct val="10000"/>
                                  </p:iterate>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12"/>
                                        </p:tgtEl>
                                        <p:attrNameLst>
                                          <p:attrName>ppt_y</p:attrName>
                                        </p:attrNameLst>
                                      </p:cBhvr>
                                      <p:tavLst>
                                        <p:tav tm="0">
                                          <p:val>
                                            <p:strVal val="#ppt_y"/>
                                          </p:val>
                                        </p:tav>
                                        <p:tav tm="100000">
                                          <p:val>
                                            <p:strVal val="#ppt_y"/>
                                          </p:val>
                                        </p:tav>
                                      </p:tavLst>
                                    </p:anim>
                                    <p:anim calcmode="lin" valueType="num">
                                      <p:cBhvr>
                                        <p:cTn id="9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98" dur="500" tmFilter="0,0; .5, 1; 1, 1"/>
                                        <p:tgtEl>
                                          <p:spTgt spid="12"/>
                                        </p:tgtEl>
                                      </p:cBhvr>
                                    </p:animEffect>
                                  </p:childTnLst>
                                </p:cTn>
                              </p:par>
                            </p:childTnLst>
                          </p:cTn>
                        </p:par>
                        <p:par>
                          <p:cTn id="99" fill="hold">
                            <p:stCondLst>
                              <p:cond delay="5300"/>
                            </p:stCondLst>
                            <p:childTnLst>
                              <p:par>
                                <p:cTn id="100" presetID="30" presetClass="entr" presetSubtype="0" fill="hold" nodeType="afterEffect">
                                  <p:stCondLst>
                                    <p:cond delay="0"/>
                                  </p:stCondLst>
                                  <p:childTnLst>
                                    <p:set>
                                      <p:cBhvr>
                                        <p:cTn id="101" dur="1" fill="hold">
                                          <p:stCondLst>
                                            <p:cond delay="0"/>
                                          </p:stCondLst>
                                        </p:cTn>
                                        <p:tgtEl>
                                          <p:spTgt spid="2055"/>
                                        </p:tgtEl>
                                        <p:attrNameLst>
                                          <p:attrName>style.visibility</p:attrName>
                                        </p:attrNameLst>
                                      </p:cBhvr>
                                      <p:to>
                                        <p:strVal val="visible"/>
                                      </p:to>
                                    </p:set>
                                    <p:animEffect transition="in" filter="fade">
                                      <p:cBhvr>
                                        <p:cTn id="102" dur="800" decel="100000"/>
                                        <p:tgtEl>
                                          <p:spTgt spid="2055"/>
                                        </p:tgtEl>
                                      </p:cBhvr>
                                    </p:animEffect>
                                    <p:anim calcmode="lin" valueType="num">
                                      <p:cBhvr>
                                        <p:cTn id="103" dur="800" decel="100000" fill="hold"/>
                                        <p:tgtEl>
                                          <p:spTgt spid="2055"/>
                                        </p:tgtEl>
                                        <p:attrNameLst>
                                          <p:attrName>style.rotation</p:attrName>
                                        </p:attrNameLst>
                                      </p:cBhvr>
                                      <p:tavLst>
                                        <p:tav tm="0">
                                          <p:val>
                                            <p:fltVal val="-90"/>
                                          </p:val>
                                        </p:tav>
                                        <p:tav tm="100000">
                                          <p:val>
                                            <p:fltVal val="0"/>
                                          </p:val>
                                        </p:tav>
                                      </p:tavLst>
                                    </p:anim>
                                    <p:anim calcmode="lin" valueType="num">
                                      <p:cBhvr>
                                        <p:cTn id="104" dur="800" decel="100000" fill="hold"/>
                                        <p:tgtEl>
                                          <p:spTgt spid="2055"/>
                                        </p:tgtEl>
                                        <p:attrNameLst>
                                          <p:attrName>ppt_x</p:attrName>
                                        </p:attrNameLst>
                                      </p:cBhvr>
                                      <p:tavLst>
                                        <p:tav tm="0">
                                          <p:val>
                                            <p:strVal val="#ppt_x+0.4"/>
                                          </p:val>
                                        </p:tav>
                                        <p:tav tm="100000">
                                          <p:val>
                                            <p:strVal val="#ppt_x-0.05"/>
                                          </p:val>
                                        </p:tav>
                                      </p:tavLst>
                                    </p:anim>
                                    <p:anim calcmode="lin" valueType="num">
                                      <p:cBhvr>
                                        <p:cTn id="105" dur="800" decel="100000" fill="hold"/>
                                        <p:tgtEl>
                                          <p:spTgt spid="2055"/>
                                        </p:tgtEl>
                                        <p:attrNameLst>
                                          <p:attrName>ppt_y</p:attrName>
                                        </p:attrNameLst>
                                      </p:cBhvr>
                                      <p:tavLst>
                                        <p:tav tm="0">
                                          <p:val>
                                            <p:strVal val="#ppt_y-0.4"/>
                                          </p:val>
                                        </p:tav>
                                        <p:tav tm="100000">
                                          <p:val>
                                            <p:strVal val="#ppt_y+0.1"/>
                                          </p:val>
                                        </p:tav>
                                      </p:tavLst>
                                    </p:anim>
                                    <p:anim calcmode="lin" valueType="num">
                                      <p:cBhvr>
                                        <p:cTn id="106" dur="200" accel="100000" fill="hold">
                                          <p:stCondLst>
                                            <p:cond delay="800"/>
                                          </p:stCondLst>
                                        </p:cTn>
                                        <p:tgtEl>
                                          <p:spTgt spid="2055"/>
                                        </p:tgtEl>
                                        <p:attrNameLst>
                                          <p:attrName>ppt_x</p:attrName>
                                        </p:attrNameLst>
                                      </p:cBhvr>
                                      <p:tavLst>
                                        <p:tav tm="0">
                                          <p:val>
                                            <p:strVal val="#ppt_x-0.05"/>
                                          </p:val>
                                        </p:tav>
                                        <p:tav tm="100000">
                                          <p:val>
                                            <p:strVal val="#ppt_x"/>
                                          </p:val>
                                        </p:tav>
                                      </p:tavLst>
                                    </p:anim>
                                    <p:anim calcmode="lin" valueType="num">
                                      <p:cBhvr>
                                        <p:cTn id="107" dur="200" accel="100000" fill="hold">
                                          <p:stCondLst>
                                            <p:cond delay="800"/>
                                          </p:stCondLst>
                                        </p:cTn>
                                        <p:tgtEl>
                                          <p:spTgt spid="2055"/>
                                        </p:tgtEl>
                                        <p:attrNameLst>
                                          <p:attrName>ppt_y</p:attrName>
                                        </p:attrNameLst>
                                      </p:cBhvr>
                                      <p:tavLst>
                                        <p:tav tm="0">
                                          <p:val>
                                            <p:strVal val="#ppt_y+0.1"/>
                                          </p:val>
                                        </p:tav>
                                        <p:tav tm="100000">
                                          <p:val>
                                            <p:strVal val="#ppt_y"/>
                                          </p:val>
                                        </p:tav>
                                      </p:tavLst>
                                    </p:anim>
                                  </p:childTnLst>
                                </p:cTn>
                              </p:par>
                            </p:childTnLst>
                          </p:cTn>
                        </p:par>
                        <p:par>
                          <p:cTn id="108" fill="hold">
                            <p:stCondLst>
                              <p:cond delay="6300"/>
                            </p:stCondLst>
                            <p:childTnLst>
                              <p:par>
                                <p:cTn id="109" presetID="7" presetClass="entr" presetSubtype="4" fill="hold" grpId="0" nodeType="after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0" fill="hold"/>
                                        <p:tgtEl>
                                          <p:spTgt spid="14"/>
                                        </p:tgtEl>
                                        <p:attrNameLst>
                                          <p:attrName>ppt_x</p:attrName>
                                        </p:attrNameLst>
                                      </p:cBhvr>
                                      <p:tavLst>
                                        <p:tav tm="0">
                                          <p:val>
                                            <p:strVal val="#ppt_x"/>
                                          </p:val>
                                        </p:tav>
                                        <p:tav tm="100000">
                                          <p:val>
                                            <p:strVal val="#ppt_x"/>
                                          </p:val>
                                        </p:tav>
                                      </p:tavLst>
                                    </p:anim>
                                    <p:anim calcmode="lin" valueType="num">
                                      <p:cBhvr additive="base">
                                        <p:cTn id="112" dur="5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9"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476672"/>
            <a:ext cx="9144000" cy="369332"/>
          </a:xfrm>
          <a:prstGeom prst="rect">
            <a:avLst/>
          </a:prstGeom>
          <a:noFill/>
        </p:spPr>
        <p:txBody>
          <a:bodyPr wrap="square" rtlCol="0">
            <a:spAutoFit/>
          </a:bodyPr>
          <a:lstStyle/>
          <a:p>
            <a:pPr algn="ctr"/>
            <a:r>
              <a:rPr lang="it-IT" dirty="0" smtClean="0">
                <a:solidFill>
                  <a:srgbClr val="7030A0"/>
                </a:solidFill>
                <a:latin typeface="Times New Roman" pitchFamily="18" charset="0"/>
                <a:cs typeface="Times New Roman" pitchFamily="18" charset="0"/>
              </a:rPr>
              <a:t>CASI LIMITE DELL’INTERFERENZA</a:t>
            </a:r>
          </a:p>
        </p:txBody>
      </p:sp>
      <p:sp>
        <p:nvSpPr>
          <p:cNvPr id="3" name="CasellaDiTesto 2"/>
          <p:cNvSpPr txBox="1"/>
          <p:nvPr/>
        </p:nvSpPr>
        <p:spPr>
          <a:xfrm>
            <a:off x="0" y="980728"/>
            <a:ext cx="9144000" cy="307777"/>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Per ottenere interferenza totalmente costruttiva dobbiamo avere:</a:t>
            </a:r>
            <a:endParaRPr lang="it-IT" sz="1400" dirty="0">
              <a:latin typeface="Times New Roman" pitchFamily="18" charset="0"/>
              <a:cs typeface="Times New Roman" pitchFamily="18" charset="0"/>
            </a:endParaRPr>
          </a:p>
        </p:txBody>
      </p:sp>
      <p:pic>
        <p:nvPicPr>
          <p:cNvPr id="3074" name="Picture 2" descr="C:\Users\Luca\Desktop\Onde e luce\Form. Interf. 8.jpg"/>
          <p:cNvPicPr>
            <a:picLocks noChangeAspect="1" noChangeArrowheads="1"/>
          </p:cNvPicPr>
          <p:nvPr/>
        </p:nvPicPr>
        <p:blipFill>
          <a:blip r:embed="rId3" cstate="print"/>
          <a:srcRect/>
          <a:stretch>
            <a:fillRect/>
          </a:stretch>
        </p:blipFill>
        <p:spPr bwMode="auto">
          <a:xfrm>
            <a:off x="3347864" y="1340768"/>
            <a:ext cx="2664296" cy="663598"/>
          </a:xfrm>
          <a:prstGeom prst="rect">
            <a:avLst/>
          </a:prstGeom>
          <a:noFill/>
          <a:ln>
            <a:solidFill>
              <a:srgbClr val="0000FF"/>
            </a:solidFill>
          </a:ln>
        </p:spPr>
      </p:pic>
      <p:sp>
        <p:nvSpPr>
          <p:cNvPr id="5" name="CasellaDiTesto 4"/>
          <p:cNvSpPr txBox="1"/>
          <p:nvPr/>
        </p:nvSpPr>
        <p:spPr>
          <a:xfrm>
            <a:off x="0" y="2132856"/>
            <a:ext cx="1728192" cy="307777"/>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Da cui deve risultare:</a:t>
            </a:r>
            <a:endParaRPr lang="it-IT" sz="1400" dirty="0">
              <a:latin typeface="Times New Roman" pitchFamily="18" charset="0"/>
              <a:cs typeface="Times New Roman" pitchFamily="18" charset="0"/>
            </a:endParaRPr>
          </a:p>
        </p:txBody>
      </p:sp>
      <p:pic>
        <p:nvPicPr>
          <p:cNvPr id="3075" name="Picture 3" descr="C:\Users\Luca\Desktop\Onde e luce\Form. Interf. 9.jpg"/>
          <p:cNvPicPr>
            <a:picLocks noChangeAspect="1" noChangeArrowheads="1"/>
          </p:cNvPicPr>
          <p:nvPr/>
        </p:nvPicPr>
        <p:blipFill>
          <a:blip r:embed="rId4" cstate="print"/>
          <a:srcRect/>
          <a:stretch>
            <a:fillRect/>
          </a:stretch>
        </p:blipFill>
        <p:spPr bwMode="auto">
          <a:xfrm>
            <a:off x="179512" y="2564904"/>
            <a:ext cx="1630634" cy="576064"/>
          </a:xfrm>
          <a:prstGeom prst="rect">
            <a:avLst/>
          </a:prstGeom>
          <a:noFill/>
          <a:ln>
            <a:solidFill>
              <a:srgbClr val="0000FF"/>
            </a:solidFill>
          </a:ln>
        </p:spPr>
      </p:pic>
      <p:pic>
        <p:nvPicPr>
          <p:cNvPr id="3076" name="Picture 4" descr="C:\Users\Luca\Desktop\Onde e luce\Form. Interf. 10.jpg"/>
          <p:cNvPicPr>
            <a:picLocks noChangeAspect="1" noChangeArrowheads="1"/>
          </p:cNvPicPr>
          <p:nvPr/>
        </p:nvPicPr>
        <p:blipFill>
          <a:blip r:embed="rId5" cstate="print"/>
          <a:srcRect/>
          <a:stretch>
            <a:fillRect/>
          </a:stretch>
        </p:blipFill>
        <p:spPr bwMode="auto">
          <a:xfrm>
            <a:off x="2915816" y="2564904"/>
            <a:ext cx="2664296" cy="633670"/>
          </a:xfrm>
          <a:prstGeom prst="rect">
            <a:avLst/>
          </a:prstGeom>
          <a:noFill/>
          <a:ln>
            <a:solidFill>
              <a:srgbClr val="0000FF"/>
            </a:solidFill>
          </a:ln>
        </p:spPr>
      </p:pic>
      <p:sp>
        <p:nvSpPr>
          <p:cNvPr id="8" name="CasellaDiTesto 7"/>
          <p:cNvSpPr txBox="1"/>
          <p:nvPr/>
        </p:nvSpPr>
        <p:spPr>
          <a:xfrm>
            <a:off x="3635896" y="2132857"/>
            <a:ext cx="864096" cy="307777"/>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Perciò:</a:t>
            </a:r>
            <a:endParaRPr lang="it-IT" sz="1400" dirty="0">
              <a:latin typeface="Times New Roman" pitchFamily="18" charset="0"/>
              <a:cs typeface="Times New Roman" pitchFamily="18" charset="0"/>
            </a:endParaRPr>
          </a:p>
        </p:txBody>
      </p:sp>
      <p:sp>
        <p:nvSpPr>
          <p:cNvPr id="9" name="CasellaDiTesto 8"/>
          <p:cNvSpPr txBox="1"/>
          <p:nvPr/>
        </p:nvSpPr>
        <p:spPr>
          <a:xfrm>
            <a:off x="6156176" y="2060848"/>
            <a:ext cx="2771800" cy="523220"/>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Dal momento che </a:t>
            </a:r>
            <a:r>
              <a:rPr lang="el-GR" sz="1400" dirty="0" smtClean="0">
                <a:latin typeface="Times New Roman" pitchFamily="18" charset="0"/>
                <a:cs typeface="Times New Roman" pitchFamily="18" charset="0"/>
              </a:rPr>
              <a:t>ω</a:t>
            </a:r>
            <a:r>
              <a:rPr lang="it-IT" sz="1400" dirty="0" smtClean="0">
                <a:latin typeface="Times New Roman" pitchFamily="18" charset="0"/>
                <a:cs typeface="Times New Roman" pitchFamily="18" charset="0"/>
              </a:rPr>
              <a:t> = </a:t>
            </a:r>
            <a:r>
              <a:rPr lang="it-IT" sz="1400" dirty="0" err="1" smtClean="0">
                <a:latin typeface="Times New Roman" pitchFamily="18" charset="0"/>
                <a:cs typeface="Times New Roman" pitchFamily="18" charset="0"/>
              </a:rPr>
              <a:t>2</a:t>
            </a:r>
            <a:r>
              <a:rPr lang="el-GR" sz="1400" dirty="0" smtClean="0">
                <a:latin typeface="Times New Roman" pitchFamily="18" charset="0"/>
                <a:cs typeface="Times New Roman" pitchFamily="18" charset="0"/>
              </a:rPr>
              <a:t>π</a:t>
            </a:r>
            <a:r>
              <a:rPr lang="it-IT" sz="1400" dirty="0" smtClean="0">
                <a:latin typeface="Times New Roman" pitchFamily="18" charset="0"/>
                <a:cs typeface="Times New Roman" pitchFamily="18" charset="0"/>
              </a:rPr>
              <a:t>/T e che v T = </a:t>
            </a:r>
            <a:r>
              <a:rPr lang="el-GR" sz="1400" dirty="0" smtClean="0">
                <a:latin typeface="Times New Roman" pitchFamily="18" charset="0"/>
                <a:cs typeface="Times New Roman" pitchFamily="18" charset="0"/>
              </a:rPr>
              <a:t>λ</a:t>
            </a:r>
            <a:r>
              <a:rPr lang="it-IT" sz="1400" dirty="0" smtClean="0">
                <a:latin typeface="Times New Roman" pitchFamily="18" charset="0"/>
                <a:cs typeface="Times New Roman" pitchFamily="18" charset="0"/>
              </a:rPr>
              <a:t>, otteniamo:</a:t>
            </a:r>
            <a:endParaRPr lang="it-IT" sz="1400" dirty="0">
              <a:latin typeface="Times New Roman" pitchFamily="18" charset="0"/>
              <a:cs typeface="Times New Roman" pitchFamily="18" charset="0"/>
            </a:endParaRPr>
          </a:p>
        </p:txBody>
      </p:sp>
      <p:pic>
        <p:nvPicPr>
          <p:cNvPr id="3077" name="Picture 5" descr="C:\Users\Luca\Desktop\Onde e luce\Form. Interf. 11.jpg"/>
          <p:cNvPicPr>
            <a:picLocks noChangeAspect="1" noChangeArrowheads="1"/>
          </p:cNvPicPr>
          <p:nvPr/>
        </p:nvPicPr>
        <p:blipFill>
          <a:blip r:embed="rId6" cstate="print"/>
          <a:srcRect/>
          <a:stretch>
            <a:fillRect/>
          </a:stretch>
        </p:blipFill>
        <p:spPr bwMode="auto">
          <a:xfrm>
            <a:off x="6228184" y="2636912"/>
            <a:ext cx="2700808" cy="472110"/>
          </a:xfrm>
          <a:prstGeom prst="rect">
            <a:avLst/>
          </a:prstGeom>
          <a:noFill/>
          <a:ln>
            <a:solidFill>
              <a:srgbClr val="0000FF"/>
            </a:solidFill>
          </a:ln>
        </p:spPr>
      </p:pic>
      <p:pic>
        <p:nvPicPr>
          <p:cNvPr id="3078" name="Picture 6" descr="C:\Users\Luca\Desktop\Onde e luce\Form. Interf. 12.jpg"/>
          <p:cNvPicPr>
            <a:picLocks noChangeAspect="1" noChangeArrowheads="1"/>
          </p:cNvPicPr>
          <p:nvPr/>
        </p:nvPicPr>
        <p:blipFill>
          <a:blip r:embed="rId7" cstate="print"/>
          <a:srcRect/>
          <a:stretch>
            <a:fillRect/>
          </a:stretch>
        </p:blipFill>
        <p:spPr bwMode="auto">
          <a:xfrm>
            <a:off x="3275856" y="3717032"/>
            <a:ext cx="2232248" cy="301534"/>
          </a:xfrm>
          <a:prstGeom prst="rect">
            <a:avLst/>
          </a:prstGeom>
          <a:noFill/>
          <a:ln>
            <a:solidFill>
              <a:srgbClr val="0000FF"/>
            </a:solidFill>
          </a:ln>
        </p:spPr>
      </p:pic>
      <p:sp>
        <p:nvSpPr>
          <p:cNvPr id="12" name="CasellaDiTesto 11"/>
          <p:cNvSpPr txBox="1"/>
          <p:nvPr/>
        </p:nvSpPr>
        <p:spPr>
          <a:xfrm>
            <a:off x="0" y="3429000"/>
            <a:ext cx="1728192" cy="307777"/>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Infine:</a:t>
            </a:r>
            <a:endParaRPr lang="it-IT" sz="1400" dirty="0">
              <a:latin typeface="Times New Roman" pitchFamily="18" charset="0"/>
              <a:cs typeface="Times New Roman" pitchFamily="18" charset="0"/>
            </a:endParaRPr>
          </a:p>
        </p:txBody>
      </p:sp>
      <p:cxnSp>
        <p:nvCxnSpPr>
          <p:cNvPr id="14" name="Connettore 2 13"/>
          <p:cNvCxnSpPr>
            <a:stCxn id="3075" idx="3"/>
            <a:endCxn id="3076" idx="1"/>
          </p:cNvCxnSpPr>
          <p:nvPr/>
        </p:nvCxnSpPr>
        <p:spPr>
          <a:xfrm>
            <a:off x="1810146" y="2852936"/>
            <a:ext cx="1105670" cy="28803"/>
          </a:xfrm>
          <a:prstGeom prst="straightConnector1">
            <a:avLst/>
          </a:prstGeom>
          <a:ln>
            <a:solidFill>
              <a:srgbClr val="3333CC"/>
            </a:solidFill>
            <a:tailEnd type="arrow"/>
          </a:ln>
        </p:spPr>
        <p:style>
          <a:lnRef idx="3">
            <a:schemeClr val="accent1"/>
          </a:lnRef>
          <a:fillRef idx="0">
            <a:schemeClr val="accent1"/>
          </a:fillRef>
          <a:effectRef idx="2">
            <a:schemeClr val="accent1"/>
          </a:effectRef>
          <a:fontRef idx="minor">
            <a:schemeClr val="tx1"/>
          </a:fontRef>
        </p:style>
      </p:cxnSp>
      <p:cxnSp>
        <p:nvCxnSpPr>
          <p:cNvPr id="17" name="Connettore 2 16"/>
          <p:cNvCxnSpPr>
            <a:stCxn id="3076" idx="3"/>
            <a:endCxn id="3077" idx="1"/>
          </p:cNvCxnSpPr>
          <p:nvPr/>
        </p:nvCxnSpPr>
        <p:spPr>
          <a:xfrm flipV="1">
            <a:off x="5580112" y="2872967"/>
            <a:ext cx="648072" cy="8772"/>
          </a:xfrm>
          <a:prstGeom prst="straightConnector1">
            <a:avLst/>
          </a:prstGeom>
          <a:ln>
            <a:solidFill>
              <a:srgbClr val="3333CC"/>
            </a:solidFill>
            <a:tailEnd type="arrow"/>
          </a:ln>
        </p:spPr>
        <p:style>
          <a:lnRef idx="3">
            <a:schemeClr val="accent1"/>
          </a:lnRef>
          <a:fillRef idx="0">
            <a:schemeClr val="accent1"/>
          </a:fillRef>
          <a:effectRef idx="2">
            <a:schemeClr val="accent1"/>
          </a:effectRef>
          <a:fontRef idx="minor">
            <a:schemeClr val="tx1"/>
          </a:fontRef>
        </p:style>
      </p:cxnSp>
      <p:cxnSp>
        <p:nvCxnSpPr>
          <p:cNvPr id="25" name="Connettore 2 24"/>
          <p:cNvCxnSpPr>
            <a:stCxn id="3077" idx="2"/>
            <a:endCxn id="3078" idx="3"/>
          </p:cNvCxnSpPr>
          <p:nvPr/>
        </p:nvCxnSpPr>
        <p:spPr>
          <a:xfrm rot="5400000">
            <a:off x="6163958" y="2453168"/>
            <a:ext cx="758777" cy="2070484"/>
          </a:xfrm>
          <a:prstGeom prst="straightConnector1">
            <a:avLst/>
          </a:prstGeom>
          <a:ln>
            <a:solidFill>
              <a:srgbClr val="3333CC"/>
            </a:solidFill>
            <a:tailEnd type="arrow"/>
          </a:ln>
        </p:spPr>
        <p:style>
          <a:lnRef idx="3">
            <a:schemeClr val="accent1"/>
          </a:lnRef>
          <a:fillRef idx="0">
            <a:schemeClr val="accent1"/>
          </a:fillRef>
          <a:effectRef idx="2">
            <a:schemeClr val="accent1"/>
          </a:effectRef>
          <a:fontRef idx="minor">
            <a:schemeClr val="tx1"/>
          </a:fontRef>
        </p:style>
      </p:cxnSp>
      <p:sp>
        <p:nvSpPr>
          <p:cNvPr id="26" name="CasellaDiTesto 25"/>
          <p:cNvSpPr txBox="1"/>
          <p:nvPr/>
        </p:nvSpPr>
        <p:spPr>
          <a:xfrm>
            <a:off x="0" y="4293096"/>
            <a:ext cx="7884368" cy="307777"/>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Abbiamo dunque ottenuto la formula che avevamo esposto nella diapositiva 5.</a:t>
            </a:r>
            <a:endParaRPr lang="it-IT" sz="1400" dirty="0">
              <a:latin typeface="Times New Roman" pitchFamily="18" charset="0"/>
              <a:cs typeface="Times New Roman" pitchFamily="18" charset="0"/>
            </a:endParaRPr>
          </a:p>
        </p:txBody>
      </p:sp>
      <p:sp>
        <p:nvSpPr>
          <p:cNvPr id="27" name="CasellaDiTesto 26"/>
          <p:cNvSpPr txBox="1"/>
          <p:nvPr/>
        </p:nvSpPr>
        <p:spPr>
          <a:xfrm>
            <a:off x="0" y="4653136"/>
            <a:ext cx="7884368" cy="307777"/>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Analogamente, partendo da:</a:t>
            </a:r>
            <a:endParaRPr lang="it-IT" sz="1400" dirty="0">
              <a:latin typeface="Times New Roman" pitchFamily="18" charset="0"/>
              <a:cs typeface="Times New Roman" pitchFamily="18" charset="0"/>
            </a:endParaRPr>
          </a:p>
        </p:txBody>
      </p:sp>
      <p:pic>
        <p:nvPicPr>
          <p:cNvPr id="3079" name="Picture 7" descr="C:\Users\Luca\Desktop\Onde e luce\Form. Interf. 13.jpg"/>
          <p:cNvPicPr>
            <a:picLocks noChangeAspect="1" noChangeArrowheads="1"/>
          </p:cNvPicPr>
          <p:nvPr/>
        </p:nvPicPr>
        <p:blipFill>
          <a:blip r:embed="rId8" cstate="print"/>
          <a:srcRect/>
          <a:stretch>
            <a:fillRect/>
          </a:stretch>
        </p:blipFill>
        <p:spPr bwMode="auto">
          <a:xfrm>
            <a:off x="3419872" y="4941168"/>
            <a:ext cx="2016224" cy="585644"/>
          </a:xfrm>
          <a:prstGeom prst="rect">
            <a:avLst/>
          </a:prstGeom>
          <a:noFill/>
          <a:ln>
            <a:solidFill>
              <a:srgbClr val="3333CC"/>
            </a:solidFill>
          </a:ln>
        </p:spPr>
      </p:pic>
      <p:sp>
        <p:nvSpPr>
          <p:cNvPr id="29" name="CasellaDiTesto 28"/>
          <p:cNvSpPr txBox="1"/>
          <p:nvPr/>
        </p:nvSpPr>
        <p:spPr>
          <a:xfrm>
            <a:off x="0" y="5661248"/>
            <a:ext cx="7884368" cy="307777"/>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Otteniamo:</a:t>
            </a:r>
            <a:endParaRPr lang="it-IT" sz="1400" dirty="0">
              <a:latin typeface="Times New Roman" pitchFamily="18" charset="0"/>
              <a:cs typeface="Times New Roman" pitchFamily="18" charset="0"/>
            </a:endParaRPr>
          </a:p>
        </p:txBody>
      </p:sp>
      <p:pic>
        <p:nvPicPr>
          <p:cNvPr id="3080" name="Picture 8" descr="C:\Users\Luca\Desktop\Onde e luce\Form. Interf. 14.jpg"/>
          <p:cNvPicPr>
            <a:picLocks noChangeAspect="1" noChangeArrowheads="1"/>
          </p:cNvPicPr>
          <p:nvPr/>
        </p:nvPicPr>
        <p:blipFill>
          <a:blip r:embed="rId9" cstate="print"/>
          <a:srcRect/>
          <a:stretch>
            <a:fillRect/>
          </a:stretch>
        </p:blipFill>
        <p:spPr bwMode="auto">
          <a:xfrm>
            <a:off x="2987824" y="6093296"/>
            <a:ext cx="2880320" cy="388128"/>
          </a:xfrm>
          <a:prstGeom prst="rect">
            <a:avLst/>
          </a:prstGeom>
          <a:noFill/>
          <a:ln>
            <a:solidFill>
              <a:srgbClr val="3333CC"/>
            </a:solidFill>
          </a:ln>
        </p:spPr>
      </p:pic>
      <p:sp>
        <p:nvSpPr>
          <p:cNvPr id="21" name="Indietro o precedente 20">
            <a:hlinkClick r:id="" action="ppaction://hlinkshowjump?jump=previousslide" highlightClick="1"/>
          </p:cNvPr>
          <p:cNvSpPr/>
          <p:nvPr/>
        </p:nvSpPr>
        <p:spPr>
          <a:xfrm>
            <a:off x="8567936" y="6569968"/>
            <a:ext cx="288032" cy="288032"/>
          </a:xfrm>
          <a:prstGeom prst="actionButtonBackPrevious">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Avanti o successivo 21">
            <a:hlinkClick r:id="" action="ppaction://hlinkshowjump?jump=nextslide" highlightClick="1"/>
          </p:cNvPr>
          <p:cNvSpPr/>
          <p:nvPr/>
        </p:nvSpPr>
        <p:spPr>
          <a:xfrm>
            <a:off x="8855968" y="6569968"/>
            <a:ext cx="288032" cy="288032"/>
          </a:xfrm>
          <a:prstGeom prst="actionButtonForwardNext">
            <a:avLst/>
          </a:prstGeom>
          <a:solidFill>
            <a:schemeClr val="accent3">
              <a:lumMod val="75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1+#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52" presetClass="entr" presetSubtype="0" fill="hold" nodeType="afterEffect">
                                  <p:stCondLst>
                                    <p:cond delay="0"/>
                                  </p:stCondLst>
                                  <p:childTnLst>
                                    <p:set>
                                      <p:cBhvr>
                                        <p:cTn id="16" dur="1" fill="hold">
                                          <p:stCondLst>
                                            <p:cond delay="0"/>
                                          </p:stCondLst>
                                        </p:cTn>
                                        <p:tgtEl>
                                          <p:spTgt spid="3074"/>
                                        </p:tgtEl>
                                        <p:attrNameLst>
                                          <p:attrName>style.visibility</p:attrName>
                                        </p:attrNameLst>
                                      </p:cBhvr>
                                      <p:to>
                                        <p:strVal val="visible"/>
                                      </p:to>
                                    </p:set>
                                    <p:animScale>
                                      <p:cBhvr>
                                        <p:cTn id="1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074"/>
                                        </p:tgtEl>
                                        <p:attrNameLst>
                                          <p:attrName>ppt_x</p:attrName>
                                          <p:attrName>ppt_y</p:attrName>
                                        </p:attrNameLst>
                                      </p:cBhvr>
                                    </p:animMotion>
                                    <p:animEffect transition="in" filter="fade">
                                      <p:cBhvr>
                                        <p:cTn id="19" dur="1000"/>
                                        <p:tgtEl>
                                          <p:spTgt spid="3074"/>
                                        </p:tgtEl>
                                      </p:cBhvr>
                                    </p:animEffect>
                                  </p:childTnLst>
                                </p:cTn>
                              </p:par>
                            </p:childTnLst>
                          </p:cTn>
                        </p:par>
                      </p:childTnLst>
                    </p:cTn>
                  </p:par>
                  <p:par>
                    <p:cTn id="20" fill="hold">
                      <p:stCondLst>
                        <p:cond delay="indefinite"/>
                      </p:stCondLst>
                      <p:childTnLst>
                        <p:par>
                          <p:cTn id="21" fill="hold">
                            <p:stCondLst>
                              <p:cond delay="0"/>
                            </p:stCondLst>
                            <p:childTnLst>
                              <p:par>
                                <p:cTn id="22" presetID="7"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0" fill="hold"/>
                                        <p:tgtEl>
                                          <p:spTgt spid="5"/>
                                        </p:tgtEl>
                                        <p:attrNameLst>
                                          <p:attrName>ppt_x</p:attrName>
                                        </p:attrNameLst>
                                      </p:cBhvr>
                                      <p:tavLst>
                                        <p:tav tm="0">
                                          <p:val>
                                            <p:strVal val="0-#ppt_w/2"/>
                                          </p:val>
                                        </p:tav>
                                        <p:tav tm="100000">
                                          <p:val>
                                            <p:strVal val="#ppt_x"/>
                                          </p:val>
                                        </p:tav>
                                      </p:tavLst>
                                    </p:anim>
                                    <p:anim calcmode="lin" valueType="num">
                                      <p:cBhvr additive="base">
                                        <p:cTn id="25" dur="5000" fill="hold"/>
                                        <p:tgtEl>
                                          <p:spTgt spid="5"/>
                                        </p:tgtEl>
                                        <p:attrNameLst>
                                          <p:attrName>ppt_y</p:attrName>
                                        </p:attrNameLst>
                                      </p:cBhvr>
                                      <p:tavLst>
                                        <p:tav tm="0">
                                          <p:val>
                                            <p:strVal val="#ppt_y"/>
                                          </p:val>
                                        </p:tav>
                                        <p:tav tm="100000">
                                          <p:val>
                                            <p:strVal val="#ppt_y"/>
                                          </p:val>
                                        </p:tav>
                                      </p:tavLst>
                                    </p:anim>
                                  </p:childTnLst>
                                </p:cTn>
                              </p:par>
                              <p:par>
                                <p:cTn id="26" presetID="7" presetClass="entr" presetSubtype="4"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0" fill="hold"/>
                                        <p:tgtEl>
                                          <p:spTgt spid="8"/>
                                        </p:tgtEl>
                                        <p:attrNameLst>
                                          <p:attrName>ppt_x</p:attrName>
                                        </p:attrNameLst>
                                      </p:cBhvr>
                                      <p:tavLst>
                                        <p:tav tm="0">
                                          <p:val>
                                            <p:strVal val="#ppt_x"/>
                                          </p:val>
                                        </p:tav>
                                        <p:tav tm="100000">
                                          <p:val>
                                            <p:strVal val="#ppt_x"/>
                                          </p:val>
                                        </p:tav>
                                      </p:tavLst>
                                    </p:anim>
                                    <p:anim calcmode="lin" valueType="num">
                                      <p:cBhvr additive="base">
                                        <p:cTn id="29" dur="5000" fill="hold"/>
                                        <p:tgtEl>
                                          <p:spTgt spid="8"/>
                                        </p:tgtEl>
                                        <p:attrNameLst>
                                          <p:attrName>ppt_y</p:attrName>
                                        </p:attrNameLst>
                                      </p:cBhvr>
                                      <p:tavLst>
                                        <p:tav tm="0">
                                          <p:val>
                                            <p:strVal val="1+#ppt_h/2"/>
                                          </p:val>
                                        </p:tav>
                                        <p:tav tm="100000">
                                          <p:val>
                                            <p:strVal val="#ppt_y"/>
                                          </p:val>
                                        </p:tav>
                                      </p:tavLst>
                                    </p:anim>
                                  </p:childTnLst>
                                </p:cTn>
                              </p:par>
                              <p:par>
                                <p:cTn id="30" presetID="7" presetClass="entr" presetSubtype="2"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0" fill="hold"/>
                                        <p:tgtEl>
                                          <p:spTgt spid="9"/>
                                        </p:tgtEl>
                                        <p:attrNameLst>
                                          <p:attrName>ppt_x</p:attrName>
                                        </p:attrNameLst>
                                      </p:cBhvr>
                                      <p:tavLst>
                                        <p:tav tm="0">
                                          <p:val>
                                            <p:strVal val="1+#ppt_w/2"/>
                                          </p:val>
                                        </p:tav>
                                        <p:tav tm="100000">
                                          <p:val>
                                            <p:strVal val="#ppt_x"/>
                                          </p:val>
                                        </p:tav>
                                      </p:tavLst>
                                    </p:anim>
                                    <p:anim calcmode="lin" valueType="num">
                                      <p:cBhvr additive="base">
                                        <p:cTn id="33" dur="5000" fill="hold"/>
                                        <p:tgtEl>
                                          <p:spTgt spid="9"/>
                                        </p:tgtEl>
                                        <p:attrNameLst>
                                          <p:attrName>ppt_y</p:attrName>
                                        </p:attrNameLst>
                                      </p:cBhvr>
                                      <p:tavLst>
                                        <p:tav tm="0">
                                          <p:val>
                                            <p:strVal val="#ppt_y"/>
                                          </p:val>
                                        </p:tav>
                                        <p:tav tm="100000">
                                          <p:val>
                                            <p:strVal val="#ppt_y"/>
                                          </p:val>
                                        </p:tav>
                                      </p:tavLst>
                                    </p:anim>
                                  </p:childTnLst>
                                </p:cTn>
                              </p:par>
                              <p:par>
                                <p:cTn id="34" presetID="49" presetClass="entr" presetSubtype="0" decel="100000" fill="hold" nodeType="withEffect">
                                  <p:stCondLst>
                                    <p:cond delay="0"/>
                                  </p:stCondLst>
                                  <p:childTnLst>
                                    <p:set>
                                      <p:cBhvr>
                                        <p:cTn id="35" dur="1" fill="hold">
                                          <p:stCondLst>
                                            <p:cond delay="0"/>
                                          </p:stCondLst>
                                        </p:cTn>
                                        <p:tgtEl>
                                          <p:spTgt spid="3075"/>
                                        </p:tgtEl>
                                        <p:attrNameLst>
                                          <p:attrName>style.visibility</p:attrName>
                                        </p:attrNameLst>
                                      </p:cBhvr>
                                      <p:to>
                                        <p:strVal val="visible"/>
                                      </p:to>
                                    </p:set>
                                    <p:anim calcmode="lin" valueType="num">
                                      <p:cBhvr>
                                        <p:cTn id="36" dur="2000" fill="hold"/>
                                        <p:tgtEl>
                                          <p:spTgt spid="3075"/>
                                        </p:tgtEl>
                                        <p:attrNameLst>
                                          <p:attrName>ppt_w</p:attrName>
                                        </p:attrNameLst>
                                      </p:cBhvr>
                                      <p:tavLst>
                                        <p:tav tm="0">
                                          <p:val>
                                            <p:fltVal val="0"/>
                                          </p:val>
                                        </p:tav>
                                        <p:tav tm="100000">
                                          <p:val>
                                            <p:strVal val="#ppt_w"/>
                                          </p:val>
                                        </p:tav>
                                      </p:tavLst>
                                    </p:anim>
                                    <p:anim calcmode="lin" valueType="num">
                                      <p:cBhvr>
                                        <p:cTn id="37" dur="2000" fill="hold"/>
                                        <p:tgtEl>
                                          <p:spTgt spid="3075"/>
                                        </p:tgtEl>
                                        <p:attrNameLst>
                                          <p:attrName>ppt_h</p:attrName>
                                        </p:attrNameLst>
                                      </p:cBhvr>
                                      <p:tavLst>
                                        <p:tav tm="0">
                                          <p:val>
                                            <p:fltVal val="0"/>
                                          </p:val>
                                        </p:tav>
                                        <p:tav tm="100000">
                                          <p:val>
                                            <p:strVal val="#ppt_h"/>
                                          </p:val>
                                        </p:tav>
                                      </p:tavLst>
                                    </p:anim>
                                    <p:anim calcmode="lin" valueType="num">
                                      <p:cBhvr>
                                        <p:cTn id="38" dur="2000" fill="hold"/>
                                        <p:tgtEl>
                                          <p:spTgt spid="3075"/>
                                        </p:tgtEl>
                                        <p:attrNameLst>
                                          <p:attrName>style.rotation</p:attrName>
                                        </p:attrNameLst>
                                      </p:cBhvr>
                                      <p:tavLst>
                                        <p:tav tm="0">
                                          <p:val>
                                            <p:fltVal val="360"/>
                                          </p:val>
                                        </p:tav>
                                        <p:tav tm="100000">
                                          <p:val>
                                            <p:fltVal val="0"/>
                                          </p:val>
                                        </p:tav>
                                      </p:tavLst>
                                    </p:anim>
                                    <p:animEffect transition="in" filter="fade">
                                      <p:cBhvr>
                                        <p:cTn id="39" dur="2000"/>
                                        <p:tgtEl>
                                          <p:spTgt spid="3075"/>
                                        </p:tgtEl>
                                      </p:cBhvr>
                                    </p:animEffect>
                                  </p:childTnLst>
                                </p:cTn>
                              </p:par>
                              <p:par>
                                <p:cTn id="40" presetID="42" presetClass="entr" presetSubtype="0" fill="hold" nodeType="withEffect">
                                  <p:stCondLst>
                                    <p:cond delay="0"/>
                                  </p:stCondLst>
                                  <p:childTnLst>
                                    <p:set>
                                      <p:cBhvr>
                                        <p:cTn id="41" dur="1" fill="hold">
                                          <p:stCondLst>
                                            <p:cond delay="0"/>
                                          </p:stCondLst>
                                        </p:cTn>
                                        <p:tgtEl>
                                          <p:spTgt spid="3077"/>
                                        </p:tgtEl>
                                        <p:attrNameLst>
                                          <p:attrName>style.visibility</p:attrName>
                                        </p:attrNameLst>
                                      </p:cBhvr>
                                      <p:to>
                                        <p:strVal val="visible"/>
                                      </p:to>
                                    </p:set>
                                    <p:animEffect transition="in" filter="fade">
                                      <p:cBhvr>
                                        <p:cTn id="42" dur="2000"/>
                                        <p:tgtEl>
                                          <p:spTgt spid="3077"/>
                                        </p:tgtEl>
                                      </p:cBhvr>
                                    </p:animEffect>
                                    <p:anim calcmode="lin" valueType="num">
                                      <p:cBhvr>
                                        <p:cTn id="43" dur="2000" fill="hold"/>
                                        <p:tgtEl>
                                          <p:spTgt spid="3077"/>
                                        </p:tgtEl>
                                        <p:attrNameLst>
                                          <p:attrName>ppt_x</p:attrName>
                                        </p:attrNameLst>
                                      </p:cBhvr>
                                      <p:tavLst>
                                        <p:tav tm="0">
                                          <p:val>
                                            <p:strVal val="#ppt_x"/>
                                          </p:val>
                                        </p:tav>
                                        <p:tav tm="100000">
                                          <p:val>
                                            <p:strVal val="#ppt_x"/>
                                          </p:val>
                                        </p:tav>
                                      </p:tavLst>
                                    </p:anim>
                                    <p:anim calcmode="lin" valueType="num">
                                      <p:cBhvr>
                                        <p:cTn id="44" dur="2000" fill="hold"/>
                                        <p:tgtEl>
                                          <p:spTgt spid="3077"/>
                                        </p:tgtEl>
                                        <p:attrNameLst>
                                          <p:attrName>ppt_y</p:attrName>
                                        </p:attrNameLst>
                                      </p:cBhvr>
                                      <p:tavLst>
                                        <p:tav tm="0">
                                          <p:val>
                                            <p:strVal val="#ppt_y+.1"/>
                                          </p:val>
                                        </p:tav>
                                        <p:tav tm="100000">
                                          <p:val>
                                            <p:strVal val="#ppt_y"/>
                                          </p:val>
                                        </p:tav>
                                      </p:tavLst>
                                    </p:anim>
                                  </p:childTnLst>
                                </p:cTn>
                              </p:par>
                              <p:par>
                                <p:cTn id="45" presetID="9" presetClass="entr" presetSubtype="0" fill="hold" nodeType="withEffect">
                                  <p:stCondLst>
                                    <p:cond delay="0"/>
                                  </p:stCondLst>
                                  <p:childTnLst>
                                    <p:set>
                                      <p:cBhvr>
                                        <p:cTn id="46" dur="1" fill="hold">
                                          <p:stCondLst>
                                            <p:cond delay="0"/>
                                          </p:stCondLst>
                                        </p:cTn>
                                        <p:tgtEl>
                                          <p:spTgt spid="3076"/>
                                        </p:tgtEl>
                                        <p:attrNameLst>
                                          <p:attrName>style.visibility</p:attrName>
                                        </p:attrNameLst>
                                      </p:cBhvr>
                                      <p:to>
                                        <p:strVal val="visible"/>
                                      </p:to>
                                    </p:set>
                                    <p:animEffect transition="in" filter="dissolve">
                                      <p:cBhvr>
                                        <p:cTn id="47" dur="2000"/>
                                        <p:tgtEl>
                                          <p:spTgt spid="3076"/>
                                        </p:tgtEl>
                                      </p:cBhvr>
                                    </p:animEffect>
                                  </p:childTnLst>
                                </p:cTn>
                              </p:par>
                              <p:par>
                                <p:cTn id="48" presetID="2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2000" fill="hold"/>
                                        <p:tgtEl>
                                          <p:spTgt spid="14"/>
                                        </p:tgtEl>
                                        <p:attrNameLst>
                                          <p:attrName>ppt_w</p:attrName>
                                        </p:attrNameLst>
                                      </p:cBhvr>
                                      <p:tavLst>
                                        <p:tav tm="0">
                                          <p:val>
                                            <p:fltVal val="0"/>
                                          </p:val>
                                        </p:tav>
                                        <p:tav tm="100000">
                                          <p:val>
                                            <p:strVal val="#ppt_w"/>
                                          </p:val>
                                        </p:tav>
                                      </p:tavLst>
                                    </p:anim>
                                    <p:anim calcmode="lin" valueType="num">
                                      <p:cBhvr>
                                        <p:cTn id="51" dur="2000" fill="hold"/>
                                        <p:tgtEl>
                                          <p:spTgt spid="14"/>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2000" fill="hold"/>
                                        <p:tgtEl>
                                          <p:spTgt spid="17"/>
                                        </p:tgtEl>
                                        <p:attrNameLst>
                                          <p:attrName>ppt_w</p:attrName>
                                        </p:attrNameLst>
                                      </p:cBhvr>
                                      <p:tavLst>
                                        <p:tav tm="0">
                                          <p:val>
                                            <p:fltVal val="0"/>
                                          </p:val>
                                        </p:tav>
                                        <p:tav tm="100000">
                                          <p:val>
                                            <p:strVal val="#ppt_w"/>
                                          </p:val>
                                        </p:tav>
                                      </p:tavLst>
                                    </p:anim>
                                    <p:anim calcmode="lin" valueType="num">
                                      <p:cBhvr>
                                        <p:cTn id="55" dur="2000" fill="hold"/>
                                        <p:tgtEl>
                                          <p:spTgt spid="17"/>
                                        </p:tgtEl>
                                        <p:attrNameLst>
                                          <p:attrName>ppt_h</p:attrName>
                                        </p:attrNameLst>
                                      </p:cBhvr>
                                      <p:tavLst>
                                        <p:tav tm="0">
                                          <p:val>
                                            <p:fltVal val="0"/>
                                          </p:val>
                                        </p:tav>
                                        <p:tav tm="100000">
                                          <p:val>
                                            <p:strVal val="#ppt_h"/>
                                          </p:val>
                                        </p:tav>
                                      </p:tavLst>
                                    </p:anim>
                                  </p:childTnLst>
                                </p:cTn>
                              </p:par>
                              <p:par>
                                <p:cTn id="56" presetID="23" presetClass="entr" presetSubtype="16"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2000" fill="hold"/>
                                        <p:tgtEl>
                                          <p:spTgt spid="25"/>
                                        </p:tgtEl>
                                        <p:attrNameLst>
                                          <p:attrName>ppt_w</p:attrName>
                                        </p:attrNameLst>
                                      </p:cBhvr>
                                      <p:tavLst>
                                        <p:tav tm="0">
                                          <p:val>
                                            <p:fltVal val="0"/>
                                          </p:val>
                                        </p:tav>
                                        <p:tav tm="100000">
                                          <p:val>
                                            <p:strVal val="#ppt_w"/>
                                          </p:val>
                                        </p:tav>
                                      </p:tavLst>
                                    </p:anim>
                                    <p:anim calcmode="lin" valueType="num">
                                      <p:cBhvr>
                                        <p:cTn id="59" dur="2000" fill="hold"/>
                                        <p:tgtEl>
                                          <p:spTgt spid="25"/>
                                        </p:tgtEl>
                                        <p:attrNameLst>
                                          <p:attrName>ppt_h</p:attrName>
                                        </p:attrNameLst>
                                      </p:cBhvr>
                                      <p:tavLst>
                                        <p:tav tm="0">
                                          <p:val>
                                            <p:fltVal val="0"/>
                                          </p:val>
                                        </p:tav>
                                        <p:tav tm="100000">
                                          <p:val>
                                            <p:strVal val="#ppt_h"/>
                                          </p:val>
                                        </p:tav>
                                      </p:tavLst>
                                    </p:anim>
                                  </p:childTnLst>
                                </p:cTn>
                              </p:par>
                              <p:par>
                                <p:cTn id="60" presetID="50" presetClass="entr" presetSubtype="0" decel="100000" fill="hold" nodeType="withEffect">
                                  <p:stCondLst>
                                    <p:cond delay="0"/>
                                  </p:stCondLst>
                                  <p:childTnLst>
                                    <p:set>
                                      <p:cBhvr>
                                        <p:cTn id="61" dur="1" fill="hold">
                                          <p:stCondLst>
                                            <p:cond delay="0"/>
                                          </p:stCondLst>
                                        </p:cTn>
                                        <p:tgtEl>
                                          <p:spTgt spid="3078"/>
                                        </p:tgtEl>
                                        <p:attrNameLst>
                                          <p:attrName>style.visibility</p:attrName>
                                        </p:attrNameLst>
                                      </p:cBhvr>
                                      <p:to>
                                        <p:strVal val="visible"/>
                                      </p:to>
                                    </p:set>
                                    <p:anim calcmode="lin" valueType="num">
                                      <p:cBhvr>
                                        <p:cTn id="62" dur="2000" fill="hold"/>
                                        <p:tgtEl>
                                          <p:spTgt spid="3078"/>
                                        </p:tgtEl>
                                        <p:attrNameLst>
                                          <p:attrName>ppt_w</p:attrName>
                                        </p:attrNameLst>
                                      </p:cBhvr>
                                      <p:tavLst>
                                        <p:tav tm="0">
                                          <p:val>
                                            <p:strVal val="#ppt_w+.3"/>
                                          </p:val>
                                        </p:tav>
                                        <p:tav tm="100000">
                                          <p:val>
                                            <p:strVal val="#ppt_w"/>
                                          </p:val>
                                        </p:tav>
                                      </p:tavLst>
                                    </p:anim>
                                    <p:anim calcmode="lin" valueType="num">
                                      <p:cBhvr>
                                        <p:cTn id="63" dur="2000" fill="hold"/>
                                        <p:tgtEl>
                                          <p:spTgt spid="3078"/>
                                        </p:tgtEl>
                                        <p:attrNameLst>
                                          <p:attrName>ppt_h</p:attrName>
                                        </p:attrNameLst>
                                      </p:cBhvr>
                                      <p:tavLst>
                                        <p:tav tm="0">
                                          <p:val>
                                            <p:strVal val="#ppt_h"/>
                                          </p:val>
                                        </p:tav>
                                        <p:tav tm="100000">
                                          <p:val>
                                            <p:strVal val="#ppt_h"/>
                                          </p:val>
                                        </p:tav>
                                      </p:tavLst>
                                    </p:anim>
                                    <p:animEffect transition="in" filter="fade">
                                      <p:cBhvr>
                                        <p:cTn id="64" dur="2000"/>
                                        <p:tgtEl>
                                          <p:spTgt spid="3078"/>
                                        </p:tgtEl>
                                      </p:cBhvr>
                                    </p:animEffect>
                                  </p:childTnLst>
                                </p:cTn>
                              </p:par>
                              <p:par>
                                <p:cTn id="65" presetID="7" presetClass="entr" presetSubtype="8"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0" fill="hold"/>
                                        <p:tgtEl>
                                          <p:spTgt spid="12"/>
                                        </p:tgtEl>
                                        <p:attrNameLst>
                                          <p:attrName>ppt_x</p:attrName>
                                        </p:attrNameLst>
                                      </p:cBhvr>
                                      <p:tavLst>
                                        <p:tav tm="0">
                                          <p:val>
                                            <p:strVal val="0-#ppt_w/2"/>
                                          </p:val>
                                        </p:tav>
                                        <p:tav tm="100000">
                                          <p:val>
                                            <p:strVal val="#ppt_x"/>
                                          </p:val>
                                        </p:tav>
                                      </p:tavLst>
                                    </p:anim>
                                    <p:anim calcmode="lin" valueType="num">
                                      <p:cBhvr additive="base">
                                        <p:cTn id="68" dur="5000" fill="hold"/>
                                        <p:tgtEl>
                                          <p:spTgt spid="1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52"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Scale>
                                      <p:cBhvr>
                                        <p:cTn id="72"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3" dur="1000" decel="50000" fill="hold">
                                          <p:stCondLst>
                                            <p:cond delay="0"/>
                                          </p:stCondLst>
                                        </p:cTn>
                                        <p:tgtEl>
                                          <p:spTgt spid="26"/>
                                        </p:tgtEl>
                                        <p:attrNameLst>
                                          <p:attrName>ppt_x</p:attrName>
                                          <p:attrName>ppt_y</p:attrName>
                                        </p:attrNameLst>
                                      </p:cBhvr>
                                    </p:animMotion>
                                    <p:animEffect transition="in" filter="fade">
                                      <p:cBhvr>
                                        <p:cTn id="74" dur="10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27" presetClass="entr" presetSubtype="0" fill="hold" grpId="0" nodeType="clickEffect">
                                  <p:stCondLst>
                                    <p:cond delay="0"/>
                                  </p:stCondLst>
                                  <p:iterate type="lt">
                                    <p:tmPct val="50000"/>
                                  </p:iterate>
                                  <p:childTnLst>
                                    <p:set>
                                      <p:cBhvr>
                                        <p:cTn id="78" dur="1" fill="hold">
                                          <p:stCondLst>
                                            <p:cond delay="0"/>
                                          </p:stCondLst>
                                        </p:cTn>
                                        <p:tgtEl>
                                          <p:spTgt spid="27"/>
                                        </p:tgtEl>
                                        <p:attrNameLst>
                                          <p:attrName>style.visibility</p:attrName>
                                        </p:attrNameLst>
                                      </p:cBhvr>
                                      <p:to>
                                        <p:strVal val="visible"/>
                                      </p:to>
                                    </p:set>
                                    <p:anim calcmode="discrete" valueType="clr">
                                      <p:cBhvr override="childStyle">
                                        <p:cTn id="79"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80" dur="80"/>
                                        <p:tgtEl>
                                          <p:spTgt spid="27"/>
                                        </p:tgtEl>
                                        <p:attrNameLst>
                                          <p:attrName>fillcolor</p:attrName>
                                        </p:attrNameLst>
                                      </p:cBhvr>
                                      <p:tavLst>
                                        <p:tav tm="0">
                                          <p:val>
                                            <p:clrVal>
                                              <a:schemeClr val="accent2"/>
                                            </p:clrVal>
                                          </p:val>
                                        </p:tav>
                                        <p:tav tm="50000">
                                          <p:val>
                                            <p:clrVal>
                                              <a:schemeClr val="hlink"/>
                                            </p:clrVal>
                                          </p:val>
                                        </p:tav>
                                      </p:tavLst>
                                    </p:anim>
                                    <p:set>
                                      <p:cBhvr>
                                        <p:cTn id="81" dur="80"/>
                                        <p:tgtEl>
                                          <p:spTgt spid="27"/>
                                        </p:tgtEl>
                                        <p:attrNameLst>
                                          <p:attrName>fill.type</p:attrName>
                                        </p:attrNameLst>
                                      </p:cBhvr>
                                      <p:to>
                                        <p:strVal val="solid"/>
                                      </p:to>
                                    </p:set>
                                  </p:childTnLst>
                                </p:cTn>
                              </p:par>
                            </p:childTnLst>
                          </p:cTn>
                        </p:par>
                        <p:par>
                          <p:cTn id="82" fill="hold">
                            <p:stCondLst>
                              <p:cond delay="1000"/>
                            </p:stCondLst>
                            <p:childTnLst>
                              <p:par>
                                <p:cTn id="83" presetID="29" presetClass="entr" presetSubtype="0" fill="hold" nodeType="afterEffect">
                                  <p:stCondLst>
                                    <p:cond delay="0"/>
                                  </p:stCondLst>
                                  <p:childTnLst>
                                    <p:set>
                                      <p:cBhvr>
                                        <p:cTn id="84" dur="1" fill="hold">
                                          <p:stCondLst>
                                            <p:cond delay="0"/>
                                          </p:stCondLst>
                                        </p:cTn>
                                        <p:tgtEl>
                                          <p:spTgt spid="3079"/>
                                        </p:tgtEl>
                                        <p:attrNameLst>
                                          <p:attrName>style.visibility</p:attrName>
                                        </p:attrNameLst>
                                      </p:cBhvr>
                                      <p:to>
                                        <p:strVal val="visible"/>
                                      </p:to>
                                    </p:set>
                                    <p:anim calcmode="lin" valueType="num">
                                      <p:cBhvr>
                                        <p:cTn id="85" dur="2000" fill="hold"/>
                                        <p:tgtEl>
                                          <p:spTgt spid="3079"/>
                                        </p:tgtEl>
                                        <p:attrNameLst>
                                          <p:attrName>ppt_x</p:attrName>
                                        </p:attrNameLst>
                                      </p:cBhvr>
                                      <p:tavLst>
                                        <p:tav tm="0">
                                          <p:val>
                                            <p:strVal val="#ppt_x-.2"/>
                                          </p:val>
                                        </p:tav>
                                        <p:tav tm="100000">
                                          <p:val>
                                            <p:strVal val="#ppt_x"/>
                                          </p:val>
                                        </p:tav>
                                      </p:tavLst>
                                    </p:anim>
                                    <p:anim calcmode="lin" valueType="num">
                                      <p:cBhvr>
                                        <p:cTn id="86" dur="2000" fill="hold"/>
                                        <p:tgtEl>
                                          <p:spTgt spid="3079"/>
                                        </p:tgtEl>
                                        <p:attrNameLst>
                                          <p:attrName>ppt_y</p:attrName>
                                        </p:attrNameLst>
                                      </p:cBhvr>
                                      <p:tavLst>
                                        <p:tav tm="0">
                                          <p:val>
                                            <p:strVal val="#ppt_y"/>
                                          </p:val>
                                        </p:tav>
                                        <p:tav tm="100000">
                                          <p:val>
                                            <p:strVal val="#ppt_y"/>
                                          </p:val>
                                        </p:tav>
                                      </p:tavLst>
                                    </p:anim>
                                    <p:animEffect transition="in" filter="wipe(right)" prLst="gradientSize: 0.1">
                                      <p:cBhvr>
                                        <p:cTn id="87" dur="2000"/>
                                        <p:tgtEl>
                                          <p:spTgt spid="3079"/>
                                        </p:tgtEl>
                                      </p:cBhvr>
                                    </p:animEffect>
                                  </p:childTnLst>
                                </p:cTn>
                              </p:par>
                            </p:childTnLst>
                          </p:cTn>
                        </p:par>
                        <p:par>
                          <p:cTn id="88" fill="hold">
                            <p:stCondLst>
                              <p:cond delay="3000"/>
                            </p:stCondLst>
                            <p:childTnLst>
                              <p:par>
                                <p:cTn id="89" presetID="7" presetClass="entr" presetSubtype="2" fill="hold" grpId="0" nodeType="after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5000" fill="hold"/>
                                        <p:tgtEl>
                                          <p:spTgt spid="29"/>
                                        </p:tgtEl>
                                        <p:attrNameLst>
                                          <p:attrName>ppt_x</p:attrName>
                                        </p:attrNameLst>
                                      </p:cBhvr>
                                      <p:tavLst>
                                        <p:tav tm="0">
                                          <p:val>
                                            <p:strVal val="1+#ppt_w/2"/>
                                          </p:val>
                                        </p:tav>
                                        <p:tav tm="100000">
                                          <p:val>
                                            <p:strVal val="#ppt_x"/>
                                          </p:val>
                                        </p:tav>
                                      </p:tavLst>
                                    </p:anim>
                                    <p:anim calcmode="lin" valueType="num">
                                      <p:cBhvr additive="base">
                                        <p:cTn id="92" dur="5000" fill="hold"/>
                                        <p:tgtEl>
                                          <p:spTgt spid="29"/>
                                        </p:tgtEl>
                                        <p:attrNameLst>
                                          <p:attrName>ppt_y</p:attrName>
                                        </p:attrNameLst>
                                      </p:cBhvr>
                                      <p:tavLst>
                                        <p:tav tm="0">
                                          <p:val>
                                            <p:strVal val="#ppt_y"/>
                                          </p:val>
                                        </p:tav>
                                        <p:tav tm="100000">
                                          <p:val>
                                            <p:strVal val="#ppt_y"/>
                                          </p:val>
                                        </p:tav>
                                      </p:tavLst>
                                    </p:anim>
                                  </p:childTnLst>
                                </p:cTn>
                              </p:par>
                            </p:childTnLst>
                          </p:cTn>
                        </p:par>
                        <p:par>
                          <p:cTn id="93" fill="hold">
                            <p:stCondLst>
                              <p:cond delay="8000"/>
                            </p:stCondLst>
                            <p:childTnLst>
                              <p:par>
                                <p:cTn id="94" presetID="48" presetClass="entr" presetSubtype="0" accel="50000" fill="hold" nodeType="afterEffect">
                                  <p:stCondLst>
                                    <p:cond delay="0"/>
                                  </p:stCondLst>
                                  <p:childTnLst>
                                    <p:set>
                                      <p:cBhvr>
                                        <p:cTn id="95" dur="1" fill="hold">
                                          <p:stCondLst>
                                            <p:cond delay="0"/>
                                          </p:stCondLst>
                                        </p:cTn>
                                        <p:tgtEl>
                                          <p:spTgt spid="3080"/>
                                        </p:tgtEl>
                                        <p:attrNameLst>
                                          <p:attrName>style.visibility</p:attrName>
                                        </p:attrNameLst>
                                      </p:cBhvr>
                                      <p:to>
                                        <p:strVal val="visible"/>
                                      </p:to>
                                    </p:set>
                                    <p:anim calcmode="lin" valueType="num">
                                      <p:cBhvr>
                                        <p:cTn id="96" dur="1000" fill="hold"/>
                                        <p:tgtEl>
                                          <p:spTgt spid="308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97" dur="1000" fill="hold"/>
                                        <p:tgtEl>
                                          <p:spTgt spid="3080"/>
                                        </p:tgtEl>
                                        <p:attrNameLst>
                                          <p:attrName>ppt_x</p:attrName>
                                        </p:attrNameLst>
                                      </p:cBhvr>
                                      <p:tavLst>
                                        <p:tav tm="0">
                                          <p:val>
                                            <p:fltVal val="-1"/>
                                          </p:val>
                                        </p:tav>
                                        <p:tav tm="50000">
                                          <p:val>
                                            <p:fltVal val="0.95"/>
                                          </p:val>
                                        </p:tav>
                                        <p:tav tm="100000">
                                          <p:val>
                                            <p:strVal val="#ppt_x"/>
                                          </p:val>
                                        </p:tav>
                                      </p:tavLst>
                                    </p:anim>
                                    <p:anim calcmode="lin" valueType="num">
                                      <p:cBhvr>
                                        <p:cTn id="98" dur="1000" fill="hold"/>
                                        <p:tgtEl>
                                          <p:spTgt spid="3080"/>
                                        </p:tgtEl>
                                        <p:attrNameLst>
                                          <p:attrName>ppt_y</p:attrName>
                                        </p:attrNameLst>
                                      </p:cBhvr>
                                      <p:tavLst>
                                        <p:tav tm="0">
                                          <p:val>
                                            <p:strVal val="#ppt_y"/>
                                          </p:val>
                                        </p:tav>
                                        <p:tav tm="100000">
                                          <p:val>
                                            <p:strVal val="#ppt_y"/>
                                          </p:val>
                                        </p:tav>
                                      </p:tavLst>
                                    </p:anim>
                                    <p:animEffect transition="in" filter="fade">
                                      <p:cBhvr>
                                        <p:cTn id="99" dur="10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8" grpId="0"/>
      <p:bldP spid="9" grpId="0"/>
      <p:bldP spid="12" grpId="0"/>
      <p:bldP spid="26" grpId="0"/>
      <p:bldP spid="27"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476672"/>
            <a:ext cx="9144000" cy="369332"/>
          </a:xfrm>
          <a:prstGeom prst="rect">
            <a:avLst/>
          </a:prstGeom>
          <a:noFill/>
        </p:spPr>
        <p:txBody>
          <a:bodyPr wrap="square" rtlCol="0">
            <a:spAutoFit/>
          </a:bodyPr>
          <a:lstStyle/>
          <a:p>
            <a:pPr algn="ctr"/>
            <a:r>
              <a:rPr lang="it-IT" dirty="0" smtClean="0">
                <a:solidFill>
                  <a:srgbClr val="008000"/>
                </a:solidFill>
                <a:latin typeface="Times New Roman" pitchFamily="18" charset="0"/>
                <a:cs typeface="Times New Roman" pitchFamily="18" charset="0"/>
              </a:rPr>
              <a:t>L’ONDOSCOPIO</a:t>
            </a:r>
            <a:endParaRPr lang="it-IT" dirty="0">
              <a:solidFill>
                <a:srgbClr val="008000"/>
              </a:solidFill>
              <a:latin typeface="Times New Roman" pitchFamily="18" charset="0"/>
              <a:cs typeface="Times New Roman" pitchFamily="18" charset="0"/>
            </a:endParaRPr>
          </a:p>
        </p:txBody>
      </p:sp>
      <p:sp>
        <p:nvSpPr>
          <p:cNvPr id="3" name="CasellaDiTesto 2"/>
          <p:cNvSpPr txBox="1"/>
          <p:nvPr/>
        </p:nvSpPr>
        <p:spPr>
          <a:xfrm>
            <a:off x="0" y="980728"/>
            <a:ext cx="9144000" cy="1815882"/>
          </a:xfrm>
          <a:prstGeom prst="rect">
            <a:avLst/>
          </a:prstGeom>
          <a:noFill/>
        </p:spPr>
        <p:txBody>
          <a:bodyPr wrap="square" rtlCol="0">
            <a:spAutoFit/>
          </a:bodyPr>
          <a:lstStyle/>
          <a:p>
            <a:pPr algn="just"/>
            <a:r>
              <a:rPr lang="it-IT" sz="1400" dirty="0" smtClean="0">
                <a:latin typeface="Times New Roman" pitchFamily="18" charset="0"/>
                <a:cs typeface="Times New Roman" pitchFamily="18" charset="0"/>
              </a:rPr>
              <a:t>Il principio di sovrapposizione delle onde può essere meglio compreso attraverso l’analisi di onde superficiali, ad esempio quelle che increspano una superficie di acqua. È possibile osservare tale tipo di onde con un ondoscopio. Esso è costituito da uno specchio d’acqua che viene increspato da punte (per creare onde circolari) o da aste (per creare onde rettilinee) a una frequenza ben definita. Una fonte di luce illumina con lampi di luce alla stessa frequenza del vibratore lo specchio d’acqua. La luce viene deviata dalle creste o dalle gole dell’onda ed è poi riflessa da uno specchio su una membrana. L’onda è così proiettata in modo stabile nello spazio, ma è molto difficile l’osservazione quantitativa. Le gole appaiono scure e le creste chiare. L’ondoscopio produce sequenze di onde. Si definisce fronte della perturbazione, o fronte d’onda, il luogo dei punti P caratterizzati dal medesimo stato di vibrazione.</a:t>
            </a:r>
            <a:endParaRPr lang="it-IT" sz="1400" dirty="0">
              <a:latin typeface="Times New Roman" pitchFamily="18" charset="0"/>
              <a:cs typeface="Times New Roman" pitchFamily="18" charset="0"/>
            </a:endParaRPr>
          </a:p>
        </p:txBody>
      </p:sp>
      <p:pic>
        <p:nvPicPr>
          <p:cNvPr id="3074" name="Picture 2" descr="C:\Users\Luca\Desktop\Onde e luce\Ondoscopio 1.jpg"/>
          <p:cNvPicPr>
            <a:picLocks noChangeAspect="1" noChangeArrowheads="1"/>
          </p:cNvPicPr>
          <p:nvPr/>
        </p:nvPicPr>
        <p:blipFill>
          <a:blip r:embed="rId3" cstate="print"/>
          <a:srcRect/>
          <a:stretch>
            <a:fillRect/>
          </a:stretch>
        </p:blipFill>
        <p:spPr bwMode="auto">
          <a:xfrm>
            <a:off x="6876256" y="2924944"/>
            <a:ext cx="1835150" cy="2832100"/>
          </a:xfrm>
          <a:prstGeom prst="rect">
            <a:avLst/>
          </a:prstGeom>
          <a:noFill/>
          <a:ln>
            <a:solidFill>
              <a:srgbClr val="3333CC"/>
            </a:solidFill>
          </a:ln>
        </p:spPr>
      </p:pic>
      <p:pic>
        <p:nvPicPr>
          <p:cNvPr id="3075" name="Picture 3" descr="C:\Users\Luca\Desktop\Onde e luce\Ondoscopio 2.jpg"/>
          <p:cNvPicPr>
            <a:picLocks noChangeAspect="1" noChangeArrowheads="1"/>
          </p:cNvPicPr>
          <p:nvPr/>
        </p:nvPicPr>
        <p:blipFill>
          <a:blip r:embed="rId4" cstate="print"/>
          <a:srcRect/>
          <a:stretch>
            <a:fillRect/>
          </a:stretch>
        </p:blipFill>
        <p:spPr bwMode="auto">
          <a:xfrm>
            <a:off x="467544" y="2780928"/>
            <a:ext cx="2895601" cy="3028950"/>
          </a:xfrm>
          <a:prstGeom prst="rect">
            <a:avLst/>
          </a:prstGeom>
          <a:noFill/>
          <a:ln>
            <a:solidFill>
              <a:srgbClr val="3333CC"/>
            </a:solidFill>
          </a:ln>
        </p:spPr>
      </p:pic>
      <p:pic>
        <p:nvPicPr>
          <p:cNvPr id="3076" name="Picture 4" descr="C:\Users\Luca\Desktop\Onde e luce\Ondoscopio 3.jpg"/>
          <p:cNvPicPr>
            <a:picLocks noChangeAspect="1" noChangeArrowheads="1"/>
          </p:cNvPicPr>
          <p:nvPr/>
        </p:nvPicPr>
        <p:blipFill>
          <a:blip r:embed="rId5" cstate="print"/>
          <a:srcRect/>
          <a:stretch>
            <a:fillRect/>
          </a:stretch>
        </p:blipFill>
        <p:spPr bwMode="auto">
          <a:xfrm>
            <a:off x="3563888" y="3356992"/>
            <a:ext cx="2865438" cy="1935163"/>
          </a:xfrm>
          <a:prstGeom prst="rect">
            <a:avLst/>
          </a:prstGeom>
          <a:noFill/>
          <a:ln>
            <a:solidFill>
              <a:srgbClr val="3333CC"/>
            </a:solidFill>
          </a:ln>
        </p:spPr>
      </p:pic>
      <p:sp>
        <p:nvSpPr>
          <p:cNvPr id="7" name="Indietro o precedente 6">
            <a:hlinkClick r:id="" action="ppaction://hlinkshowjump?jump=previousslide" highlightClick="1"/>
          </p:cNvPr>
          <p:cNvSpPr/>
          <p:nvPr/>
        </p:nvSpPr>
        <p:spPr>
          <a:xfrm>
            <a:off x="8567936" y="6569968"/>
            <a:ext cx="288032" cy="288032"/>
          </a:xfrm>
          <a:prstGeom prst="actionButtonBackPrevious">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Avanti o successivo 7">
            <a:hlinkClick r:id="" action="ppaction://hlinkshowjump?jump=nextslide" highlightClick="1"/>
          </p:cNvPr>
          <p:cNvSpPr/>
          <p:nvPr/>
        </p:nvSpPr>
        <p:spPr>
          <a:xfrm>
            <a:off x="8855968" y="6569968"/>
            <a:ext cx="288032" cy="288032"/>
          </a:xfrm>
          <a:prstGeom prst="actionButtonForwardNext">
            <a:avLst/>
          </a:prstGeom>
          <a:solidFill>
            <a:schemeClr val="accent3">
              <a:lumMod val="75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3"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par>
                          <p:cTn id="13" fill="hold">
                            <p:stCondLst>
                              <p:cond delay="5500"/>
                            </p:stCondLst>
                            <p:childTnLst>
                              <p:par>
                                <p:cTn id="14" presetID="4" presetClass="entr" presetSubtype="16" fill="hold" nodeType="afterEffect">
                                  <p:stCondLst>
                                    <p:cond delay="0"/>
                                  </p:stCondLst>
                                  <p:childTnLst>
                                    <p:set>
                                      <p:cBhvr>
                                        <p:cTn id="15" dur="1" fill="hold">
                                          <p:stCondLst>
                                            <p:cond delay="0"/>
                                          </p:stCondLst>
                                        </p:cTn>
                                        <p:tgtEl>
                                          <p:spTgt spid="3075"/>
                                        </p:tgtEl>
                                        <p:attrNameLst>
                                          <p:attrName>style.visibility</p:attrName>
                                        </p:attrNameLst>
                                      </p:cBhvr>
                                      <p:to>
                                        <p:strVal val="visible"/>
                                      </p:to>
                                    </p:set>
                                    <p:animEffect transition="in" filter="box(in)">
                                      <p:cBhvr>
                                        <p:cTn id="16" dur="500"/>
                                        <p:tgtEl>
                                          <p:spTgt spid="3075"/>
                                        </p:tgtEl>
                                      </p:cBhvr>
                                    </p:animEffect>
                                  </p:childTnLst>
                                </p:cTn>
                              </p:par>
                              <p:par>
                                <p:cTn id="17" presetID="4" presetClass="entr" presetSubtype="32"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box(out)">
                                      <p:cBhvr>
                                        <p:cTn id="19" dur="500"/>
                                        <p:tgtEl>
                                          <p:spTgt spid="3074"/>
                                        </p:tgtEl>
                                      </p:cBhvr>
                                    </p:animEffect>
                                  </p:childTnLst>
                                </p:cTn>
                              </p:par>
                              <p:par>
                                <p:cTn id="20" presetID="21" presetClass="entr" presetSubtype="4" fill="hold" nodeType="with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wheel(4)">
                                      <p:cBhvr>
                                        <p:cTn id="22"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667</TotalTime>
  <Words>2326</Words>
  <Application>Microsoft Office PowerPoint</Application>
  <PresentationFormat>Presentazione su schermo (4:3)</PresentationFormat>
  <Paragraphs>118</Paragraphs>
  <Slides>23</Slides>
  <Notes>23</Notes>
  <HiddenSlides>0</HiddenSlides>
  <MMClips>0</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Luca</dc:creator>
  <cp:lastModifiedBy>Enrico</cp:lastModifiedBy>
  <cp:revision>126</cp:revision>
  <dcterms:created xsi:type="dcterms:W3CDTF">2011-06-11T13:38:51Z</dcterms:created>
  <dcterms:modified xsi:type="dcterms:W3CDTF">2013-08-18T20:35:30Z</dcterms:modified>
</cp:coreProperties>
</file>