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64" r:id="rId6"/>
    <p:sldId id="265" r:id="rId7"/>
    <p:sldId id="260" r:id="rId8"/>
    <p:sldId id="259" r:id="rId9"/>
    <p:sldId id="261" r:id="rId10"/>
    <p:sldId id="262" r:id="rId11"/>
    <p:sldId id="266" r:id="rId12"/>
    <p:sldId id="267"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17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CFC935D-7353-EC40-A3D4-F7589444A8FB}" type="datetimeFigureOut">
              <a:rPr lang="it-IT" smtClean="0"/>
              <a:pPr/>
              <a:t>19/05/12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139526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FC935D-7353-EC40-A3D4-F7589444A8FB}" type="datetimeFigureOut">
              <a:rPr lang="it-IT" smtClean="0"/>
              <a:pPr/>
              <a:t>19/05/12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54917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FC935D-7353-EC40-A3D4-F7589444A8FB}" type="datetimeFigureOut">
              <a:rPr lang="it-IT" smtClean="0"/>
              <a:pPr/>
              <a:t>19/05/12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159606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FC935D-7353-EC40-A3D4-F7589444A8FB}" type="datetimeFigureOut">
              <a:rPr lang="it-IT" smtClean="0"/>
              <a:pPr/>
              <a:t>19/05/12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327710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CFC935D-7353-EC40-A3D4-F7589444A8FB}" type="datetimeFigureOut">
              <a:rPr lang="it-IT" smtClean="0"/>
              <a:pPr/>
              <a:t>19/05/12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280078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CFC935D-7353-EC40-A3D4-F7589444A8FB}" type="datetimeFigureOut">
              <a:rPr lang="it-IT" smtClean="0"/>
              <a:pPr/>
              <a:t>19/05/12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268170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CFC935D-7353-EC40-A3D4-F7589444A8FB}" type="datetimeFigureOut">
              <a:rPr lang="it-IT" smtClean="0"/>
              <a:pPr/>
              <a:t>19/05/12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387123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CFC935D-7353-EC40-A3D4-F7589444A8FB}" type="datetimeFigureOut">
              <a:rPr lang="it-IT" smtClean="0"/>
              <a:pPr/>
              <a:t>19/05/12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333981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FC935D-7353-EC40-A3D4-F7589444A8FB}" type="datetimeFigureOut">
              <a:rPr lang="it-IT" smtClean="0"/>
              <a:pPr/>
              <a:t>19/05/12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42286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CFC935D-7353-EC40-A3D4-F7589444A8FB}" type="datetimeFigureOut">
              <a:rPr lang="it-IT" smtClean="0"/>
              <a:pPr/>
              <a:t>19/05/12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381692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CFC935D-7353-EC40-A3D4-F7589444A8FB}" type="datetimeFigureOut">
              <a:rPr lang="it-IT" smtClean="0"/>
              <a:pPr/>
              <a:t>19/05/12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504177-04D5-5148-B8D1-CAA802F717BD}" type="slidenum">
              <a:rPr lang="it-IT" smtClean="0"/>
              <a:pPr/>
              <a:t>‹n.›</a:t>
            </a:fld>
            <a:endParaRPr lang="it-IT"/>
          </a:p>
        </p:txBody>
      </p:sp>
    </p:spTree>
    <p:extLst>
      <p:ext uri="{BB962C8B-B14F-4D97-AF65-F5344CB8AC3E}">
        <p14:creationId xmlns:p14="http://schemas.microsoft.com/office/powerpoint/2010/main" val="3369078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C935D-7353-EC40-A3D4-F7589444A8FB}" type="datetimeFigureOut">
              <a:rPr lang="it-IT" smtClean="0"/>
              <a:pPr/>
              <a:t>19/05/12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04177-04D5-5148-B8D1-CAA802F717BD}" type="slidenum">
              <a:rPr lang="it-IT" smtClean="0"/>
              <a:pPr/>
              <a:t>‹n.›</a:t>
            </a:fld>
            <a:endParaRPr lang="it-IT"/>
          </a:p>
        </p:txBody>
      </p:sp>
    </p:spTree>
    <p:extLst>
      <p:ext uri="{BB962C8B-B14F-4D97-AF65-F5344CB8AC3E}">
        <p14:creationId xmlns:p14="http://schemas.microsoft.com/office/powerpoint/2010/main" val="1246752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file://localhost//upload.wikimedia.org/wikipedia/commons/4/4c/Moses041.jpg" TargetMode="Externa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file://localhost//upload.wikimedia.org/wikipedia/commons/b/b5/Giovanni_Bellini_002.jpg" TargetMode="Externa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6/6a/Genova-Palazzo_San_Giorgio-DSCF7719.JPG" TargetMode="Externa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6/63/GoldCalf.jpg" TargetMode="Externa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07736"/>
            <a:ext cx="9143999" cy="369332"/>
          </a:xfrm>
          <a:prstGeom prst="rect">
            <a:avLst/>
          </a:prstGeom>
          <a:noFill/>
        </p:spPr>
        <p:txBody>
          <a:bodyPr wrap="square" rtlCol="0">
            <a:spAutoFit/>
          </a:bodyPr>
          <a:lstStyle/>
          <a:p>
            <a:pPr algn="ctr"/>
            <a:r>
              <a:rPr lang="it-IT" dirty="0" smtClean="0">
                <a:solidFill>
                  <a:srgbClr val="FF0000"/>
                </a:solidFill>
                <a:latin typeface="Times New Roman"/>
                <a:cs typeface="Times New Roman"/>
              </a:rPr>
              <a:t>IL PRIMO COMANDAMENTO</a:t>
            </a:r>
            <a:endParaRPr lang="it-IT" dirty="0">
              <a:solidFill>
                <a:srgbClr val="FF0000"/>
              </a:solidFill>
              <a:latin typeface="Times New Roman"/>
              <a:cs typeface="Times New Roman"/>
            </a:endParaRPr>
          </a:p>
        </p:txBody>
      </p:sp>
      <p:sp>
        <p:nvSpPr>
          <p:cNvPr id="6" name="CasellaDiTesto 5"/>
          <p:cNvSpPr txBox="1"/>
          <p:nvPr/>
        </p:nvSpPr>
        <p:spPr>
          <a:xfrm>
            <a:off x="427638" y="699730"/>
            <a:ext cx="8423171" cy="1477328"/>
          </a:xfrm>
          <a:prstGeom prst="rect">
            <a:avLst/>
          </a:prstGeom>
          <a:noFill/>
        </p:spPr>
        <p:txBody>
          <a:bodyPr wrap="square" rtlCol="0">
            <a:spAutoFit/>
          </a:bodyPr>
          <a:lstStyle/>
          <a:p>
            <a:pPr algn="just"/>
            <a:r>
              <a:rPr lang="it-IT" dirty="0" smtClean="0">
                <a:latin typeface="Times New Roman"/>
                <a:cs typeface="Times New Roman"/>
              </a:rPr>
              <a:t>Il </a:t>
            </a:r>
            <a:r>
              <a:rPr lang="it-IT" dirty="0">
                <a:latin typeface="Times New Roman"/>
                <a:cs typeface="Times New Roman"/>
              </a:rPr>
              <a:t>Primo Comandamento afferma: “Non avrai altro Dio al di fuori di me”</a:t>
            </a:r>
            <a:r>
              <a:rPr lang="it-IT" dirty="0" smtClean="0">
                <a:latin typeface="Times New Roman"/>
                <a:cs typeface="Times New Roman"/>
              </a:rPr>
              <a:t>.</a:t>
            </a:r>
            <a:endParaRPr lang="it-IT" dirty="0">
              <a:latin typeface="Times New Roman"/>
              <a:cs typeface="Times New Roman"/>
            </a:endParaRPr>
          </a:p>
          <a:p>
            <a:pPr algn="just"/>
            <a:r>
              <a:rPr lang="it-IT" dirty="0">
                <a:latin typeface="Times New Roman"/>
                <a:cs typeface="Times New Roman"/>
              </a:rPr>
              <a:t>Esso contiene alcune importanti implicazioni logiche che si applicano alla morale e condizionano il comportamento del fedele. A livello di osservazione oggettiva, è ovviamente impossibile venerare altre divinità. L'unica venerabile è il Signore che si è rivelato al suo popolo</a:t>
            </a:r>
            <a:r>
              <a:rPr lang="it-IT" dirty="0" smtClean="0">
                <a:latin typeface="Times New Roman"/>
                <a:cs typeface="Times New Roman"/>
              </a:rPr>
              <a:t>.</a:t>
            </a:r>
            <a:endParaRPr lang="it-IT" dirty="0">
              <a:latin typeface="Times New Roman"/>
              <a:cs typeface="Times New Roman"/>
            </a:endParaRPr>
          </a:p>
        </p:txBody>
      </p:sp>
      <p:pic>
        <p:nvPicPr>
          <p:cNvPr id="5122" name="Picture 2" descr="File:Moses041.jpg">
            <a:hlinkClick r:id="rId2"/>
          </p:cNvPr>
          <p:cNvPicPr>
            <a:picLocks noChangeAspect="1" noChangeArrowheads="1"/>
          </p:cNvPicPr>
          <p:nvPr/>
        </p:nvPicPr>
        <p:blipFill>
          <a:blip r:embed="rId3"/>
          <a:srcRect/>
          <a:stretch>
            <a:fillRect/>
          </a:stretch>
        </p:blipFill>
        <p:spPr bwMode="auto">
          <a:xfrm>
            <a:off x="3383407" y="2177058"/>
            <a:ext cx="2322449" cy="4067681"/>
          </a:xfrm>
          <a:prstGeom prst="rect">
            <a:avLst/>
          </a:prstGeom>
          <a:noFill/>
        </p:spPr>
      </p:pic>
    </p:spTree>
    <p:extLst>
      <p:ext uri="{BB962C8B-B14F-4D97-AF65-F5344CB8AC3E}">
        <p14:creationId xmlns:p14="http://schemas.microsoft.com/office/powerpoint/2010/main" val="540065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0-#ppt_w/2"/>
                                          </p:val>
                                        </p:tav>
                                        <p:tav tm="100000">
                                          <p:val>
                                            <p:strVal val="#ppt_x"/>
                                          </p:val>
                                        </p:tav>
                                      </p:tavLst>
                                    </p:anim>
                                    <p:anim calcmode="lin" valueType="num">
                                      <p:cBhvr additive="base">
                                        <p:cTn id="13" dur="3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53" presetClass="entr" presetSubtype="16"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3000" fill="hold"/>
                                        <p:tgtEl>
                                          <p:spTgt spid="5122"/>
                                        </p:tgtEl>
                                        <p:attrNameLst>
                                          <p:attrName>ppt_w</p:attrName>
                                        </p:attrNameLst>
                                      </p:cBhvr>
                                      <p:tavLst>
                                        <p:tav tm="0">
                                          <p:val>
                                            <p:fltVal val="0"/>
                                          </p:val>
                                        </p:tav>
                                        <p:tav tm="100000">
                                          <p:val>
                                            <p:strVal val="#ppt_w"/>
                                          </p:val>
                                        </p:tav>
                                      </p:tavLst>
                                    </p:anim>
                                    <p:anim calcmode="lin" valueType="num">
                                      <p:cBhvr>
                                        <p:cTn id="18" dur="3000" fill="hold"/>
                                        <p:tgtEl>
                                          <p:spTgt spid="5122"/>
                                        </p:tgtEl>
                                        <p:attrNameLst>
                                          <p:attrName>ppt_h</p:attrName>
                                        </p:attrNameLst>
                                      </p:cBhvr>
                                      <p:tavLst>
                                        <p:tav tm="0">
                                          <p:val>
                                            <p:fltVal val="0"/>
                                          </p:val>
                                        </p:tav>
                                        <p:tav tm="100000">
                                          <p:val>
                                            <p:strVal val="#ppt_h"/>
                                          </p:val>
                                        </p:tav>
                                      </p:tavLst>
                                    </p:anim>
                                    <p:animEffect transition="in" filter="fade">
                                      <p:cBhvr>
                                        <p:cTn id="19" dur="3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L’irreligione</a:t>
            </a:r>
            <a:endParaRPr lang="it-IT" dirty="0">
              <a:solidFill>
                <a:srgbClr val="008000"/>
              </a:solidFill>
              <a:latin typeface="Times New Roman"/>
              <a:cs typeface="Times New Roman"/>
            </a:endParaRPr>
          </a:p>
        </p:txBody>
      </p:sp>
      <p:sp>
        <p:nvSpPr>
          <p:cNvPr id="3" name="CasellaDiTesto 2"/>
          <p:cNvSpPr txBox="1"/>
          <p:nvPr/>
        </p:nvSpPr>
        <p:spPr>
          <a:xfrm>
            <a:off x="427638" y="2426053"/>
            <a:ext cx="8423171" cy="646331"/>
          </a:xfrm>
          <a:prstGeom prst="rect">
            <a:avLst/>
          </a:prstGeom>
          <a:noFill/>
        </p:spPr>
        <p:txBody>
          <a:bodyPr wrap="square" rtlCol="0">
            <a:spAutoFit/>
          </a:bodyPr>
          <a:lstStyle/>
          <a:p>
            <a:pPr lvl="0" algn="just"/>
            <a:r>
              <a:rPr lang="it-IT" dirty="0" smtClean="0">
                <a:latin typeface="Times New Roman" pitchFamily="18" charset="0"/>
                <a:cs typeface="Times New Roman" pitchFamily="18" charset="0"/>
              </a:rPr>
              <a:t>Il primo comandamento di Dio condanna i principali peccati di irreligione: l'azione di tentare Dio, con parole o atti, il sacrilegio e la simonia.</a:t>
            </a:r>
            <a:endParaRPr lang="it-IT" dirty="0">
              <a:latin typeface="Times New Roman" pitchFamily="18" charset="0"/>
              <a:cs typeface="Times New Roman" pitchFamily="18" charset="0"/>
            </a:endParaRPr>
          </a:p>
        </p:txBody>
      </p:sp>
      <p:pic>
        <p:nvPicPr>
          <p:cNvPr id="18434" name="Picture 2" descr="http://4.bp.blogspot.com/_7ocLAXWV2Dk/SNQV0B3Z02I/AAAAAAAACKQ/nGKZmgIGReM/s400/Inferno_Canto_19_verses_10-11.jpg"/>
          <p:cNvPicPr>
            <a:picLocks noChangeAspect="1" noChangeArrowheads="1"/>
          </p:cNvPicPr>
          <p:nvPr/>
        </p:nvPicPr>
        <p:blipFill>
          <a:blip r:embed="rId2"/>
          <a:srcRect/>
          <a:stretch>
            <a:fillRect/>
          </a:stretch>
        </p:blipFill>
        <p:spPr bwMode="auto">
          <a:xfrm>
            <a:off x="2981022" y="3200400"/>
            <a:ext cx="3186318" cy="3243072"/>
          </a:xfrm>
          <a:prstGeom prst="rect">
            <a:avLst/>
          </a:prstGeom>
          <a:noFill/>
        </p:spPr>
      </p:pic>
      <p:pic>
        <p:nvPicPr>
          <p:cNvPr id="18436" name="Picture 4" descr="http://www.annamatteucciart.it/MostraUrbino2007/images/Ostia%20Profanata.jpg"/>
          <p:cNvPicPr>
            <a:picLocks noChangeAspect="1" noChangeArrowheads="1"/>
          </p:cNvPicPr>
          <p:nvPr/>
        </p:nvPicPr>
        <p:blipFill>
          <a:blip r:embed="rId3"/>
          <a:srcRect/>
          <a:stretch>
            <a:fillRect/>
          </a:stretch>
        </p:blipFill>
        <p:spPr bwMode="auto">
          <a:xfrm>
            <a:off x="875541" y="809930"/>
            <a:ext cx="7412479" cy="1438021"/>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1" presetClass="entr" presetSubtype="1" fill="hold" nodeType="after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heel(1)">
                                      <p:cBhvr>
                                        <p:cTn id="12" dur="3000"/>
                                        <p:tgtEl>
                                          <p:spTgt spid="18436"/>
                                        </p:tgtEl>
                                      </p:cBhvr>
                                    </p:animEffect>
                                  </p:childTnLst>
                                </p:cTn>
                              </p:par>
                            </p:childTnLst>
                          </p:cTn>
                        </p:par>
                        <p:par>
                          <p:cTn id="13" fill="hold">
                            <p:stCondLst>
                              <p:cond delay="6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0" fill="hold"/>
                                        <p:tgtEl>
                                          <p:spTgt spid="3"/>
                                        </p:tgtEl>
                                        <p:attrNameLst>
                                          <p:attrName>ppt_x</p:attrName>
                                        </p:attrNameLst>
                                      </p:cBhvr>
                                      <p:tavLst>
                                        <p:tav tm="0">
                                          <p:val>
                                            <p:strVal val="#ppt_x"/>
                                          </p:val>
                                        </p:tav>
                                        <p:tav tm="100000">
                                          <p:val>
                                            <p:strVal val="#ppt_x"/>
                                          </p:val>
                                        </p:tav>
                                      </p:tavLst>
                                    </p:anim>
                                    <p:anim calcmode="lin" valueType="num">
                                      <p:cBhvr additive="base">
                                        <p:cTn id="17" dur="30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9000"/>
                            </p:stCondLst>
                            <p:childTnLst>
                              <p:par>
                                <p:cTn id="19" presetID="37" presetClass="entr" presetSubtype="0" fill="hold" nodeType="after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fade">
                                      <p:cBhvr>
                                        <p:cTn id="21" dur="3000"/>
                                        <p:tgtEl>
                                          <p:spTgt spid="18434"/>
                                        </p:tgtEl>
                                      </p:cBhvr>
                                    </p:animEffect>
                                    <p:anim calcmode="lin" valueType="num">
                                      <p:cBhvr>
                                        <p:cTn id="22" dur="3000" fill="hold"/>
                                        <p:tgtEl>
                                          <p:spTgt spid="18434"/>
                                        </p:tgtEl>
                                        <p:attrNameLst>
                                          <p:attrName>ppt_x</p:attrName>
                                        </p:attrNameLst>
                                      </p:cBhvr>
                                      <p:tavLst>
                                        <p:tav tm="0">
                                          <p:val>
                                            <p:strVal val="#ppt_x"/>
                                          </p:val>
                                        </p:tav>
                                        <p:tav tm="100000">
                                          <p:val>
                                            <p:strVal val="#ppt_x"/>
                                          </p:val>
                                        </p:tav>
                                      </p:tavLst>
                                    </p:anim>
                                    <p:anim calcmode="lin" valueType="num">
                                      <p:cBhvr>
                                        <p:cTn id="23" dur="2700" decel="100000" fill="hold"/>
                                        <p:tgtEl>
                                          <p:spTgt spid="18434"/>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184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L’ateismo</a:t>
            </a:r>
            <a:endParaRPr lang="it-IT" dirty="0">
              <a:solidFill>
                <a:srgbClr val="008000"/>
              </a:solidFill>
              <a:latin typeface="Times New Roman"/>
              <a:cs typeface="Times New Roman"/>
            </a:endParaRPr>
          </a:p>
        </p:txBody>
      </p:sp>
      <p:sp>
        <p:nvSpPr>
          <p:cNvPr id="3" name="CasellaDiTesto 2"/>
          <p:cNvSpPr txBox="1"/>
          <p:nvPr/>
        </p:nvSpPr>
        <p:spPr>
          <a:xfrm>
            <a:off x="5404104" y="1307592"/>
            <a:ext cx="3446705" cy="4801314"/>
          </a:xfrm>
          <a:prstGeom prst="rect">
            <a:avLst/>
          </a:prstGeom>
          <a:noFill/>
        </p:spPr>
        <p:txBody>
          <a:bodyPr wrap="square" rtlCol="0">
            <a:spAutoFit/>
          </a:bodyPr>
          <a:lstStyle/>
          <a:p>
            <a:pPr lvl="0" algn="just"/>
            <a:r>
              <a:rPr lang="it-IT" dirty="0" smtClean="0">
                <a:latin typeface="Times New Roman" pitchFamily="18" charset="0"/>
                <a:cs typeface="Times New Roman" pitchFamily="18" charset="0"/>
              </a:rPr>
              <a:t>Per il fatto che respinge o rifiuta l'esistenza di Dio, l'ateismo è un peccato contro la virtù della religione. L'imputabilità di questa colpa può essere fortemente attenuata dalle intenzioni e dalle circostanze. Alla genesi e alla diffusione dell'ateismo “possono contribuire non poco i credenti, in quanto per aver trascurato di educare la propria fede, o per una presentazione fallace della dottrina, o anche per i difetti della propria vita religiosa, morale e sociale, si deve dire piuttosto che nascondono e non che manifestano il genuino volto di Dio e della religione” .</a:t>
            </a:r>
            <a:endParaRPr lang="it-IT" dirty="0">
              <a:latin typeface="Times New Roman" pitchFamily="18" charset="0"/>
              <a:cs typeface="Times New Roman" pitchFamily="18" charset="0"/>
            </a:endParaRPr>
          </a:p>
        </p:txBody>
      </p:sp>
      <p:pic>
        <p:nvPicPr>
          <p:cNvPr id="24580" name="Picture 4" descr="http://2.bp.blogspot.com/-TWqf_rpnhgg/TuT5aDwsM2I/AAAAAAAAASQ/sLWGMpoXRTw/s1600/9115gep.jpg"/>
          <p:cNvPicPr>
            <a:picLocks noChangeAspect="1" noChangeArrowheads="1"/>
          </p:cNvPicPr>
          <p:nvPr/>
        </p:nvPicPr>
        <p:blipFill>
          <a:blip r:embed="rId2"/>
          <a:srcRect/>
          <a:stretch>
            <a:fillRect/>
          </a:stretch>
        </p:blipFill>
        <p:spPr bwMode="auto">
          <a:xfrm>
            <a:off x="163871" y="1307592"/>
            <a:ext cx="5029921" cy="481663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5" presetClass="entr" presetSubtype="0" fill="hold" nodeType="afterEffect">
                                  <p:stCondLst>
                                    <p:cond delay="0"/>
                                  </p:stCondLst>
                                  <p:childTnLst>
                                    <p:set>
                                      <p:cBhvr>
                                        <p:cTn id="11" dur="1" fill="hold">
                                          <p:stCondLst>
                                            <p:cond delay="0"/>
                                          </p:stCondLst>
                                        </p:cTn>
                                        <p:tgtEl>
                                          <p:spTgt spid="24580"/>
                                        </p:tgtEl>
                                        <p:attrNameLst>
                                          <p:attrName>style.visibility</p:attrName>
                                        </p:attrNameLst>
                                      </p:cBhvr>
                                      <p:to>
                                        <p:strVal val="visible"/>
                                      </p:to>
                                    </p:set>
                                    <p:anim calcmode="lin" valueType="num">
                                      <p:cBhvr>
                                        <p:cTn id="12" dur="3000" fill="hold"/>
                                        <p:tgtEl>
                                          <p:spTgt spid="24580"/>
                                        </p:tgtEl>
                                        <p:attrNameLst>
                                          <p:attrName>ppt_w</p:attrName>
                                        </p:attrNameLst>
                                      </p:cBhvr>
                                      <p:tavLst>
                                        <p:tav tm="0">
                                          <p:val>
                                            <p:fltVal val="0"/>
                                          </p:val>
                                        </p:tav>
                                        <p:tav tm="100000">
                                          <p:val>
                                            <p:strVal val="#ppt_w"/>
                                          </p:val>
                                        </p:tav>
                                      </p:tavLst>
                                    </p:anim>
                                    <p:anim calcmode="lin" valueType="num">
                                      <p:cBhvr>
                                        <p:cTn id="13" dur="3000" fill="hold"/>
                                        <p:tgtEl>
                                          <p:spTgt spid="24580"/>
                                        </p:tgtEl>
                                        <p:attrNameLst>
                                          <p:attrName>ppt_h</p:attrName>
                                        </p:attrNameLst>
                                      </p:cBhvr>
                                      <p:tavLst>
                                        <p:tav tm="0">
                                          <p:val>
                                            <p:fltVal val="0"/>
                                          </p:val>
                                        </p:tav>
                                        <p:tav tm="100000">
                                          <p:val>
                                            <p:strVal val="#ppt_h"/>
                                          </p:val>
                                        </p:tav>
                                      </p:tavLst>
                                    </p:anim>
                                    <p:anim calcmode="lin" valueType="num">
                                      <p:cBhvr>
                                        <p:cTn id="14" dur="3000" fill="hold"/>
                                        <p:tgtEl>
                                          <p:spTgt spid="24580"/>
                                        </p:tgtEl>
                                        <p:attrNameLst>
                                          <p:attrName>ppt_x</p:attrName>
                                        </p:attrNameLst>
                                      </p:cBhvr>
                                      <p:tavLst>
                                        <p:tav tm="0" fmla="#ppt_x+(cos(-2*pi*(1-$))*-#ppt_x-sin(-2*pi*(1-$))*(1-#ppt_y))*(1-$)">
                                          <p:val>
                                            <p:fltVal val="0"/>
                                          </p:val>
                                        </p:tav>
                                        <p:tav tm="100000">
                                          <p:val>
                                            <p:fltVal val="1"/>
                                          </p:val>
                                        </p:tav>
                                      </p:tavLst>
                                    </p:anim>
                                    <p:anim calcmode="lin" valueType="num">
                                      <p:cBhvr>
                                        <p:cTn id="15" dur="3000" fill="hold"/>
                                        <p:tgtEl>
                                          <p:spTgt spid="24580"/>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3000" fill="hold"/>
                                        <p:tgtEl>
                                          <p:spTgt spid="3"/>
                                        </p:tgtEl>
                                        <p:attrNameLst>
                                          <p:attrName>ppt_w</p:attrName>
                                        </p:attrNameLst>
                                      </p:cBhvr>
                                      <p:tavLst>
                                        <p:tav tm="0">
                                          <p:val>
                                            <p:fltVal val="0"/>
                                          </p:val>
                                        </p:tav>
                                        <p:tav tm="100000">
                                          <p:val>
                                            <p:strVal val="#ppt_w"/>
                                          </p:val>
                                        </p:tav>
                                      </p:tavLst>
                                    </p:anim>
                                    <p:anim calcmode="lin" valueType="num">
                                      <p:cBhvr>
                                        <p:cTn id="19" dur="3000" fill="hold"/>
                                        <p:tgtEl>
                                          <p:spTgt spid="3"/>
                                        </p:tgtEl>
                                        <p:attrNameLst>
                                          <p:attrName>ppt_h</p:attrName>
                                        </p:attrNameLst>
                                      </p:cBhvr>
                                      <p:tavLst>
                                        <p:tav tm="0">
                                          <p:val>
                                            <p:fltVal val="0"/>
                                          </p:val>
                                        </p:tav>
                                        <p:tav tm="100000">
                                          <p:val>
                                            <p:strVal val="#ppt_h"/>
                                          </p:val>
                                        </p:tav>
                                      </p:tavLst>
                                    </p:anim>
                                    <p:anim calcmode="lin" valueType="num">
                                      <p:cBhvr>
                                        <p:cTn id="20"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1"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L’agnosticismo</a:t>
            </a:r>
            <a:endParaRPr lang="it-IT" dirty="0">
              <a:solidFill>
                <a:srgbClr val="008000"/>
              </a:solidFill>
              <a:latin typeface="Times New Roman"/>
              <a:cs typeface="Times New Roman"/>
            </a:endParaRPr>
          </a:p>
        </p:txBody>
      </p:sp>
      <p:sp>
        <p:nvSpPr>
          <p:cNvPr id="3" name="CasellaDiTesto 2"/>
          <p:cNvSpPr txBox="1"/>
          <p:nvPr/>
        </p:nvSpPr>
        <p:spPr>
          <a:xfrm>
            <a:off x="427638" y="699730"/>
            <a:ext cx="8423171" cy="2308324"/>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L'agnosticismo assume parecchie forme. In certi casi l'agnostico si rifiuta di negare Dio; ammette invece l'esistenza di un essere trascendente che non potrebbe rivelarsi e di cui nessuno sarebbe in grado di dire niente. In altri casi l'agnostico non si pronuncia sull'esistenza di Dio, dichiarando che è impossibile provarla, così come è impossibile ammetterla o negarla.</a:t>
            </a:r>
          </a:p>
          <a:p>
            <a:pPr algn="just"/>
            <a:r>
              <a:rPr lang="it-IT" dirty="0" smtClean="0">
                <a:latin typeface="Times New Roman" pitchFamily="18" charset="0"/>
                <a:cs typeface="Times New Roman" pitchFamily="18" charset="0"/>
              </a:rPr>
              <a:t>L'agnosticismo può talvolta racchiudere una certa ricerca di Dio, ma può anche costituire un indifferentismo, una fuga davanti al problema ultimo dell'esistenza e un torpore della coscienza morale. Spesso l'</a:t>
            </a:r>
            <a:r>
              <a:rPr lang="it-IT" dirty="0" err="1" smtClean="0">
                <a:latin typeface="Times New Roman" pitchFamily="18" charset="0"/>
                <a:cs typeface="Times New Roman" pitchFamily="18" charset="0"/>
              </a:rPr>
              <a:t>agnosticimo</a:t>
            </a:r>
            <a:r>
              <a:rPr lang="it-IT" dirty="0" smtClean="0">
                <a:latin typeface="Times New Roman" pitchFamily="18" charset="0"/>
                <a:cs typeface="Times New Roman" pitchFamily="18" charset="0"/>
              </a:rPr>
              <a:t> equivale a un ateismo pratico.</a:t>
            </a:r>
            <a:endParaRPr lang="it-IT" dirty="0">
              <a:latin typeface="Times New Roman" pitchFamily="18" charset="0"/>
              <a:cs typeface="Times New Roman" pitchFamily="18" charset="0"/>
            </a:endParaRPr>
          </a:p>
        </p:txBody>
      </p:sp>
      <p:pic>
        <p:nvPicPr>
          <p:cNvPr id="23554" name="Picture 2" descr="http://valentinagiannicchi.files.wordpress.com/2011/09/michelangelo-creazione-di-adamo.jpg"/>
          <p:cNvPicPr>
            <a:picLocks noChangeAspect="1" noChangeArrowheads="1"/>
          </p:cNvPicPr>
          <p:nvPr/>
        </p:nvPicPr>
        <p:blipFill>
          <a:blip r:embed="rId2"/>
          <a:srcRect/>
          <a:stretch>
            <a:fillRect/>
          </a:stretch>
        </p:blipFill>
        <p:spPr bwMode="auto">
          <a:xfrm>
            <a:off x="1042765" y="3008054"/>
            <a:ext cx="7082515" cy="364217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set>
                                      <p:cBhvr>
                                        <p:cTn id="12" dur="455" fill="hold">
                                          <p:stCondLst>
                                            <p:cond delay="0"/>
                                          </p:stCondLst>
                                        </p:cTn>
                                        <p:tgtEl>
                                          <p:spTgt spid="3"/>
                                        </p:tgtEl>
                                        <p:attrNameLst>
                                          <p:attrName>style.rotation</p:attrName>
                                        </p:attrNameLst>
                                      </p:cBhvr>
                                      <p:to>
                                        <p:strVal val="-45.0"/>
                                      </p:to>
                                    </p:set>
                                    <p:anim calcmode="lin" valueType="num">
                                      <p:cBhvr>
                                        <p:cTn id="13"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269500"/>
                            </p:stCondLst>
                            <p:childTnLst>
                              <p:par>
                                <p:cTn id="18" presetID="6" presetClass="entr" presetSubtype="16" fill="hold" nodeType="afterEffect">
                                  <p:stCondLst>
                                    <p:cond delay="0"/>
                                  </p:stCondLst>
                                  <p:childTnLst>
                                    <p:set>
                                      <p:cBhvr>
                                        <p:cTn id="19" dur="1" fill="hold">
                                          <p:stCondLst>
                                            <p:cond delay="0"/>
                                          </p:stCondLst>
                                        </p:cTn>
                                        <p:tgtEl>
                                          <p:spTgt spid="23554"/>
                                        </p:tgtEl>
                                        <p:attrNameLst>
                                          <p:attrName>style.visibility</p:attrName>
                                        </p:attrNameLst>
                                      </p:cBhvr>
                                      <p:to>
                                        <p:strVal val="visible"/>
                                      </p:to>
                                    </p:set>
                                    <p:animEffect transition="in" filter="circle(in)">
                                      <p:cBhvr>
                                        <p:cTn id="20" dur="3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07736"/>
            <a:ext cx="9143999" cy="369332"/>
          </a:xfrm>
          <a:prstGeom prst="rect">
            <a:avLst/>
          </a:prstGeom>
          <a:noFill/>
        </p:spPr>
        <p:txBody>
          <a:bodyPr wrap="square" rtlCol="0">
            <a:spAutoFit/>
          </a:bodyPr>
          <a:lstStyle/>
          <a:p>
            <a:pPr algn="ctr"/>
            <a:r>
              <a:rPr lang="it-IT" dirty="0" smtClean="0">
                <a:solidFill>
                  <a:srgbClr val="0000FF"/>
                </a:solidFill>
                <a:latin typeface="Times New Roman"/>
                <a:cs typeface="Times New Roman"/>
              </a:rPr>
              <a:t>I comportamenti da seguire</a:t>
            </a:r>
            <a:endParaRPr lang="it-IT" dirty="0">
              <a:solidFill>
                <a:srgbClr val="0000FF"/>
              </a:solidFill>
              <a:latin typeface="Times New Roman"/>
              <a:cs typeface="Times New Roman"/>
            </a:endParaRPr>
          </a:p>
        </p:txBody>
      </p:sp>
      <p:sp>
        <p:nvSpPr>
          <p:cNvPr id="5" name="CasellaDiTesto 4"/>
          <p:cNvSpPr txBox="1"/>
          <p:nvPr/>
        </p:nvSpPr>
        <p:spPr>
          <a:xfrm>
            <a:off x="427638" y="686772"/>
            <a:ext cx="8423171" cy="369332"/>
          </a:xfrm>
          <a:prstGeom prst="rect">
            <a:avLst/>
          </a:prstGeom>
          <a:noFill/>
        </p:spPr>
        <p:txBody>
          <a:bodyPr wrap="square" rtlCol="0">
            <a:spAutoFit/>
          </a:bodyPr>
          <a:lstStyle/>
          <a:p>
            <a:pPr lvl="0" algn="just"/>
            <a:r>
              <a:rPr lang="it-IT" dirty="0" smtClean="0">
                <a:latin typeface="Times New Roman"/>
                <a:cs typeface="Times New Roman"/>
              </a:rPr>
              <a:t>Il Primo Comandamento implica i tre seguenti comportamenti da seguire:</a:t>
            </a:r>
          </a:p>
        </p:txBody>
      </p:sp>
      <p:sp>
        <p:nvSpPr>
          <p:cNvPr id="6" name="CasellaDiTesto 5"/>
          <p:cNvSpPr txBox="1"/>
          <p:nvPr/>
        </p:nvSpPr>
        <p:spPr>
          <a:xfrm>
            <a:off x="3116050" y="4352544"/>
            <a:ext cx="4883961" cy="2031325"/>
          </a:xfrm>
          <a:prstGeom prst="rect">
            <a:avLst/>
          </a:prstGeom>
          <a:noFill/>
        </p:spPr>
        <p:txBody>
          <a:bodyPr wrap="square" rtlCol="0">
            <a:spAutoFit/>
          </a:bodyPr>
          <a:lstStyle/>
          <a:p>
            <a:pPr marL="342900" lvl="0" indent="-342900" algn="just">
              <a:buFont typeface="+mj-lt"/>
              <a:buAutoNum type="arabicPeriod" startAt="3"/>
            </a:pPr>
            <a:r>
              <a:rPr lang="it-IT" dirty="0" smtClean="0">
                <a:latin typeface="Times New Roman"/>
                <a:cs typeface="Times New Roman"/>
              </a:rPr>
              <a:t>carità: la fede in Dio, che è accettazione della sua Rivelazione può essere completa solo rispondendo alla carità divina verso l'uomo con un amore altrettanto sincero. Esso consiste nell'amare tutte le creature del mondo sempre nell'ottica di un miglioramento della nostra tensione verso Lui.</a:t>
            </a:r>
            <a:endParaRPr lang="it-IT" dirty="0">
              <a:latin typeface="Times New Roman"/>
              <a:cs typeface="Times New Roman"/>
            </a:endParaRPr>
          </a:p>
        </p:txBody>
      </p:sp>
      <p:sp>
        <p:nvSpPr>
          <p:cNvPr id="7" name="CasellaDiTesto 6"/>
          <p:cNvSpPr txBox="1"/>
          <p:nvPr/>
        </p:nvSpPr>
        <p:spPr>
          <a:xfrm>
            <a:off x="3116050" y="2256428"/>
            <a:ext cx="3239106" cy="1754326"/>
          </a:xfrm>
          <a:prstGeom prst="rect">
            <a:avLst/>
          </a:prstGeom>
          <a:noFill/>
        </p:spPr>
        <p:txBody>
          <a:bodyPr wrap="square" rtlCol="0">
            <a:spAutoFit/>
          </a:bodyPr>
          <a:lstStyle/>
          <a:p>
            <a:pPr marL="342900" lvl="0" indent="-342900" algn="just">
              <a:buFont typeface="+mj-lt"/>
              <a:buAutoNum type="arabicPeriod" startAt="2"/>
            </a:pPr>
            <a:r>
              <a:rPr lang="it-IT" dirty="0" smtClean="0">
                <a:latin typeface="Times New Roman"/>
                <a:cs typeface="Times New Roman"/>
              </a:rPr>
              <a:t>speranza: l'uomo da solo non può riuscire ad attenersi pienamente al comandamento, ma deve sempre sperare di ricevere aiuto da Dio;</a:t>
            </a:r>
            <a:endParaRPr lang="it-IT" dirty="0">
              <a:latin typeface="Times New Roman"/>
              <a:cs typeface="Times New Roman"/>
            </a:endParaRPr>
          </a:p>
        </p:txBody>
      </p:sp>
      <p:sp>
        <p:nvSpPr>
          <p:cNvPr id="9" name="CasellaDiTesto 8"/>
          <p:cNvSpPr txBox="1"/>
          <p:nvPr/>
        </p:nvSpPr>
        <p:spPr>
          <a:xfrm>
            <a:off x="3116050" y="1280160"/>
            <a:ext cx="3275605" cy="923330"/>
          </a:xfrm>
          <a:prstGeom prst="rect">
            <a:avLst/>
          </a:prstGeom>
          <a:noFill/>
        </p:spPr>
        <p:txBody>
          <a:bodyPr wrap="square" rtlCol="0">
            <a:spAutoFit/>
          </a:bodyPr>
          <a:lstStyle/>
          <a:p>
            <a:pPr marL="342900" lvl="0" indent="-342900" algn="just">
              <a:buFont typeface="+mj-lt"/>
              <a:buAutoNum type="arabicPeriod"/>
            </a:pPr>
            <a:r>
              <a:rPr lang="it-IT" dirty="0" smtClean="0">
                <a:latin typeface="Times New Roman"/>
                <a:cs typeface="Times New Roman"/>
              </a:rPr>
              <a:t>fede: la rivelazione di Dio implica di dover credere in lui;</a:t>
            </a:r>
          </a:p>
        </p:txBody>
      </p:sp>
      <p:pic>
        <p:nvPicPr>
          <p:cNvPr id="4099" name="Picture 3" descr="C:\Documents and Settings\User.USER\Documenti\Immagini\Fede.jpg"/>
          <p:cNvPicPr>
            <a:picLocks noChangeAspect="1" noChangeArrowheads="1"/>
          </p:cNvPicPr>
          <p:nvPr/>
        </p:nvPicPr>
        <p:blipFill>
          <a:blip r:embed="rId2"/>
          <a:srcRect/>
          <a:stretch>
            <a:fillRect/>
          </a:stretch>
        </p:blipFill>
        <p:spPr bwMode="auto">
          <a:xfrm>
            <a:off x="1301512" y="1069062"/>
            <a:ext cx="979294" cy="2537587"/>
          </a:xfrm>
          <a:prstGeom prst="rect">
            <a:avLst/>
          </a:prstGeom>
          <a:noFill/>
        </p:spPr>
      </p:pic>
      <p:pic>
        <p:nvPicPr>
          <p:cNvPr id="4100" name="Picture 4" descr="C:\Documents and Settings\User.USER\Documenti\Immagini\Speranza.jpg"/>
          <p:cNvPicPr>
            <a:picLocks noChangeAspect="1" noChangeArrowheads="1"/>
          </p:cNvPicPr>
          <p:nvPr/>
        </p:nvPicPr>
        <p:blipFill>
          <a:blip r:embed="rId3"/>
          <a:srcRect/>
          <a:stretch>
            <a:fillRect/>
          </a:stretch>
        </p:blipFill>
        <p:spPr bwMode="auto">
          <a:xfrm>
            <a:off x="6696442" y="1069062"/>
            <a:ext cx="1496581" cy="2919156"/>
          </a:xfrm>
          <a:prstGeom prst="rect">
            <a:avLst/>
          </a:prstGeom>
          <a:noFill/>
        </p:spPr>
      </p:pic>
      <p:pic>
        <p:nvPicPr>
          <p:cNvPr id="4101" name="Picture 5" descr="C:\Documents and Settings\User.USER\Documenti\Immagini\Carità.jpg"/>
          <p:cNvPicPr>
            <a:picLocks noChangeAspect="1" noChangeArrowheads="1"/>
          </p:cNvPicPr>
          <p:nvPr/>
        </p:nvPicPr>
        <p:blipFill>
          <a:blip r:embed="rId4"/>
          <a:srcRect/>
          <a:stretch>
            <a:fillRect/>
          </a:stretch>
        </p:blipFill>
        <p:spPr bwMode="auto">
          <a:xfrm>
            <a:off x="1123685" y="3789530"/>
            <a:ext cx="1213128" cy="2594340"/>
          </a:xfrm>
          <a:prstGeom prst="rect">
            <a:avLst/>
          </a:prstGeom>
          <a:noFill/>
        </p:spPr>
      </p:pic>
      <p:cxnSp>
        <p:nvCxnSpPr>
          <p:cNvPr id="12" name="Connettore 2 11"/>
          <p:cNvCxnSpPr>
            <a:stCxn id="4099" idx="3"/>
            <a:endCxn id="9" idx="1"/>
          </p:cNvCxnSpPr>
          <p:nvPr/>
        </p:nvCxnSpPr>
        <p:spPr>
          <a:xfrm flipV="1">
            <a:off x="2280806" y="1741825"/>
            <a:ext cx="835244" cy="596031"/>
          </a:xfrm>
          <a:prstGeom prst="straightConnector1">
            <a:avLst/>
          </a:prstGeom>
          <a:ln>
            <a:solidFill>
              <a:schemeClr val="bg1"/>
            </a:solidFill>
            <a:tailEnd type="arrow"/>
          </a:ln>
          <a:effectLst>
            <a:glow rad="63500">
              <a:schemeClr val="accent1">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 name="Connettore 2 13"/>
          <p:cNvCxnSpPr>
            <a:stCxn id="4100" idx="1"/>
            <a:endCxn id="7" idx="3"/>
          </p:cNvCxnSpPr>
          <p:nvPr/>
        </p:nvCxnSpPr>
        <p:spPr>
          <a:xfrm flipH="1">
            <a:off x="6355156" y="2528640"/>
            <a:ext cx="341286" cy="604951"/>
          </a:xfrm>
          <a:prstGeom prst="straightConnector1">
            <a:avLst/>
          </a:prstGeom>
          <a:ln>
            <a:solidFill>
              <a:srgbClr val="008000"/>
            </a:solidFill>
            <a:tailEnd type="arrow"/>
          </a:ln>
          <a:effectLst>
            <a:glow rad="63500">
              <a:schemeClr val="accent1">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6" name="Connettore 2 15"/>
          <p:cNvCxnSpPr>
            <a:stCxn id="4101" idx="3"/>
            <a:endCxn id="6" idx="1"/>
          </p:cNvCxnSpPr>
          <p:nvPr/>
        </p:nvCxnSpPr>
        <p:spPr>
          <a:xfrm>
            <a:off x="2336813" y="5086700"/>
            <a:ext cx="779237" cy="281507"/>
          </a:xfrm>
          <a:prstGeom prst="straightConnector1">
            <a:avLst/>
          </a:prstGeom>
          <a:ln>
            <a:solidFill>
              <a:srgbClr val="FF0000"/>
            </a:solidFill>
            <a:tailEnd type="arrow"/>
          </a:ln>
          <a:effectLst>
            <a:glow rad="63500">
              <a:schemeClr val="accent1">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356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1+#ppt_w/2"/>
                                          </p:val>
                                        </p:tav>
                                        <p:tav tm="100000">
                                          <p:val>
                                            <p:strVal val="#ppt_x"/>
                                          </p:val>
                                        </p:tav>
                                      </p:tavLst>
                                    </p:anim>
                                    <p:anim calcmode="lin" valueType="num">
                                      <p:cBhvr additive="base">
                                        <p:cTn id="13" dur="3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5" presetClass="entr" presetSubtype="10" fill="hold" nodeType="after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checkerboard(across)">
                                      <p:cBhvr>
                                        <p:cTn id="17" dur="3000"/>
                                        <p:tgtEl>
                                          <p:spTgt spid="4099"/>
                                        </p:tgtEl>
                                      </p:cBhvr>
                                    </p:animEffect>
                                  </p:childTnLst>
                                </p:cTn>
                              </p:par>
                              <p:par>
                                <p:cTn id="18" presetID="5"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3000"/>
                                        <p:tgtEl>
                                          <p:spTgt spid="1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3000"/>
                                        <p:tgtEl>
                                          <p:spTgt spid="9"/>
                                        </p:tgtEl>
                                      </p:cBhvr>
                                    </p:animEffect>
                                  </p:childTnLst>
                                </p:cTn>
                              </p:par>
                            </p:childTnLst>
                          </p:cTn>
                        </p:par>
                        <p:par>
                          <p:cTn id="24" fill="hold">
                            <p:stCondLst>
                              <p:cond delay="9000"/>
                            </p:stCondLst>
                            <p:childTnLst>
                              <p:par>
                                <p:cTn id="25" presetID="18" presetClass="entr" presetSubtype="1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3000"/>
                                        <p:tgtEl>
                                          <p:spTgt spid="7"/>
                                        </p:tgtEl>
                                      </p:cBhvr>
                                    </p:animEffect>
                                  </p:childTnLst>
                                </p:cTn>
                              </p:par>
                              <p:par>
                                <p:cTn id="28" presetID="18"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3000"/>
                                        <p:tgtEl>
                                          <p:spTgt spid="14"/>
                                        </p:tgtEl>
                                      </p:cBhvr>
                                    </p:animEffect>
                                  </p:childTnLst>
                                </p:cTn>
                              </p:par>
                              <p:par>
                                <p:cTn id="31" presetID="18" presetClass="entr" presetSubtype="12"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strips(downLeft)">
                                      <p:cBhvr>
                                        <p:cTn id="33" dur="3000"/>
                                        <p:tgtEl>
                                          <p:spTgt spid="4100"/>
                                        </p:tgtEl>
                                      </p:cBhvr>
                                    </p:animEffect>
                                  </p:childTnLst>
                                </p:cTn>
                              </p:par>
                            </p:childTnLst>
                          </p:cTn>
                        </p:par>
                        <p:par>
                          <p:cTn id="34" fill="hold">
                            <p:stCondLst>
                              <p:cond delay="12000"/>
                            </p:stCondLst>
                            <p:childTnLst>
                              <p:par>
                                <p:cTn id="35" presetID="21" presetClass="entr" presetSubtype="1" fill="hold" nodeType="afterEffect">
                                  <p:stCondLst>
                                    <p:cond delay="0"/>
                                  </p:stCondLst>
                                  <p:childTnLst>
                                    <p:set>
                                      <p:cBhvr>
                                        <p:cTn id="36" dur="1" fill="hold">
                                          <p:stCondLst>
                                            <p:cond delay="0"/>
                                          </p:stCondLst>
                                        </p:cTn>
                                        <p:tgtEl>
                                          <p:spTgt spid="4101"/>
                                        </p:tgtEl>
                                        <p:attrNameLst>
                                          <p:attrName>style.visibility</p:attrName>
                                        </p:attrNameLst>
                                      </p:cBhvr>
                                      <p:to>
                                        <p:strVal val="visible"/>
                                      </p:to>
                                    </p:set>
                                    <p:animEffect transition="in" filter="wheel(1)">
                                      <p:cBhvr>
                                        <p:cTn id="37" dur="3000"/>
                                        <p:tgtEl>
                                          <p:spTgt spid="4101"/>
                                        </p:tgtEl>
                                      </p:cBhvr>
                                    </p:animEffect>
                                  </p:childTnLst>
                                </p:cTn>
                              </p:par>
                              <p:par>
                                <p:cTn id="38" presetID="21"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3000"/>
                                        <p:tgtEl>
                                          <p:spTgt spid="1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07736"/>
            <a:ext cx="9143999" cy="369332"/>
          </a:xfrm>
          <a:prstGeom prst="rect">
            <a:avLst/>
          </a:prstGeom>
          <a:noFill/>
        </p:spPr>
        <p:txBody>
          <a:bodyPr wrap="square" rtlCol="0">
            <a:spAutoFit/>
          </a:bodyPr>
          <a:lstStyle/>
          <a:p>
            <a:pPr algn="ctr"/>
            <a:r>
              <a:rPr lang="it-IT" dirty="0" smtClean="0">
                <a:solidFill>
                  <a:srgbClr val="0000FF"/>
                </a:solidFill>
                <a:latin typeface="Times New Roman"/>
                <a:cs typeface="Times New Roman"/>
              </a:rPr>
              <a:t>Il contenuto pratico dei comportamenti</a:t>
            </a:r>
            <a:endParaRPr lang="it-IT" dirty="0">
              <a:solidFill>
                <a:srgbClr val="0000FF"/>
              </a:solidFill>
              <a:latin typeface="Times New Roman"/>
              <a:cs typeface="Times New Roman"/>
            </a:endParaRPr>
          </a:p>
        </p:txBody>
      </p:sp>
      <p:sp>
        <p:nvSpPr>
          <p:cNvPr id="5" name="CasellaDiTesto 4"/>
          <p:cNvSpPr txBox="1"/>
          <p:nvPr/>
        </p:nvSpPr>
        <p:spPr>
          <a:xfrm>
            <a:off x="427638" y="699730"/>
            <a:ext cx="8423171" cy="646331"/>
          </a:xfrm>
          <a:prstGeom prst="rect">
            <a:avLst/>
          </a:prstGeom>
          <a:noFill/>
        </p:spPr>
        <p:txBody>
          <a:bodyPr wrap="square" rtlCol="0">
            <a:spAutoFit/>
          </a:bodyPr>
          <a:lstStyle/>
          <a:p>
            <a:pPr algn="just"/>
            <a:r>
              <a:rPr lang="it-IT" dirty="0">
                <a:latin typeface="Times New Roman"/>
                <a:cs typeface="Times New Roman"/>
              </a:rPr>
              <a:t>Centriamo a questo punto la nostra attenzione sull'applicazione delle virtù teologali. Esse provocano una serie di atteggiamenti specifici verso </a:t>
            </a:r>
            <a:r>
              <a:rPr lang="it-IT" dirty="0" smtClean="0">
                <a:latin typeface="Times New Roman"/>
                <a:cs typeface="Times New Roman"/>
              </a:rPr>
              <a:t>Dio.</a:t>
            </a:r>
            <a:endParaRPr lang="it-IT" dirty="0">
              <a:latin typeface="Times New Roman"/>
              <a:cs typeface="Times New Roman"/>
            </a:endParaRPr>
          </a:p>
        </p:txBody>
      </p:sp>
      <p:pic>
        <p:nvPicPr>
          <p:cNvPr id="3074" name="Picture 2" descr="http://www.lefotogratis.it/artisti_italiani_e_stranieri/leonardo_da_vinci/images/01_leonardo_da_vinci_adorazione_dei_magi_jpg.jpg"/>
          <p:cNvPicPr>
            <a:picLocks noChangeAspect="1" noChangeArrowheads="1"/>
          </p:cNvPicPr>
          <p:nvPr/>
        </p:nvPicPr>
        <p:blipFill>
          <a:blip r:embed="rId2"/>
          <a:srcRect/>
          <a:stretch>
            <a:fillRect/>
          </a:stretch>
        </p:blipFill>
        <p:spPr bwMode="auto">
          <a:xfrm>
            <a:off x="3685032" y="1865376"/>
            <a:ext cx="4892040" cy="4735634"/>
          </a:xfrm>
          <a:prstGeom prst="rect">
            <a:avLst/>
          </a:prstGeom>
          <a:noFill/>
        </p:spPr>
      </p:pic>
      <p:sp>
        <p:nvSpPr>
          <p:cNvPr id="11" name="CasellaDiTesto 10"/>
          <p:cNvSpPr txBox="1"/>
          <p:nvPr/>
        </p:nvSpPr>
        <p:spPr>
          <a:xfrm>
            <a:off x="427638" y="2020824"/>
            <a:ext cx="2608169" cy="3970318"/>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Della virtù della religione, l'adorazione è l'atto principale. Adorare Dio, è riconoscerlo come Dio, come il Creatore e il Salvatore, il Signore e il Padrone di tutto ciò che esiste, l'Amore infinito e misericordioso. L'adorazione del Dio Unico libera l'uomo dal ripiegamento su se stesso, dalla schiavitù del peccato e dall'idolatria del mondo.</a:t>
            </a:r>
            <a:endParaRPr lang="it-IT" dirty="0">
              <a:latin typeface="Times New Roman" pitchFamily="18" charset="0"/>
              <a:cs typeface="Times New Roman" pitchFamily="18" charset="0"/>
            </a:endParaRPr>
          </a:p>
        </p:txBody>
      </p:sp>
      <p:sp>
        <p:nvSpPr>
          <p:cNvPr id="12" name="CasellaDiTesto 11"/>
          <p:cNvSpPr txBox="1"/>
          <p:nvPr/>
        </p:nvSpPr>
        <p:spPr>
          <a:xfrm>
            <a:off x="1" y="1496044"/>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L’adorazione</a:t>
            </a:r>
            <a:endParaRPr lang="it-IT" dirty="0">
              <a:solidFill>
                <a:srgbClr val="008000"/>
              </a:solidFill>
              <a:latin typeface="Times New Roman"/>
              <a:cs typeface="Times New Roman"/>
            </a:endParaRPr>
          </a:p>
        </p:txBody>
      </p:sp>
    </p:spTree>
    <p:extLst>
      <p:ext uri="{BB962C8B-B14F-4D97-AF65-F5344CB8AC3E}">
        <p14:creationId xmlns:p14="http://schemas.microsoft.com/office/powerpoint/2010/main" val="3477807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0-#ppt_w/2"/>
                                          </p:val>
                                        </p:tav>
                                        <p:tav tm="100000">
                                          <p:val>
                                            <p:strVal val="#ppt_x"/>
                                          </p:val>
                                        </p:tav>
                                      </p:tavLst>
                                    </p:anim>
                                    <p:anim calcmode="lin" valueType="num">
                                      <p:cBhvr additive="base">
                                        <p:cTn id="13" dur="3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0" fill="hold"/>
                                        <p:tgtEl>
                                          <p:spTgt spid="12"/>
                                        </p:tgtEl>
                                        <p:attrNameLst>
                                          <p:attrName>ppt_x</p:attrName>
                                        </p:attrNameLst>
                                      </p:cBhvr>
                                      <p:tavLst>
                                        <p:tav tm="0">
                                          <p:val>
                                            <p:strVal val="1+#ppt_w/2"/>
                                          </p:val>
                                        </p:tav>
                                        <p:tav tm="100000">
                                          <p:val>
                                            <p:strVal val="#ppt_x"/>
                                          </p:val>
                                        </p:tav>
                                      </p:tavLst>
                                    </p:anim>
                                    <p:anim calcmode="lin" valueType="num">
                                      <p:cBhvr additive="base">
                                        <p:cTn id="18" dur="3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30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dissolve">
                                      <p:cBhvr>
                                        <p:cTn id="25"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La preghiera</a:t>
            </a:r>
            <a:endParaRPr lang="it-IT" dirty="0">
              <a:solidFill>
                <a:srgbClr val="008000"/>
              </a:solidFill>
              <a:latin typeface="Times New Roman"/>
              <a:cs typeface="Times New Roman"/>
            </a:endParaRPr>
          </a:p>
        </p:txBody>
      </p:sp>
      <p:sp>
        <p:nvSpPr>
          <p:cNvPr id="4" name="CasellaDiTesto 3"/>
          <p:cNvSpPr txBox="1"/>
          <p:nvPr/>
        </p:nvSpPr>
        <p:spPr>
          <a:xfrm>
            <a:off x="427638" y="5101432"/>
            <a:ext cx="8423171" cy="1477328"/>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Gli atti di fede, di speranza e di carità prescritti dal primo comandamento si compiono nella preghiera. L'elevazione dello spirito verso Dio è un'espressione della nostra adorazione di Dio: preghiera di lode e di rendimento di grazie, d'intercessione e di domanda. La preghiera è una condizione indispensabile per poter obbedire ai comandamenti di Dio.</a:t>
            </a:r>
            <a:endParaRPr lang="it-IT" dirty="0">
              <a:latin typeface="Times New Roman" pitchFamily="18" charset="0"/>
              <a:cs typeface="Times New Roman" pitchFamily="18" charset="0"/>
            </a:endParaRPr>
          </a:p>
        </p:txBody>
      </p:sp>
      <p:pic>
        <p:nvPicPr>
          <p:cNvPr id="9218" name="Picture 2" descr="File:Giovanni Bellini 002.jpg">
            <a:hlinkClick r:id="rId2"/>
          </p:cNvPr>
          <p:cNvPicPr>
            <a:picLocks noChangeAspect="1" noChangeArrowheads="1"/>
          </p:cNvPicPr>
          <p:nvPr/>
        </p:nvPicPr>
        <p:blipFill>
          <a:blip r:embed="rId3"/>
          <a:srcRect/>
          <a:stretch>
            <a:fillRect/>
          </a:stretch>
        </p:blipFill>
        <p:spPr bwMode="auto">
          <a:xfrm>
            <a:off x="1316735" y="813816"/>
            <a:ext cx="6628042" cy="418395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6" presetClass="entr" presetSubtype="37" fill="hold" nodeType="after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outVertical)">
                                      <p:cBhvr>
                                        <p:cTn id="12" dur="3000"/>
                                        <p:tgtEl>
                                          <p:spTgt spid="9218"/>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Il sacrificio</a:t>
            </a:r>
            <a:endParaRPr lang="it-IT" dirty="0">
              <a:solidFill>
                <a:srgbClr val="008000"/>
              </a:solidFill>
              <a:latin typeface="Times New Roman"/>
              <a:cs typeface="Times New Roman"/>
            </a:endParaRPr>
          </a:p>
        </p:txBody>
      </p:sp>
      <p:sp>
        <p:nvSpPr>
          <p:cNvPr id="3" name="CasellaDiTesto 2"/>
          <p:cNvSpPr txBox="1"/>
          <p:nvPr/>
        </p:nvSpPr>
        <p:spPr>
          <a:xfrm>
            <a:off x="427638" y="715942"/>
            <a:ext cx="8423171" cy="923330"/>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E' giusto offrire sacrifici a Dio in segno di adorazione e di riconoscenza, di implorazione e di comunione. Per essere autentico, il sacrificio esteriore deve essere espressione del sacrifico spirituale.</a:t>
            </a:r>
            <a:endParaRPr lang="it-IT" dirty="0">
              <a:latin typeface="Times New Roman" pitchFamily="18" charset="0"/>
              <a:cs typeface="Times New Roman" pitchFamily="18" charset="0"/>
            </a:endParaRPr>
          </a:p>
        </p:txBody>
      </p:sp>
      <p:pic>
        <p:nvPicPr>
          <p:cNvPr id="21506" name="Picture 2" descr="http://www.artinvest2000.com/caravaggio_sacrificio-isacco-fi.jpg"/>
          <p:cNvPicPr>
            <a:picLocks noChangeAspect="1" noChangeArrowheads="1"/>
          </p:cNvPicPr>
          <p:nvPr/>
        </p:nvPicPr>
        <p:blipFill>
          <a:blip r:embed="rId2"/>
          <a:srcRect/>
          <a:stretch>
            <a:fillRect/>
          </a:stretch>
        </p:blipFill>
        <p:spPr bwMode="auto">
          <a:xfrm>
            <a:off x="1565209" y="1915668"/>
            <a:ext cx="6019800" cy="461962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 calcmode="lin" valueType="num">
                                      <p:cBhvr>
                                        <p:cTn id="14" dur="3000" fill="hold"/>
                                        <p:tgtEl>
                                          <p:spTgt spid="3"/>
                                        </p:tgtEl>
                                        <p:attrNameLst>
                                          <p:attrName>style.rotation</p:attrName>
                                        </p:attrNameLst>
                                      </p:cBhvr>
                                      <p:tavLst>
                                        <p:tav tm="0">
                                          <p:val>
                                            <p:fltVal val="90"/>
                                          </p:val>
                                        </p:tav>
                                        <p:tav tm="100000">
                                          <p:val>
                                            <p:fltVal val="0"/>
                                          </p:val>
                                        </p:tav>
                                      </p:tavLst>
                                    </p:anim>
                                    <p:animEffect transition="in" filter="fade">
                                      <p:cBhvr>
                                        <p:cTn id="15" dur="3000"/>
                                        <p:tgtEl>
                                          <p:spTgt spid="3"/>
                                        </p:tgtEl>
                                      </p:cBhvr>
                                    </p:animEffect>
                                  </p:childTnLst>
                                </p:cTn>
                              </p:par>
                              <p:par>
                                <p:cTn id="16" presetID="45" presetClass="entr" presetSubtype="0" fill="hold" nodeType="withEffect">
                                  <p:stCondLst>
                                    <p:cond delay="0"/>
                                  </p:stCondLst>
                                  <p:childTnLst>
                                    <p:set>
                                      <p:cBhvr>
                                        <p:cTn id="17" dur="1" fill="hold">
                                          <p:stCondLst>
                                            <p:cond delay="0"/>
                                          </p:stCondLst>
                                        </p:cTn>
                                        <p:tgtEl>
                                          <p:spTgt spid="21506"/>
                                        </p:tgtEl>
                                        <p:attrNameLst>
                                          <p:attrName>style.visibility</p:attrName>
                                        </p:attrNameLst>
                                      </p:cBhvr>
                                      <p:to>
                                        <p:strVal val="visible"/>
                                      </p:to>
                                    </p:set>
                                    <p:animEffect transition="in" filter="fade">
                                      <p:cBhvr>
                                        <p:cTn id="18" dur="3000"/>
                                        <p:tgtEl>
                                          <p:spTgt spid="21506"/>
                                        </p:tgtEl>
                                      </p:cBhvr>
                                    </p:animEffect>
                                    <p:anim calcmode="lin" valueType="num">
                                      <p:cBhvr>
                                        <p:cTn id="19" dur="3000" fill="hold"/>
                                        <p:tgtEl>
                                          <p:spTgt spid="21506"/>
                                        </p:tgtEl>
                                        <p:attrNameLst>
                                          <p:attrName>ppt_w</p:attrName>
                                        </p:attrNameLst>
                                      </p:cBhvr>
                                      <p:tavLst>
                                        <p:tav tm="0" fmla="#ppt_w*sin(2.5*pi*$)">
                                          <p:val>
                                            <p:fltVal val="0"/>
                                          </p:val>
                                        </p:tav>
                                        <p:tav tm="100000">
                                          <p:val>
                                            <p:fltVal val="1"/>
                                          </p:val>
                                        </p:tav>
                                      </p:tavLst>
                                    </p:anim>
                                    <p:anim calcmode="lin" valueType="num">
                                      <p:cBhvr>
                                        <p:cTn id="20" dur="3000" fill="hold"/>
                                        <p:tgtEl>
                                          <p:spTgt spid="215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Promesse e voti</a:t>
            </a:r>
            <a:endParaRPr lang="it-IT" dirty="0">
              <a:solidFill>
                <a:srgbClr val="008000"/>
              </a:solidFill>
              <a:latin typeface="Times New Roman"/>
              <a:cs typeface="Times New Roman"/>
            </a:endParaRPr>
          </a:p>
        </p:txBody>
      </p:sp>
      <p:sp>
        <p:nvSpPr>
          <p:cNvPr id="3" name="CasellaDiTesto 2"/>
          <p:cNvSpPr txBox="1"/>
          <p:nvPr/>
        </p:nvSpPr>
        <p:spPr>
          <a:xfrm>
            <a:off x="5193792" y="1769166"/>
            <a:ext cx="3199817" cy="3139321"/>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In parecchie circostanze il cristiano è chiamato a fare delle promesse a Dio. Il Battesimo e la Confermazione, il Matrimonio e l'Ordinazione sempre ne comportano. Per devozione personale il cristiano può anche promettere a Dio un'azione, una preghiera, un'elemosina, un pellegrinaggio, ecc.</a:t>
            </a:r>
            <a:endParaRPr lang="it-IT" dirty="0">
              <a:latin typeface="Times New Roman" pitchFamily="18" charset="0"/>
              <a:cs typeface="Times New Roman" pitchFamily="18" charset="0"/>
            </a:endParaRPr>
          </a:p>
        </p:txBody>
      </p:sp>
      <p:pic>
        <p:nvPicPr>
          <p:cNvPr id="20482" name="Picture 2" descr="http://www.strangeart.it/wp-content/uploads/2011/11/Piero_Della_Francesca_battesimo_di_cristo.jpg"/>
          <p:cNvPicPr>
            <a:picLocks noChangeAspect="1" noChangeArrowheads="1"/>
          </p:cNvPicPr>
          <p:nvPr/>
        </p:nvPicPr>
        <p:blipFill>
          <a:blip r:embed="rId2"/>
          <a:srcRect/>
          <a:stretch>
            <a:fillRect/>
          </a:stretch>
        </p:blipFill>
        <p:spPr bwMode="auto">
          <a:xfrm>
            <a:off x="729390" y="1094119"/>
            <a:ext cx="3815178" cy="551081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0" presetClass="entr" presetSubtype="0" fill="hold" nodeType="after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edge">
                                      <p:cBhvr>
                                        <p:cTn id="12" dur="3000"/>
                                        <p:tgtEl>
                                          <p:spTgt spid="2048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07736"/>
            <a:ext cx="9143999" cy="369332"/>
          </a:xfrm>
          <a:prstGeom prst="rect">
            <a:avLst/>
          </a:prstGeom>
          <a:noFill/>
        </p:spPr>
        <p:txBody>
          <a:bodyPr wrap="square" rtlCol="0">
            <a:spAutoFit/>
          </a:bodyPr>
          <a:lstStyle/>
          <a:p>
            <a:pPr algn="ctr"/>
            <a:r>
              <a:rPr lang="it-IT" dirty="0" smtClean="0">
                <a:solidFill>
                  <a:srgbClr val="0000FF"/>
                </a:solidFill>
                <a:latin typeface="Times New Roman"/>
                <a:cs typeface="Times New Roman"/>
              </a:rPr>
              <a:t>Gli errori compiuti dall’uomo</a:t>
            </a:r>
            <a:endParaRPr lang="it-IT" dirty="0">
              <a:solidFill>
                <a:srgbClr val="0000FF"/>
              </a:solidFill>
              <a:latin typeface="Times New Roman"/>
              <a:cs typeface="Times New Roman"/>
            </a:endParaRPr>
          </a:p>
        </p:txBody>
      </p:sp>
      <p:sp>
        <p:nvSpPr>
          <p:cNvPr id="5" name="CasellaDiTesto 4"/>
          <p:cNvSpPr txBox="1"/>
          <p:nvPr/>
        </p:nvSpPr>
        <p:spPr>
          <a:xfrm>
            <a:off x="427638" y="699730"/>
            <a:ext cx="8423171" cy="646331"/>
          </a:xfrm>
          <a:prstGeom prst="rect">
            <a:avLst/>
          </a:prstGeom>
          <a:noFill/>
        </p:spPr>
        <p:txBody>
          <a:bodyPr wrap="square" rtlCol="0">
            <a:spAutoFit/>
          </a:bodyPr>
          <a:lstStyle/>
          <a:p>
            <a:r>
              <a:rPr lang="it-IT" dirty="0" smtClean="0">
                <a:latin typeface="Times New Roman" pitchFamily="18" charset="0"/>
                <a:cs typeface="Times New Roman" pitchFamily="18" charset="0"/>
              </a:rPr>
              <a:t>Chi non segue gli atteggiamenti specifici di cui abbiamo parlato e devia da essi cade in errore. Ecco i principali errori.</a:t>
            </a:r>
            <a:endParaRPr lang="it-IT" dirty="0">
              <a:latin typeface="Times New Roman" pitchFamily="18" charset="0"/>
              <a:cs typeface="Times New Roman" pitchFamily="18" charset="0"/>
            </a:endParaRPr>
          </a:p>
        </p:txBody>
      </p:sp>
      <p:sp>
        <p:nvSpPr>
          <p:cNvPr id="11" name="CasellaDiTesto 10"/>
          <p:cNvSpPr txBox="1"/>
          <p:nvPr/>
        </p:nvSpPr>
        <p:spPr>
          <a:xfrm>
            <a:off x="427638" y="1865376"/>
            <a:ext cx="8423171" cy="1754326"/>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La superstizione è la deviazione del sentimento religioso e delle pratiche che esso impone. Può anche presentarsi mascherata sotto il culto che rendiamo al vero Dio, per esempio, quando si attribuisce un'importanza in qualche misura magica a certe pratiche, peraltro legittime o necessarie. Attribuire alla sola materialità delle preghiere o dei segni sacramentali la loro efficacia, prescindendo dalle disposizioni interiori che richiedono, è cadere nella superstizione.</a:t>
            </a:r>
            <a:endParaRPr lang="it-IT" dirty="0">
              <a:latin typeface="Times New Roman" pitchFamily="18" charset="0"/>
              <a:cs typeface="Times New Roman" pitchFamily="18" charset="0"/>
            </a:endParaRPr>
          </a:p>
        </p:txBody>
      </p:sp>
      <p:sp>
        <p:nvSpPr>
          <p:cNvPr id="12" name="CasellaDiTesto 11"/>
          <p:cNvSpPr txBox="1"/>
          <p:nvPr/>
        </p:nvSpPr>
        <p:spPr>
          <a:xfrm>
            <a:off x="1" y="1496044"/>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La superstizione</a:t>
            </a:r>
            <a:endParaRPr lang="it-IT" dirty="0">
              <a:solidFill>
                <a:srgbClr val="008000"/>
              </a:solidFill>
              <a:latin typeface="Times New Roman"/>
              <a:cs typeface="Times New Roman"/>
            </a:endParaRPr>
          </a:p>
        </p:txBody>
      </p:sp>
      <p:pic>
        <p:nvPicPr>
          <p:cNvPr id="2050" name="Picture 2" descr="File:Genova-Palazzo San Giorgio-DSCF7719.JPG">
            <a:hlinkClick r:id="rId2"/>
          </p:cNvPr>
          <p:cNvPicPr>
            <a:picLocks noChangeAspect="1" noChangeArrowheads="1"/>
          </p:cNvPicPr>
          <p:nvPr/>
        </p:nvPicPr>
        <p:blipFill>
          <a:blip r:embed="rId3"/>
          <a:srcRect/>
          <a:stretch>
            <a:fillRect/>
          </a:stretch>
        </p:blipFill>
        <p:spPr bwMode="auto">
          <a:xfrm>
            <a:off x="2727997" y="3619702"/>
            <a:ext cx="3834511" cy="2875883"/>
          </a:xfrm>
          <a:prstGeom prst="rect">
            <a:avLst/>
          </a:prstGeom>
          <a:noFill/>
        </p:spPr>
      </p:pic>
    </p:spTree>
    <p:extLst>
      <p:ext uri="{BB962C8B-B14F-4D97-AF65-F5344CB8AC3E}">
        <p14:creationId xmlns:p14="http://schemas.microsoft.com/office/powerpoint/2010/main" val="1902957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0-#ppt_w/2"/>
                                          </p:val>
                                        </p:tav>
                                        <p:tav tm="100000">
                                          <p:val>
                                            <p:strVal val="#ppt_x"/>
                                          </p:val>
                                        </p:tav>
                                      </p:tavLst>
                                    </p:anim>
                                    <p:anim calcmode="lin" valueType="num">
                                      <p:cBhvr additive="base">
                                        <p:cTn id="13" dur="3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0" fill="hold"/>
                                        <p:tgtEl>
                                          <p:spTgt spid="12"/>
                                        </p:tgtEl>
                                        <p:attrNameLst>
                                          <p:attrName>ppt_x</p:attrName>
                                        </p:attrNameLst>
                                      </p:cBhvr>
                                      <p:tavLst>
                                        <p:tav tm="0">
                                          <p:val>
                                            <p:strVal val="1+#ppt_w/2"/>
                                          </p:val>
                                        </p:tav>
                                        <p:tav tm="100000">
                                          <p:val>
                                            <p:strVal val="#ppt_x"/>
                                          </p:val>
                                        </p:tav>
                                      </p:tavLst>
                                    </p:anim>
                                    <p:anim calcmode="lin" valueType="num">
                                      <p:cBhvr additive="base">
                                        <p:cTn id="18" dur="3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6"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870">
                                          <p:stCondLst>
                                            <p:cond delay="0"/>
                                          </p:stCondLst>
                                        </p:cTn>
                                        <p:tgtEl>
                                          <p:spTgt spid="11"/>
                                        </p:tgtEl>
                                      </p:cBhvr>
                                    </p:animEffect>
                                    <p:anim calcmode="lin" valueType="num">
                                      <p:cBhvr>
                                        <p:cTn id="23" dur="273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4" dur="99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5" dur="996" tmFilter="0, 0; 0.125,0.2665; 0.25,0.4; 0.375,0.465; 0.5,0.5;  0.625,0.535; 0.75,0.6; 0.875,0.7335; 1,1">
                                          <p:stCondLst>
                                            <p:cond delay="996"/>
                                          </p:stCondLst>
                                        </p:cTn>
                                        <p:tgtEl>
                                          <p:spTgt spid="11"/>
                                        </p:tgtEl>
                                        <p:attrNameLst>
                                          <p:attrName>ppt_y</p:attrName>
                                        </p:attrNameLst>
                                      </p:cBhvr>
                                      <p:tavLst>
                                        <p:tav tm="0" fmla="#ppt_y-sin(pi*$)/9">
                                          <p:val>
                                            <p:fltVal val="0"/>
                                          </p:val>
                                        </p:tav>
                                        <p:tav tm="100000">
                                          <p:val>
                                            <p:fltVal val="1"/>
                                          </p:val>
                                        </p:tav>
                                      </p:tavLst>
                                    </p:anim>
                                    <p:anim calcmode="lin" valueType="num">
                                      <p:cBhvr>
                                        <p:cTn id="26" dur="498" tmFilter="0, 0; 0.125,0.2665; 0.25,0.4; 0.375,0.465; 0.5,0.5;  0.625,0.535; 0.75,0.6; 0.875,0.7335; 1,1">
                                          <p:stCondLst>
                                            <p:cond delay="1986"/>
                                          </p:stCondLst>
                                        </p:cTn>
                                        <p:tgtEl>
                                          <p:spTgt spid="11"/>
                                        </p:tgtEl>
                                        <p:attrNameLst>
                                          <p:attrName>ppt_y</p:attrName>
                                        </p:attrNameLst>
                                      </p:cBhvr>
                                      <p:tavLst>
                                        <p:tav tm="0" fmla="#ppt_y-sin(pi*$)/27">
                                          <p:val>
                                            <p:fltVal val="0"/>
                                          </p:val>
                                        </p:tav>
                                        <p:tav tm="100000">
                                          <p:val>
                                            <p:fltVal val="1"/>
                                          </p:val>
                                        </p:tav>
                                      </p:tavLst>
                                    </p:anim>
                                    <p:anim calcmode="lin" valueType="num">
                                      <p:cBhvr>
                                        <p:cTn id="27" dur="246" tmFilter="0, 0; 0.125,0.2665; 0.25,0.4; 0.375,0.465; 0.5,0.5;  0.625,0.535; 0.75,0.6; 0.875,0.7335; 1,1">
                                          <p:stCondLst>
                                            <p:cond delay="2484"/>
                                          </p:stCondLst>
                                        </p:cTn>
                                        <p:tgtEl>
                                          <p:spTgt spid="11"/>
                                        </p:tgtEl>
                                        <p:attrNameLst>
                                          <p:attrName>ppt_y</p:attrName>
                                        </p:attrNameLst>
                                      </p:cBhvr>
                                      <p:tavLst>
                                        <p:tav tm="0" fmla="#ppt_y-sin(pi*$)/81">
                                          <p:val>
                                            <p:fltVal val="0"/>
                                          </p:val>
                                        </p:tav>
                                        <p:tav tm="100000">
                                          <p:val>
                                            <p:fltVal val="1"/>
                                          </p:val>
                                        </p:tav>
                                      </p:tavLst>
                                    </p:anim>
                                    <p:animScale>
                                      <p:cBhvr>
                                        <p:cTn id="28" dur="39">
                                          <p:stCondLst>
                                            <p:cond delay="975"/>
                                          </p:stCondLst>
                                        </p:cTn>
                                        <p:tgtEl>
                                          <p:spTgt spid="11"/>
                                        </p:tgtEl>
                                      </p:cBhvr>
                                      <p:to x="100000" y="60000"/>
                                    </p:animScale>
                                    <p:animScale>
                                      <p:cBhvr>
                                        <p:cTn id="29" dur="249" decel="50000">
                                          <p:stCondLst>
                                            <p:cond delay="1014"/>
                                          </p:stCondLst>
                                        </p:cTn>
                                        <p:tgtEl>
                                          <p:spTgt spid="11"/>
                                        </p:tgtEl>
                                      </p:cBhvr>
                                      <p:to x="100000" y="100000"/>
                                    </p:animScale>
                                    <p:animScale>
                                      <p:cBhvr>
                                        <p:cTn id="30" dur="39">
                                          <p:stCondLst>
                                            <p:cond delay="1968"/>
                                          </p:stCondLst>
                                        </p:cTn>
                                        <p:tgtEl>
                                          <p:spTgt spid="11"/>
                                        </p:tgtEl>
                                      </p:cBhvr>
                                      <p:to x="100000" y="80000"/>
                                    </p:animScale>
                                    <p:animScale>
                                      <p:cBhvr>
                                        <p:cTn id="31" dur="249" decel="50000">
                                          <p:stCondLst>
                                            <p:cond delay="2007"/>
                                          </p:stCondLst>
                                        </p:cTn>
                                        <p:tgtEl>
                                          <p:spTgt spid="11"/>
                                        </p:tgtEl>
                                      </p:cBhvr>
                                      <p:to x="100000" y="100000"/>
                                    </p:animScale>
                                    <p:animScale>
                                      <p:cBhvr>
                                        <p:cTn id="32" dur="39">
                                          <p:stCondLst>
                                            <p:cond delay="2463"/>
                                          </p:stCondLst>
                                        </p:cTn>
                                        <p:tgtEl>
                                          <p:spTgt spid="11"/>
                                        </p:tgtEl>
                                      </p:cBhvr>
                                      <p:to x="100000" y="90000"/>
                                    </p:animScale>
                                    <p:animScale>
                                      <p:cBhvr>
                                        <p:cTn id="33" dur="249" decel="50000">
                                          <p:stCondLst>
                                            <p:cond delay="2502"/>
                                          </p:stCondLst>
                                        </p:cTn>
                                        <p:tgtEl>
                                          <p:spTgt spid="11"/>
                                        </p:tgtEl>
                                      </p:cBhvr>
                                      <p:to x="100000" y="100000"/>
                                    </p:animScale>
                                    <p:animScale>
                                      <p:cBhvr>
                                        <p:cTn id="34" dur="39">
                                          <p:stCondLst>
                                            <p:cond delay="2712"/>
                                          </p:stCondLst>
                                        </p:cTn>
                                        <p:tgtEl>
                                          <p:spTgt spid="11"/>
                                        </p:tgtEl>
                                      </p:cBhvr>
                                      <p:to x="100000" y="95000"/>
                                    </p:animScale>
                                    <p:animScale>
                                      <p:cBhvr>
                                        <p:cTn id="35" dur="249" decel="50000">
                                          <p:stCondLst>
                                            <p:cond delay="2751"/>
                                          </p:stCondLst>
                                        </p:cTn>
                                        <p:tgtEl>
                                          <p:spTgt spid="11"/>
                                        </p:tgtEl>
                                      </p:cBhvr>
                                      <p:to x="100000" y="100000"/>
                                    </p:animScale>
                                  </p:childTnLst>
                                </p:cTn>
                              </p:par>
                            </p:childTnLst>
                          </p:cTn>
                        </p:par>
                        <p:par>
                          <p:cTn id="36" fill="hold">
                            <p:stCondLst>
                              <p:cond delay="12000"/>
                            </p:stCondLst>
                            <p:childTnLst>
                              <p:par>
                                <p:cTn id="37" presetID="15" presetClass="entr" presetSubtype="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p:cTn id="39" dur="3000" fill="hold"/>
                                        <p:tgtEl>
                                          <p:spTgt spid="2050"/>
                                        </p:tgtEl>
                                        <p:attrNameLst>
                                          <p:attrName>ppt_w</p:attrName>
                                        </p:attrNameLst>
                                      </p:cBhvr>
                                      <p:tavLst>
                                        <p:tav tm="0">
                                          <p:val>
                                            <p:fltVal val="0"/>
                                          </p:val>
                                        </p:tav>
                                        <p:tav tm="100000">
                                          <p:val>
                                            <p:strVal val="#ppt_w"/>
                                          </p:val>
                                        </p:tav>
                                      </p:tavLst>
                                    </p:anim>
                                    <p:anim calcmode="lin" valueType="num">
                                      <p:cBhvr>
                                        <p:cTn id="40" dur="3000" fill="hold"/>
                                        <p:tgtEl>
                                          <p:spTgt spid="2050"/>
                                        </p:tgtEl>
                                        <p:attrNameLst>
                                          <p:attrName>ppt_h</p:attrName>
                                        </p:attrNameLst>
                                      </p:cBhvr>
                                      <p:tavLst>
                                        <p:tav tm="0">
                                          <p:val>
                                            <p:fltVal val="0"/>
                                          </p:val>
                                        </p:tav>
                                        <p:tav tm="100000">
                                          <p:val>
                                            <p:strVal val="#ppt_h"/>
                                          </p:val>
                                        </p:tav>
                                      </p:tavLst>
                                    </p:anim>
                                    <p:anim calcmode="lin" valueType="num">
                                      <p:cBhvr>
                                        <p:cTn id="41" dur="3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42" dur="3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L’idolatria</a:t>
            </a:r>
            <a:endParaRPr lang="it-IT" dirty="0">
              <a:solidFill>
                <a:srgbClr val="008000"/>
              </a:solidFill>
              <a:latin typeface="Times New Roman"/>
              <a:cs typeface="Times New Roman"/>
            </a:endParaRPr>
          </a:p>
        </p:txBody>
      </p:sp>
      <p:sp>
        <p:nvSpPr>
          <p:cNvPr id="4" name="CasellaDiTesto 3"/>
          <p:cNvSpPr txBox="1"/>
          <p:nvPr/>
        </p:nvSpPr>
        <p:spPr>
          <a:xfrm>
            <a:off x="427639" y="699730"/>
            <a:ext cx="3732881" cy="5909310"/>
          </a:xfrm>
          <a:prstGeom prst="rect">
            <a:avLst/>
          </a:prstGeom>
          <a:noFill/>
        </p:spPr>
        <p:txBody>
          <a:bodyPr wrap="square" rtlCol="0">
            <a:spAutoFit/>
          </a:bodyPr>
          <a:lstStyle/>
          <a:p>
            <a:pPr algn="just"/>
            <a:r>
              <a:rPr lang="it-IT" dirty="0" smtClean="0">
                <a:latin typeface="Times New Roman" pitchFamily="18" charset="0"/>
                <a:cs typeface="Times New Roman" pitchFamily="18" charset="0"/>
              </a:rPr>
              <a:t>L'idolatria non concerne soltanto i falsi culti del paganesimo. Rimane una costante tentazione della fede. Consiste nel divinizzare ciò che non è Dio. C'è idolatria quando l'uomo onora e riverisce una creatura al posto di Dio, si tratti degli dèi o dei demoni (per esempio il satanismo), del potere, del piacere, della razza, degli antenati, dello Stato, del denaro, ecc. “Non potete servire a Dio e a mammona”, dice Gesù. La vita umana si unifica nell'adorazione dell'Unico. Il comandamento di adorare il solo Signore semplifica l'uomo e lo salva da una dispersione senza limiti. L'idolatria è una perversione del senso religioso innato nell'uomo. L'idolatra è colui che “riferisce la sua indistruttibile nozione di Dio a chicchessia anziché a Dio” </a:t>
            </a:r>
            <a:endParaRPr lang="it-IT" dirty="0">
              <a:latin typeface="Times New Roman" pitchFamily="18" charset="0"/>
              <a:cs typeface="Times New Roman" pitchFamily="18" charset="0"/>
            </a:endParaRPr>
          </a:p>
        </p:txBody>
      </p:sp>
      <p:pic>
        <p:nvPicPr>
          <p:cNvPr id="1026" name="Picture 2" descr="File:GoldCalf.jpg">
            <a:hlinkClick r:id="rId2"/>
          </p:cNvPr>
          <p:cNvPicPr>
            <a:picLocks noChangeAspect="1" noChangeArrowheads="1"/>
          </p:cNvPicPr>
          <p:nvPr/>
        </p:nvPicPr>
        <p:blipFill>
          <a:blip r:embed="rId3"/>
          <a:srcRect/>
          <a:stretch>
            <a:fillRect/>
          </a:stretch>
        </p:blipFill>
        <p:spPr bwMode="auto">
          <a:xfrm>
            <a:off x="4315254" y="1968317"/>
            <a:ext cx="4602251" cy="3192812"/>
          </a:xfrm>
          <a:prstGeom prst="rect">
            <a:avLst/>
          </a:prstGeom>
          <a:noFill/>
        </p:spPr>
      </p:pic>
    </p:spTree>
    <p:extLst>
      <p:ext uri="{BB962C8B-B14F-4D97-AF65-F5344CB8AC3E}">
        <p14:creationId xmlns:p14="http://schemas.microsoft.com/office/powerpoint/2010/main" val="3046865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55"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strVal val="#ppt_w*0.70"/>
                                          </p:val>
                                        </p:tav>
                                        <p:tav tm="100000">
                                          <p:val>
                                            <p:strVal val="#ppt_w"/>
                                          </p:val>
                                        </p:tav>
                                      </p:tavLst>
                                    </p:anim>
                                    <p:anim calcmode="lin" valueType="num">
                                      <p:cBhvr>
                                        <p:cTn id="13" dur="3000" fill="hold"/>
                                        <p:tgtEl>
                                          <p:spTgt spid="4"/>
                                        </p:tgtEl>
                                        <p:attrNameLst>
                                          <p:attrName>ppt_h</p:attrName>
                                        </p:attrNameLst>
                                      </p:cBhvr>
                                      <p:tavLst>
                                        <p:tav tm="0">
                                          <p:val>
                                            <p:strVal val="#ppt_h"/>
                                          </p:val>
                                        </p:tav>
                                        <p:tav tm="100000">
                                          <p:val>
                                            <p:strVal val="#ppt_h"/>
                                          </p:val>
                                        </p:tav>
                                      </p:tavLst>
                                    </p:anim>
                                    <p:animEffect transition="in" filter="fade">
                                      <p:cBhvr>
                                        <p:cTn id="14" dur="3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3000" fill="hold"/>
                                        <p:tgtEl>
                                          <p:spTgt spid="1026"/>
                                        </p:tgtEl>
                                        <p:attrNameLst>
                                          <p:attrName>ppt_w</p:attrName>
                                        </p:attrNameLst>
                                      </p:cBhvr>
                                      <p:tavLst>
                                        <p:tav tm="0">
                                          <p:val>
                                            <p:strVal val="#ppt_w*0.70"/>
                                          </p:val>
                                        </p:tav>
                                        <p:tav tm="100000">
                                          <p:val>
                                            <p:strVal val="#ppt_w"/>
                                          </p:val>
                                        </p:tav>
                                      </p:tavLst>
                                    </p:anim>
                                    <p:anim calcmode="lin" valueType="num">
                                      <p:cBhvr>
                                        <p:cTn id="18" dur="3000" fill="hold"/>
                                        <p:tgtEl>
                                          <p:spTgt spid="1026"/>
                                        </p:tgtEl>
                                        <p:attrNameLst>
                                          <p:attrName>ppt_h</p:attrName>
                                        </p:attrNameLst>
                                      </p:cBhvr>
                                      <p:tavLst>
                                        <p:tav tm="0">
                                          <p:val>
                                            <p:strVal val="#ppt_h"/>
                                          </p:val>
                                        </p:tav>
                                        <p:tav tm="100000">
                                          <p:val>
                                            <p:strVal val="#ppt_h"/>
                                          </p:val>
                                        </p:tav>
                                      </p:tavLst>
                                    </p:anim>
                                    <p:animEffect transition="in" filter="fade">
                                      <p:cBhvr>
                                        <p:cTn id="19"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07736"/>
            <a:ext cx="9143999" cy="369332"/>
          </a:xfrm>
          <a:prstGeom prst="rect">
            <a:avLst/>
          </a:prstGeom>
          <a:noFill/>
        </p:spPr>
        <p:txBody>
          <a:bodyPr wrap="square" rtlCol="0">
            <a:spAutoFit/>
          </a:bodyPr>
          <a:lstStyle/>
          <a:p>
            <a:pPr algn="ctr"/>
            <a:r>
              <a:rPr lang="it-IT" dirty="0" smtClean="0">
                <a:solidFill>
                  <a:srgbClr val="008000"/>
                </a:solidFill>
                <a:latin typeface="Times New Roman"/>
                <a:cs typeface="Times New Roman"/>
              </a:rPr>
              <a:t>Divinazione e magia</a:t>
            </a:r>
            <a:endParaRPr lang="it-IT" dirty="0">
              <a:solidFill>
                <a:srgbClr val="008000"/>
              </a:solidFill>
              <a:latin typeface="Times New Roman"/>
              <a:cs typeface="Times New Roman"/>
            </a:endParaRPr>
          </a:p>
        </p:txBody>
      </p:sp>
      <p:sp>
        <p:nvSpPr>
          <p:cNvPr id="3" name="CasellaDiTesto 2"/>
          <p:cNvSpPr txBox="1"/>
          <p:nvPr/>
        </p:nvSpPr>
        <p:spPr>
          <a:xfrm>
            <a:off x="427638" y="699730"/>
            <a:ext cx="8423171" cy="2031325"/>
          </a:xfrm>
          <a:prstGeom prst="rect">
            <a:avLst/>
          </a:prstGeom>
          <a:noFill/>
        </p:spPr>
        <p:txBody>
          <a:bodyPr wrap="square" rtlCol="0">
            <a:spAutoFit/>
          </a:bodyPr>
          <a:lstStyle/>
          <a:p>
            <a:pPr lvl="0" algn="just"/>
            <a:r>
              <a:rPr lang="it-IT" dirty="0" smtClean="0">
                <a:latin typeface="Times New Roman" pitchFamily="18" charset="0"/>
                <a:cs typeface="Times New Roman" pitchFamily="18" charset="0"/>
              </a:rPr>
              <a:t>Dio si rivela attraverso i profeti. Il fedele deve credere alla loro parola, ma non eseguire pratiche con le quali tenti di entrare in contatto col metafisico. La consultazione degli oroscopi, l'astrologia, la chiromanzia, l'interpretazione dei presagi e delle sorti, i fenomeni di veggenza, il ricorso ai medium occultano una volontà di dominio sul tempo, sulla storia ed infine sugli uomini ed insieme un desiderio di rendersi propizie le potenze nascoste. Sono in contraddizione con l'onore e il rispetto, congiunto a timore amante, che dobbiamo a Dio solo.</a:t>
            </a:r>
            <a:endParaRPr lang="it-IT" dirty="0">
              <a:latin typeface="Times New Roman" pitchFamily="18" charset="0"/>
              <a:cs typeface="Times New Roman" pitchFamily="18" charset="0"/>
            </a:endParaRPr>
          </a:p>
        </p:txBody>
      </p:sp>
      <p:pic>
        <p:nvPicPr>
          <p:cNvPr id="19458" name="Picture 2" descr="http://www.wga.hu/art/m/michelan/3sistina/3prophet/05_1pr4.jpg"/>
          <p:cNvPicPr>
            <a:picLocks noChangeAspect="1" noChangeArrowheads="1"/>
          </p:cNvPicPr>
          <p:nvPr/>
        </p:nvPicPr>
        <p:blipFill>
          <a:blip r:embed="rId2"/>
          <a:srcRect/>
          <a:stretch>
            <a:fillRect/>
          </a:stretch>
        </p:blipFill>
        <p:spPr bwMode="auto">
          <a:xfrm>
            <a:off x="905383" y="2731055"/>
            <a:ext cx="3364865" cy="3689266"/>
          </a:xfrm>
          <a:prstGeom prst="rect">
            <a:avLst/>
          </a:prstGeom>
          <a:noFill/>
        </p:spPr>
      </p:pic>
      <p:pic>
        <p:nvPicPr>
          <p:cNvPr id="19460" name="Picture 4" descr="http://upload.wikimedia.org/wikipedia/commons/thumb/e/e8/Michelangelo,_profeti,_Joel_01.jpg/400px-Michelangelo,_profeti,_Joel_01.jpg"/>
          <p:cNvPicPr>
            <a:picLocks noChangeAspect="1" noChangeArrowheads="1"/>
          </p:cNvPicPr>
          <p:nvPr/>
        </p:nvPicPr>
        <p:blipFill>
          <a:blip r:embed="rId3"/>
          <a:srcRect/>
          <a:stretch>
            <a:fillRect/>
          </a:stretch>
        </p:blipFill>
        <p:spPr bwMode="auto">
          <a:xfrm>
            <a:off x="4645279" y="2731055"/>
            <a:ext cx="3810000" cy="36861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par>
                          <p:cTn id="16" fill="hold">
                            <p:stCondLst>
                              <p:cond delay="51200"/>
                            </p:stCondLst>
                            <p:childTnLst>
                              <p:par>
                                <p:cTn id="17" presetID="52" presetClass="entr" presetSubtype="0" fill="hold" nodeType="afterEffect">
                                  <p:stCondLst>
                                    <p:cond delay="0"/>
                                  </p:stCondLst>
                                  <p:childTnLst>
                                    <p:set>
                                      <p:cBhvr>
                                        <p:cTn id="18" dur="1" fill="hold">
                                          <p:stCondLst>
                                            <p:cond delay="0"/>
                                          </p:stCondLst>
                                        </p:cTn>
                                        <p:tgtEl>
                                          <p:spTgt spid="19458"/>
                                        </p:tgtEl>
                                        <p:attrNameLst>
                                          <p:attrName>style.visibility</p:attrName>
                                        </p:attrNameLst>
                                      </p:cBhvr>
                                      <p:to>
                                        <p:strVal val="visible"/>
                                      </p:to>
                                    </p:set>
                                    <p:animScale>
                                      <p:cBhvr>
                                        <p:cTn id="19" dur="3000" decel="50000" fill="hold">
                                          <p:stCondLst>
                                            <p:cond delay="0"/>
                                          </p:stCondLst>
                                        </p:cTn>
                                        <p:tgtEl>
                                          <p:spTgt spid="194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3000" decel="50000" fill="hold">
                                          <p:stCondLst>
                                            <p:cond delay="0"/>
                                          </p:stCondLst>
                                        </p:cTn>
                                        <p:tgtEl>
                                          <p:spTgt spid="19458"/>
                                        </p:tgtEl>
                                        <p:attrNameLst>
                                          <p:attrName>ppt_x</p:attrName>
                                          <p:attrName>ppt_y</p:attrName>
                                        </p:attrNameLst>
                                      </p:cBhvr>
                                    </p:animMotion>
                                    <p:animEffect transition="in" filter="fade">
                                      <p:cBhvr>
                                        <p:cTn id="21" dur="3000"/>
                                        <p:tgtEl>
                                          <p:spTgt spid="19458"/>
                                        </p:tgtEl>
                                      </p:cBhvr>
                                    </p:animEffect>
                                  </p:childTnLst>
                                </p:cTn>
                              </p:par>
                              <p:par>
                                <p:cTn id="22" presetID="30" presetClass="entr" presetSubtype="0" fill="hold" nodeType="with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fade">
                                      <p:cBhvr>
                                        <p:cTn id="24" dur="2400" decel="100000"/>
                                        <p:tgtEl>
                                          <p:spTgt spid="19460"/>
                                        </p:tgtEl>
                                      </p:cBhvr>
                                    </p:animEffect>
                                    <p:anim calcmode="lin" valueType="num">
                                      <p:cBhvr>
                                        <p:cTn id="25" dur="2400" decel="100000" fill="hold"/>
                                        <p:tgtEl>
                                          <p:spTgt spid="19460"/>
                                        </p:tgtEl>
                                        <p:attrNameLst>
                                          <p:attrName>style.rotation</p:attrName>
                                        </p:attrNameLst>
                                      </p:cBhvr>
                                      <p:tavLst>
                                        <p:tav tm="0">
                                          <p:val>
                                            <p:fltVal val="-90"/>
                                          </p:val>
                                        </p:tav>
                                        <p:tav tm="100000">
                                          <p:val>
                                            <p:fltVal val="0"/>
                                          </p:val>
                                        </p:tav>
                                      </p:tavLst>
                                    </p:anim>
                                    <p:anim calcmode="lin" valueType="num">
                                      <p:cBhvr>
                                        <p:cTn id="26" dur="2400" decel="100000" fill="hold"/>
                                        <p:tgtEl>
                                          <p:spTgt spid="19460"/>
                                        </p:tgtEl>
                                        <p:attrNameLst>
                                          <p:attrName>ppt_x</p:attrName>
                                        </p:attrNameLst>
                                      </p:cBhvr>
                                      <p:tavLst>
                                        <p:tav tm="0">
                                          <p:val>
                                            <p:strVal val="#ppt_x+0.4"/>
                                          </p:val>
                                        </p:tav>
                                        <p:tav tm="100000">
                                          <p:val>
                                            <p:strVal val="#ppt_x-0.05"/>
                                          </p:val>
                                        </p:tav>
                                      </p:tavLst>
                                    </p:anim>
                                    <p:anim calcmode="lin" valueType="num">
                                      <p:cBhvr>
                                        <p:cTn id="27" dur="2400" decel="100000" fill="hold"/>
                                        <p:tgtEl>
                                          <p:spTgt spid="19460"/>
                                        </p:tgtEl>
                                        <p:attrNameLst>
                                          <p:attrName>ppt_y</p:attrName>
                                        </p:attrNameLst>
                                      </p:cBhvr>
                                      <p:tavLst>
                                        <p:tav tm="0">
                                          <p:val>
                                            <p:strVal val="#ppt_y-0.4"/>
                                          </p:val>
                                        </p:tav>
                                        <p:tav tm="100000">
                                          <p:val>
                                            <p:strVal val="#ppt_y+0.1"/>
                                          </p:val>
                                        </p:tav>
                                      </p:tavLst>
                                    </p:anim>
                                    <p:anim calcmode="lin" valueType="num">
                                      <p:cBhvr>
                                        <p:cTn id="28" dur="600" accel="100000" fill="hold">
                                          <p:stCondLst>
                                            <p:cond delay="2400"/>
                                          </p:stCondLst>
                                        </p:cTn>
                                        <p:tgtEl>
                                          <p:spTgt spid="19460"/>
                                        </p:tgtEl>
                                        <p:attrNameLst>
                                          <p:attrName>ppt_x</p:attrName>
                                        </p:attrNameLst>
                                      </p:cBhvr>
                                      <p:tavLst>
                                        <p:tav tm="0">
                                          <p:val>
                                            <p:strVal val="#ppt_x-0.05"/>
                                          </p:val>
                                        </p:tav>
                                        <p:tav tm="100000">
                                          <p:val>
                                            <p:strVal val="#ppt_x"/>
                                          </p:val>
                                        </p:tav>
                                      </p:tavLst>
                                    </p:anim>
                                    <p:anim calcmode="lin" valueType="num">
                                      <p:cBhvr>
                                        <p:cTn id="29" dur="600" accel="100000" fill="hold">
                                          <p:stCondLst>
                                            <p:cond delay="2400"/>
                                          </p:stCondLst>
                                        </p:cTn>
                                        <p:tgtEl>
                                          <p:spTgt spid="194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TotalTime>
  <Words>990</Words>
  <Application>Microsoft Macintosh PowerPoint</Application>
  <PresentationFormat>Presentazione su schermo (4:3)</PresentationFormat>
  <Paragraphs>33</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Liceo Scientifico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Luca Palazzo</dc:creator>
  <cp:lastModifiedBy>Luca Palazzo</cp:lastModifiedBy>
  <cp:revision>31</cp:revision>
  <dcterms:created xsi:type="dcterms:W3CDTF">2012-05-18T14:46:11Z</dcterms:created>
  <dcterms:modified xsi:type="dcterms:W3CDTF">2012-05-19T21:04:26Z</dcterms:modified>
</cp:coreProperties>
</file>