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60" r:id="rId4"/>
    <p:sldId id="259" r:id="rId5"/>
    <p:sldId id="262" r:id="rId6"/>
    <p:sldId id="264" r:id="rId7"/>
    <p:sldId id="263" r:id="rId8"/>
    <p:sldId id="266" r:id="rId9"/>
    <p:sldId id="265" r:id="rId10"/>
    <p:sldId id="267" r:id="rId11"/>
    <p:sldId id="272" r:id="rId12"/>
    <p:sldId id="273" r:id="rId13"/>
    <p:sldId id="274" r:id="rId14"/>
    <p:sldId id="275" r:id="rId15"/>
    <p:sldId id="276" r:id="rId16"/>
    <p:sldId id="269" r:id="rId17"/>
    <p:sldId id="270" r:id="rId1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C6D7621-E734-4134-9BB2-02DA30CFA010}" type="datetimeFigureOut">
              <a:rPr lang="it-IT"/>
              <a:pPr>
                <a:defRPr/>
              </a:pPr>
              <a:t>10/08/2013</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en-GB"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5369CE2-A5FD-49A3-9C6D-D74C808271F4}"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048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048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B0F051-2748-4A33-9FEB-38EA0885B97C}" type="slidenum">
              <a:rPr lang="en-GB" smtClean="0"/>
              <a:pPr fontAlgn="base">
                <a:spcBef>
                  <a:spcPct val="0"/>
                </a:spcBef>
                <a:spcAft>
                  <a:spcPct val="0"/>
                </a:spcAft>
                <a:defRPr/>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96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970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966B1A-A5ED-469E-9A9C-088DEDFF4737}" type="slidenum">
              <a:rPr lang="en-GB" smtClean="0"/>
              <a:pPr fontAlgn="base">
                <a:spcBef>
                  <a:spcPct val="0"/>
                </a:spcBef>
                <a:spcAft>
                  <a:spcPct val="0"/>
                </a:spcAft>
                <a:defRPr/>
              </a:pPr>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07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072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79CFE-3D57-4350-AFFF-FEA1E7546B68}" type="slidenum">
              <a:rPr lang="en-GB" smtClean="0"/>
              <a:pPr fontAlgn="base">
                <a:spcBef>
                  <a:spcPct val="0"/>
                </a:spcBef>
                <a:spcAft>
                  <a:spcPct val="0"/>
                </a:spcAft>
                <a:defRPr/>
              </a:pPr>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174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174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D2E311-2605-4C48-9830-AB5C70559A9F}" type="slidenum">
              <a:rPr lang="en-GB" smtClean="0"/>
              <a:pPr fontAlgn="base">
                <a:spcBef>
                  <a:spcPct val="0"/>
                </a:spcBef>
                <a:spcAft>
                  <a:spcPct val="0"/>
                </a:spcAft>
                <a:defRPr/>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27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277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0F3F98-55FD-4E43-B7DE-80ABB17CA3D9}" type="slidenum">
              <a:rPr lang="en-GB" smtClean="0"/>
              <a:pPr fontAlgn="base">
                <a:spcBef>
                  <a:spcPct val="0"/>
                </a:spcBef>
                <a:spcAft>
                  <a:spcPct val="0"/>
                </a:spcAft>
                <a:defRPr/>
              </a:pPr>
              <a:t>13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379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379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BFC9BB-0F3E-42C5-A451-E2E0F806A858}" type="slidenum">
              <a:rPr lang="en-GB" smtClean="0"/>
              <a:pPr fontAlgn="base">
                <a:spcBef>
                  <a:spcPct val="0"/>
                </a:spcBef>
                <a:spcAft>
                  <a:spcPct val="0"/>
                </a:spcAft>
                <a:defRPr/>
              </a:pPr>
              <a:t>14</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481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482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5D755F-968F-46B5-8C0C-4EA70513F725}" type="slidenum">
              <a:rPr lang="en-GB" smtClean="0"/>
              <a:pPr fontAlgn="base">
                <a:spcBef>
                  <a:spcPct val="0"/>
                </a:spcBef>
                <a:spcAft>
                  <a:spcPct val="0"/>
                </a:spcAft>
                <a:defRPr/>
              </a:pPr>
              <a:t>15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584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F6FCAB-D8B5-4939-B1FD-AC1D2BE89236}" type="slidenum">
              <a:rPr lang="en-GB" smtClean="0"/>
              <a:pPr fontAlgn="base">
                <a:spcBef>
                  <a:spcPct val="0"/>
                </a:spcBef>
                <a:spcAft>
                  <a:spcPct val="0"/>
                </a:spcAft>
                <a:defRPr/>
              </a:pPr>
              <a:t>16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68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E2B882-7DB9-4BD0-9806-616726DAACA6}" type="slidenum">
              <a:rPr lang="en-GB" smtClean="0"/>
              <a:pPr fontAlgn="base">
                <a:spcBef>
                  <a:spcPct val="0"/>
                </a:spcBef>
                <a:spcAft>
                  <a:spcPct val="0"/>
                </a:spcAft>
                <a:defRPr/>
              </a:pPr>
              <a:t>17</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150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150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65C238-2324-4A7B-A7CE-C6A3BE18550F}" type="slidenum">
              <a:rPr lang="en-GB" smtClean="0"/>
              <a:pPr fontAlgn="base">
                <a:spcBef>
                  <a:spcPct val="0"/>
                </a:spcBef>
                <a:spcAft>
                  <a:spcPct val="0"/>
                </a:spcAft>
                <a:defRPr/>
              </a:pPr>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253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253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02E260-6450-4A83-A8E0-DFCF8EB45214}" type="slidenum">
              <a:rPr lang="en-GB" smtClean="0"/>
              <a:pPr fontAlgn="base">
                <a:spcBef>
                  <a:spcPct val="0"/>
                </a:spcBef>
                <a:spcAft>
                  <a:spcPct val="0"/>
                </a:spcAft>
                <a:defRPr/>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355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355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2A7DA9-C012-45E9-AB2D-11A8A1AF06D5}" type="slidenum">
              <a:rPr lang="en-GB" smtClean="0"/>
              <a:pPr fontAlgn="base">
                <a:spcBef>
                  <a:spcPct val="0"/>
                </a:spcBef>
                <a:spcAft>
                  <a:spcPct val="0"/>
                </a:spcAft>
                <a:defRPr/>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457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458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C30EBC-AACE-4322-AAFE-020C06D340CD}" type="slidenum">
              <a:rPr lang="en-GB" smtClean="0"/>
              <a:pPr fontAlgn="base">
                <a:spcBef>
                  <a:spcPct val="0"/>
                </a:spcBef>
                <a:spcAft>
                  <a:spcPct val="0"/>
                </a:spcAft>
                <a:defRPr/>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560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560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9A51B9-DAF9-492B-A82E-DFF6B422DFEE}" type="slidenum">
              <a:rPr lang="en-GB" smtClean="0"/>
              <a:pPr fontAlgn="base">
                <a:spcBef>
                  <a:spcPct val="0"/>
                </a:spcBef>
                <a:spcAft>
                  <a:spcPct val="0"/>
                </a:spcAft>
                <a:defRPr/>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66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66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5D30CA-EB37-4983-88CF-7D58A905E407}" type="slidenum">
              <a:rPr lang="en-GB" smtClean="0"/>
              <a:pPr fontAlgn="base">
                <a:spcBef>
                  <a:spcPct val="0"/>
                </a:spcBef>
                <a:spcAft>
                  <a:spcPct val="0"/>
                </a:spcAft>
                <a:defRPr/>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76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765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2C2728-5F0F-4C55-B342-D9D48D39B284}" type="slidenum">
              <a:rPr lang="en-GB" smtClean="0"/>
              <a:pPr fontAlgn="base">
                <a:spcBef>
                  <a:spcPct val="0"/>
                </a:spcBef>
                <a:spcAft>
                  <a:spcPct val="0"/>
                </a:spcAft>
                <a:defRPr/>
              </a:pPr>
              <a:t>8</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867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86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FDE19A-57A6-416A-9252-553386843AC9}" type="slidenum">
              <a:rPr lang="en-GB" smtClean="0"/>
              <a:pPr fontAlgn="base">
                <a:spcBef>
                  <a:spcPct val="0"/>
                </a:spcBef>
                <a:spcAft>
                  <a:spcPct val="0"/>
                </a:spcAft>
                <a:defRPr/>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7FF33101-B7E4-4B1A-97CF-D691572E2BD2}" type="datetimeFigureOut">
              <a:rPr lang="it-IT"/>
              <a:pPr>
                <a:defRPr/>
              </a:pPr>
              <a:t>10/08/2013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6B41184-5520-4600-BC51-B892DF649D72}"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0057935-0F3A-492E-9D72-16F3FB7FCBFB}" type="datetimeFigureOut">
              <a:rPr lang="it-IT"/>
              <a:pPr>
                <a:defRPr/>
              </a:pPr>
              <a:t>10/08/2013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206EE4A-EB5C-49D8-A4BA-0BDDA91E400B}"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FF46BBA-0FD6-4308-B948-C48263A3138B}" type="datetimeFigureOut">
              <a:rPr lang="it-IT"/>
              <a:pPr>
                <a:defRPr/>
              </a:pPr>
              <a:t>10/08/2013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77EB003-C7A2-4310-950B-255484890561}"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00184BC-059C-4A68-A2CA-9451F194B9B4}" type="datetimeFigureOut">
              <a:rPr lang="it-IT"/>
              <a:pPr>
                <a:defRPr/>
              </a:pPr>
              <a:t>10/08/2013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FB77DA1-D0EC-4AC9-A77D-B9C6F57D7374}"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2C3415E0-4AD0-420C-849B-071D8DDE4BA1}" type="datetimeFigureOut">
              <a:rPr lang="it-IT"/>
              <a:pPr>
                <a:defRPr/>
              </a:pPr>
              <a:t>10/08/2013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79792CA-90DF-4683-AE96-94F99409C000}"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2CB64E81-BCC6-4083-804E-8E36F5FBE3BC}" type="datetimeFigureOut">
              <a:rPr lang="it-IT"/>
              <a:pPr>
                <a:defRPr/>
              </a:pPr>
              <a:t>10/08/2013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1685CAA-26CB-4C68-8503-08A12ACD8500}"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73757D95-D609-403C-A7D9-3DD139E1B614}" type="datetimeFigureOut">
              <a:rPr lang="it-IT"/>
              <a:pPr>
                <a:defRPr/>
              </a:pPr>
              <a:t>10/08/2013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DD444F65-526C-4FF8-84FA-E7C713EBD7CC}"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1277F399-E0F5-4493-90A3-41BC54030554}" type="datetimeFigureOut">
              <a:rPr lang="it-IT"/>
              <a:pPr>
                <a:defRPr/>
              </a:pPr>
              <a:t>10/08/2013</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C86B794-EDE4-4E0B-BAE5-BE84DC7C5D19}"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926784E-27D4-429B-A858-283FA7D4720A}" type="datetimeFigureOut">
              <a:rPr lang="it-IT"/>
              <a:pPr>
                <a:defRPr/>
              </a:pPr>
              <a:t>10/08/2013</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867ADD36-B98A-4C4A-B394-F94E34B0240C}"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D31006D-6B50-4EDE-A4BC-51C6355432FD}" type="datetimeFigureOut">
              <a:rPr lang="it-IT"/>
              <a:pPr>
                <a:defRPr/>
              </a:pPr>
              <a:t>10/08/2013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416DAE3-7FC5-4C3E-96F7-3F860B064EA0}"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F0E4F3D-BC6A-4C40-A78E-388B58E624F0}" type="datetimeFigureOut">
              <a:rPr lang="it-IT"/>
              <a:pPr>
                <a:defRPr/>
              </a:pPr>
              <a:t>10/08/2013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6252EE8-2B73-4E3E-A5EA-E70215C6A6AA}"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bright="41000" contrast="-28000"/>
          </a:blip>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0E54FA1-CAA6-4DA2-B72F-0A96B6DFE051}" type="datetimeFigureOut">
              <a:rPr lang="it-IT"/>
              <a:pPr>
                <a:defRPr/>
              </a:pPr>
              <a:t>10/08/2013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2AD26A0-2156-4826-865C-8D2F507C717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it.wikipedia.org/wiki/File:Urbino-Stemma.pn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it.wikipedia.org/wiki/File:Urbino,_palazzo_ducale,_facciata_piazzale_duca_federico_01.jp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commons/2/24/Madonna_di_Senigallia.jp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upload.wikimedia.org/wikipedia/commons/c/cb/Piero_della_Francesca_Ideal_City.jp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it.wikipedia.org/wiki/File:UrbinoSDomenico.jp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it.wikipedia.org/wiki/File:Urbino,_palazzo_ducale,_facciata_piazza_rinascimento_e_obelisco.j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it.wikipedia.org/wiki/File:Palazzo_ducale_di_urbino,_interno,_palazzetto_della_jole,_sala_di_ercole_e_jole.jpg"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it.wikipedia.org/wiki/File:Urbino-palazzo_ducale02.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it.wikipedia.org/wiki/File:Urbino,_rampa_elicoidale.jp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a:spLocks noChangeArrowheads="1"/>
          </p:cNvSpPr>
          <p:nvPr/>
        </p:nvSpPr>
        <p:spPr bwMode="auto">
          <a:xfrm>
            <a:off x="500063" y="1357313"/>
            <a:ext cx="8358187" cy="1570037"/>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La città romana di </a:t>
            </a:r>
            <a:r>
              <a:rPr lang="it-IT" sz="1600" i="1">
                <a:latin typeface="Times New Roman" pitchFamily="18" charset="0"/>
                <a:cs typeface="Times New Roman" pitchFamily="18" charset="0"/>
              </a:rPr>
              <a:t>Urvinum Metaurense</a:t>
            </a:r>
            <a:r>
              <a:rPr lang="it-IT" sz="1600">
                <a:latin typeface="Times New Roman" pitchFamily="18" charset="0"/>
                <a:cs typeface="Times New Roman" pitchFamily="18" charset="0"/>
              </a:rPr>
              <a:t> divenne un centro importante durante le Guerre gotiche nel VI secolo. Venne poi presa nel 538 dal bizantino Belisario, togliendola ai Goti.</a:t>
            </a:r>
            <a:r>
              <a:rPr lang="it-IT" sz="1600">
                <a:latin typeface="Calibri" pitchFamily="34" charset="0"/>
              </a:rPr>
              <a:t> </a:t>
            </a:r>
            <a:r>
              <a:rPr lang="it-IT" sz="1600">
                <a:latin typeface="Times New Roman" pitchFamily="18" charset="0"/>
                <a:cs typeface="Times New Roman" pitchFamily="18" charset="0"/>
              </a:rPr>
              <a:t>Passò quindi sotto il dominio dei Longobardi e poi dei Franchi. Il re dei Franchi Pipino offrì Urbino allo Stato della Chiesa. Comunque, le tradizioni indipendenti e autonome si espressero nella forma di governo del Comune finché, intorno al 1200, cadde sotto il dominio dei nobili che combattevano tra loro nel vicino Montefeltro.</a:t>
            </a:r>
            <a:endParaRPr lang="en-GB" sz="1600">
              <a:latin typeface="Times New Roman" pitchFamily="18" charset="0"/>
              <a:cs typeface="Times New Roman" pitchFamily="18" charset="0"/>
            </a:endParaRPr>
          </a:p>
        </p:txBody>
      </p:sp>
      <p:sp>
        <p:nvSpPr>
          <p:cNvPr id="3" name="CasellaDiTesto 2"/>
          <p:cNvSpPr txBox="1">
            <a:spLocks noChangeArrowheads="1"/>
          </p:cNvSpPr>
          <p:nvPr/>
        </p:nvSpPr>
        <p:spPr bwMode="auto">
          <a:xfrm>
            <a:off x="1785938" y="857250"/>
            <a:ext cx="5786437" cy="369888"/>
          </a:xfrm>
          <a:prstGeom prst="rect">
            <a:avLst/>
          </a:prstGeom>
          <a:noFill/>
          <a:ln w="9525">
            <a:noFill/>
            <a:miter lim="800000"/>
            <a:headEnd/>
            <a:tailEnd/>
          </a:ln>
        </p:spPr>
        <p:txBody>
          <a:bodyPr>
            <a:spAutoFit/>
          </a:bodyPr>
          <a:lstStyle/>
          <a:p>
            <a:pPr algn="ctr"/>
            <a:r>
              <a:rPr lang="it-IT">
                <a:solidFill>
                  <a:srgbClr val="0000FF"/>
                </a:solidFill>
                <a:latin typeface="Times New Roman" pitchFamily="18" charset="0"/>
                <a:cs typeface="Times New Roman" pitchFamily="18" charset="0"/>
              </a:rPr>
              <a:t>DALLE ORIGINI AI MONTEFELTRO</a:t>
            </a:r>
          </a:p>
        </p:txBody>
      </p:sp>
      <p:pic>
        <p:nvPicPr>
          <p:cNvPr id="26626" name="Picture 2" descr="http://www.urbinoeprovincia.com/images/piant_muraromane.jpg"/>
          <p:cNvPicPr>
            <a:picLocks noChangeAspect="1" noChangeArrowheads="1"/>
          </p:cNvPicPr>
          <p:nvPr/>
        </p:nvPicPr>
        <p:blipFill>
          <a:blip r:embed="rId3" cstate="print"/>
          <a:srcRect/>
          <a:stretch>
            <a:fillRect/>
          </a:stretch>
        </p:blipFill>
        <p:spPr bwMode="auto">
          <a:xfrm>
            <a:off x="2071688" y="3071813"/>
            <a:ext cx="5000625" cy="3575050"/>
          </a:xfrm>
          <a:prstGeom prst="rect">
            <a:avLst/>
          </a:prstGeom>
          <a:noFill/>
          <a:ln w="9525">
            <a:solidFill>
              <a:schemeClr val="tx1"/>
            </a:solidFill>
            <a:miter lim="800000"/>
            <a:headEnd/>
            <a:tailEnd/>
          </a:ln>
        </p:spPr>
      </p:pic>
      <p:sp>
        <p:nvSpPr>
          <p:cNvPr id="5" name="CasellaDiTesto 4"/>
          <p:cNvSpPr txBox="1">
            <a:spLocks noChangeArrowheads="1"/>
          </p:cNvSpPr>
          <p:nvPr/>
        </p:nvSpPr>
        <p:spPr bwMode="auto">
          <a:xfrm>
            <a:off x="2928938" y="428625"/>
            <a:ext cx="3286125" cy="369888"/>
          </a:xfrm>
          <a:prstGeom prst="rect">
            <a:avLst/>
          </a:prstGeom>
          <a:noFill/>
          <a:ln w="9525">
            <a:noFill/>
            <a:miter lim="800000"/>
            <a:headEnd/>
            <a:tailEnd/>
          </a:ln>
        </p:spPr>
        <p:txBody>
          <a:bodyPr>
            <a:spAutoFit/>
          </a:bodyPr>
          <a:lstStyle/>
          <a:p>
            <a:pPr algn="ctr"/>
            <a:r>
              <a:rPr lang="it-IT">
                <a:solidFill>
                  <a:srgbClr val="FF0000"/>
                </a:solidFill>
                <a:latin typeface="Times New Roman" pitchFamily="18" charset="0"/>
                <a:cs typeface="Times New Roman" pitchFamily="18" charset="0"/>
              </a:rPr>
              <a:t>URBINO</a:t>
            </a:r>
          </a:p>
        </p:txBody>
      </p:sp>
      <p:pic>
        <p:nvPicPr>
          <p:cNvPr id="26628" name="Picture 4" descr="Urbino - Stemma">
            <a:hlinkClick r:id="rId4" tooltip="Urbino - Stemma"/>
          </p:cNvPr>
          <p:cNvPicPr>
            <a:picLocks noChangeAspect="1" noChangeArrowheads="1"/>
          </p:cNvPicPr>
          <p:nvPr/>
        </p:nvPicPr>
        <p:blipFill>
          <a:blip r:embed="rId5" cstate="print"/>
          <a:srcRect/>
          <a:stretch>
            <a:fillRect/>
          </a:stretch>
        </p:blipFill>
        <p:spPr bwMode="auto">
          <a:xfrm>
            <a:off x="7715250" y="214313"/>
            <a:ext cx="762000" cy="981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1+#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0-#ppt_w/2"/>
                                          </p:val>
                                        </p:tav>
                                        <p:tav tm="100000">
                                          <p:val>
                                            <p:strVal val="#ppt_x"/>
                                          </p:val>
                                        </p:tav>
                                      </p:tavLst>
                                    </p:anim>
                                    <p:anim calcmode="lin" valueType="num">
                                      <p:cBhvr additive="base">
                                        <p:cTn id="18" dur="50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7" presetClass="entr" presetSubtype="4" fill="hold" nodeType="afterEffect">
                                  <p:stCondLst>
                                    <p:cond delay="0"/>
                                  </p:stCondLst>
                                  <p:childTnLst>
                                    <p:set>
                                      <p:cBhvr>
                                        <p:cTn id="21" dur="1" fill="hold">
                                          <p:stCondLst>
                                            <p:cond delay="0"/>
                                          </p:stCondLst>
                                        </p:cTn>
                                        <p:tgtEl>
                                          <p:spTgt spid="26626"/>
                                        </p:tgtEl>
                                        <p:attrNameLst>
                                          <p:attrName>style.visibility</p:attrName>
                                        </p:attrNameLst>
                                      </p:cBhvr>
                                      <p:to>
                                        <p:strVal val="visible"/>
                                      </p:to>
                                    </p:set>
                                    <p:anim calcmode="lin" valueType="num">
                                      <p:cBhvr additive="base">
                                        <p:cTn id="22" dur="5000" fill="hold"/>
                                        <p:tgtEl>
                                          <p:spTgt spid="26626"/>
                                        </p:tgtEl>
                                        <p:attrNameLst>
                                          <p:attrName>ppt_x</p:attrName>
                                        </p:attrNameLst>
                                      </p:cBhvr>
                                      <p:tavLst>
                                        <p:tav tm="0">
                                          <p:val>
                                            <p:strVal val="#ppt_x"/>
                                          </p:val>
                                        </p:tav>
                                        <p:tav tm="100000">
                                          <p:val>
                                            <p:strVal val="#ppt_x"/>
                                          </p:val>
                                        </p:tav>
                                      </p:tavLst>
                                    </p:anim>
                                    <p:anim calcmode="lin" valueType="num">
                                      <p:cBhvr additive="base">
                                        <p:cTn id="23" dur="5000" fill="hold"/>
                                        <p:tgtEl>
                                          <p:spTgt spid="26626"/>
                                        </p:tgtEl>
                                        <p:attrNameLst>
                                          <p:attrName>ppt_y</p:attrName>
                                        </p:attrNameLst>
                                      </p:cBhvr>
                                      <p:tavLst>
                                        <p:tav tm="0">
                                          <p:val>
                                            <p:strVal val="1+#ppt_h/2"/>
                                          </p:val>
                                        </p:tav>
                                        <p:tav tm="100000">
                                          <p:val>
                                            <p:strVal val="#ppt_y"/>
                                          </p:val>
                                        </p:tav>
                                      </p:tavLst>
                                    </p:anim>
                                  </p:childTnLst>
                                </p:cTn>
                              </p:par>
                              <p:par>
                                <p:cTn id="24" presetID="7" presetClass="entr" presetSubtype="2" fill="hold" nodeType="withEffect">
                                  <p:stCondLst>
                                    <p:cond delay="0"/>
                                  </p:stCondLst>
                                  <p:childTnLst>
                                    <p:set>
                                      <p:cBhvr>
                                        <p:cTn id="25" dur="1" fill="hold">
                                          <p:stCondLst>
                                            <p:cond delay="0"/>
                                          </p:stCondLst>
                                        </p:cTn>
                                        <p:tgtEl>
                                          <p:spTgt spid="26628"/>
                                        </p:tgtEl>
                                        <p:attrNameLst>
                                          <p:attrName>style.visibility</p:attrName>
                                        </p:attrNameLst>
                                      </p:cBhvr>
                                      <p:to>
                                        <p:strVal val="visible"/>
                                      </p:to>
                                    </p:set>
                                    <p:anim calcmode="lin" valueType="num">
                                      <p:cBhvr additive="base">
                                        <p:cTn id="26" dur="5000" fill="hold"/>
                                        <p:tgtEl>
                                          <p:spTgt spid="26628"/>
                                        </p:tgtEl>
                                        <p:attrNameLst>
                                          <p:attrName>ppt_x</p:attrName>
                                        </p:attrNameLst>
                                      </p:cBhvr>
                                      <p:tavLst>
                                        <p:tav tm="0">
                                          <p:val>
                                            <p:strVal val="1+#ppt_w/2"/>
                                          </p:val>
                                        </p:tav>
                                        <p:tav tm="100000">
                                          <p:val>
                                            <p:strVal val="#ppt_x"/>
                                          </p:val>
                                        </p:tav>
                                      </p:tavLst>
                                    </p:anim>
                                    <p:anim calcmode="lin" valueType="num">
                                      <p:cBhvr additive="base">
                                        <p:cTn id="27" dur="5000" fill="hold"/>
                                        <p:tgtEl>
                                          <p:spTgt spid="26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500063" y="428625"/>
            <a:ext cx="4643437" cy="338138"/>
          </a:xfrm>
          <a:prstGeom prst="rect">
            <a:avLst/>
          </a:prstGeom>
          <a:noFill/>
          <a:ln w="9525">
            <a:noFill/>
            <a:miter lim="800000"/>
            <a:headEnd/>
            <a:tailEnd/>
          </a:ln>
        </p:spPr>
        <p:txBody>
          <a:bodyPr>
            <a:spAutoFit/>
          </a:bodyPr>
          <a:lstStyle/>
          <a:p>
            <a:r>
              <a:rPr lang="it-IT" sz="1600">
                <a:solidFill>
                  <a:srgbClr val="008000"/>
                </a:solidFill>
                <a:latin typeface="Times New Roman" pitchFamily="18" charset="0"/>
                <a:cs typeface="Times New Roman" pitchFamily="18" charset="0"/>
              </a:rPr>
              <a:t>Completamento</a:t>
            </a:r>
          </a:p>
        </p:txBody>
      </p:sp>
      <p:sp>
        <p:nvSpPr>
          <p:cNvPr id="3" name="Rettangolo 2"/>
          <p:cNvSpPr>
            <a:spLocks noChangeArrowheads="1"/>
          </p:cNvSpPr>
          <p:nvPr/>
        </p:nvSpPr>
        <p:spPr bwMode="auto">
          <a:xfrm>
            <a:off x="500063" y="928688"/>
            <a:ext cx="8358187" cy="1631950"/>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Nel 1483, a seguito della morte del Duca di Urbino, i lavori vennero interrotti e ripresi solamente nella prima metà del secolo successivo da Girolamo Genga. L'architetto completò il secondo piano ed eliminò la merlatura di gusto medievale presente nella parte superiore del castello, modificando così il progetto originario.</a:t>
            </a:r>
          </a:p>
          <a:p>
            <a:r>
              <a:rPr lang="it-IT" sz="1600">
                <a:latin typeface="Times New Roman" pitchFamily="18" charset="0"/>
                <a:cs typeface="Times New Roman" pitchFamily="18" charset="0"/>
              </a:rPr>
              <a:t>Il palazzo è stato sede del municipio di Urbino per tutto il XX secolo fino al 1985 quando, dopo un attento ed importante lavoro di restauro, è stato adibito a museo.</a:t>
            </a:r>
          </a:p>
        </p:txBody>
      </p:sp>
      <p:pic>
        <p:nvPicPr>
          <p:cNvPr id="36866" name="Immagine 18" descr="http://upload.wikimedia.org/wikipedia/commons/thumb/e/e9/Urbino%2C_palazzo_ducale%2C_facciata_piazzale_duca_federico_01.jpg/250px-Urbino%2C_palazzo_ducale%2C_facciata_piazzale_duca_federico_01.jpg">
            <a:hlinkClick r:id="rId3"/>
          </p:cNvPr>
          <p:cNvPicPr>
            <a:picLocks noChangeAspect="1" noChangeArrowheads="1"/>
          </p:cNvPicPr>
          <p:nvPr/>
        </p:nvPicPr>
        <p:blipFill>
          <a:blip r:embed="rId4" cstate="print"/>
          <a:srcRect/>
          <a:stretch>
            <a:fillRect/>
          </a:stretch>
        </p:blipFill>
        <p:spPr bwMode="auto">
          <a:xfrm>
            <a:off x="2786063" y="2928938"/>
            <a:ext cx="3643312" cy="2740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1+#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50" presetClass="entr" presetSubtype="0" decel="100000" fill="hold" nodeType="afterEffect">
                                  <p:stCondLst>
                                    <p:cond delay="0"/>
                                  </p:stCondLst>
                                  <p:childTnLst>
                                    <p:set>
                                      <p:cBhvr>
                                        <p:cTn id="16" dur="1" fill="hold">
                                          <p:stCondLst>
                                            <p:cond delay="0"/>
                                          </p:stCondLst>
                                        </p:cTn>
                                        <p:tgtEl>
                                          <p:spTgt spid="36866"/>
                                        </p:tgtEl>
                                        <p:attrNameLst>
                                          <p:attrName>style.visibility</p:attrName>
                                        </p:attrNameLst>
                                      </p:cBhvr>
                                      <p:to>
                                        <p:strVal val="visible"/>
                                      </p:to>
                                    </p:set>
                                    <p:anim calcmode="lin" valueType="num">
                                      <p:cBhvr>
                                        <p:cTn id="17" dur="2000" fill="hold"/>
                                        <p:tgtEl>
                                          <p:spTgt spid="36866"/>
                                        </p:tgtEl>
                                        <p:attrNameLst>
                                          <p:attrName>ppt_w</p:attrName>
                                        </p:attrNameLst>
                                      </p:cBhvr>
                                      <p:tavLst>
                                        <p:tav tm="0">
                                          <p:val>
                                            <p:strVal val="#ppt_w+.3"/>
                                          </p:val>
                                        </p:tav>
                                        <p:tav tm="100000">
                                          <p:val>
                                            <p:strVal val="#ppt_w"/>
                                          </p:val>
                                        </p:tav>
                                      </p:tavLst>
                                    </p:anim>
                                    <p:anim calcmode="lin" valueType="num">
                                      <p:cBhvr>
                                        <p:cTn id="18" dur="2000" fill="hold"/>
                                        <p:tgtEl>
                                          <p:spTgt spid="36866"/>
                                        </p:tgtEl>
                                        <p:attrNameLst>
                                          <p:attrName>ppt_h</p:attrName>
                                        </p:attrNameLst>
                                      </p:cBhvr>
                                      <p:tavLst>
                                        <p:tav tm="0">
                                          <p:val>
                                            <p:strVal val="#ppt_h"/>
                                          </p:val>
                                        </p:tav>
                                        <p:tav tm="100000">
                                          <p:val>
                                            <p:strVal val="#ppt_h"/>
                                          </p:val>
                                        </p:tav>
                                      </p:tavLst>
                                    </p:anim>
                                    <p:animEffect transition="in" filter="fade">
                                      <p:cBhvr>
                                        <p:cTn id="19"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500063" y="785813"/>
            <a:ext cx="4643437" cy="338137"/>
          </a:xfrm>
          <a:prstGeom prst="rect">
            <a:avLst/>
          </a:prstGeom>
          <a:noFill/>
          <a:ln w="9525">
            <a:noFill/>
            <a:miter lim="800000"/>
            <a:headEnd/>
            <a:tailEnd/>
          </a:ln>
        </p:spPr>
        <p:txBody>
          <a:bodyPr>
            <a:spAutoFit/>
          </a:bodyPr>
          <a:lstStyle/>
          <a:p>
            <a:r>
              <a:rPr lang="it-IT" sz="1600">
                <a:solidFill>
                  <a:srgbClr val="008000"/>
                </a:solidFill>
                <a:latin typeface="Times New Roman" pitchFamily="18" charset="0"/>
                <a:cs typeface="Times New Roman" pitchFamily="18" charset="0"/>
              </a:rPr>
              <a:t>Madonna di Senigallia di Piero della Francesca</a:t>
            </a:r>
          </a:p>
        </p:txBody>
      </p:sp>
      <p:sp>
        <p:nvSpPr>
          <p:cNvPr id="3" name="Rettangolo 2"/>
          <p:cNvSpPr>
            <a:spLocks noChangeArrowheads="1"/>
          </p:cNvSpPr>
          <p:nvPr/>
        </p:nvSpPr>
        <p:spPr bwMode="auto">
          <a:xfrm>
            <a:off x="500063" y="1214438"/>
            <a:ext cx="8358187" cy="1077912"/>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La </a:t>
            </a:r>
            <a:r>
              <a:rPr lang="it-IT" sz="1600" i="1">
                <a:latin typeface="Times New Roman" pitchFamily="18" charset="0"/>
                <a:cs typeface="Times New Roman" pitchFamily="18" charset="0"/>
              </a:rPr>
              <a:t>Madonna di Senigallia</a:t>
            </a:r>
            <a:r>
              <a:rPr lang="it-IT" sz="1600">
                <a:latin typeface="Times New Roman" pitchFamily="18" charset="0"/>
                <a:cs typeface="Times New Roman" pitchFamily="18" charset="0"/>
              </a:rPr>
              <a:t> è un dipinto, olio su carta riportata su tavola (61x53,5 cm), realizzato dal pittore Piero della Francesca e conservato nella Galleria Nazionale delle Marche. La datazione è molto incerta, oscillante tra il 1470 e il 1485, e il nome dell'opera deriva dalla collocazione più antica conosciuta, la chiesa di Santa Maria delle Grazie di Senigallia.</a:t>
            </a:r>
          </a:p>
        </p:txBody>
      </p:sp>
      <p:pic>
        <p:nvPicPr>
          <p:cNvPr id="44034" name="Picture 2" descr="File:Madonna di Senigallia.jpg">
            <a:hlinkClick r:id="rId3"/>
          </p:cNvPr>
          <p:cNvPicPr>
            <a:picLocks noChangeAspect="1" noChangeArrowheads="1"/>
          </p:cNvPicPr>
          <p:nvPr/>
        </p:nvPicPr>
        <p:blipFill>
          <a:blip r:embed="rId4" cstate="print"/>
          <a:srcRect/>
          <a:stretch>
            <a:fillRect/>
          </a:stretch>
        </p:blipFill>
        <p:spPr bwMode="auto">
          <a:xfrm>
            <a:off x="4786313" y="2260600"/>
            <a:ext cx="3786187" cy="4403725"/>
          </a:xfrm>
          <a:prstGeom prst="rect">
            <a:avLst/>
          </a:prstGeom>
          <a:noFill/>
          <a:ln w="9525">
            <a:noFill/>
            <a:miter lim="800000"/>
            <a:headEnd/>
            <a:tailEnd/>
          </a:ln>
        </p:spPr>
      </p:pic>
      <p:sp>
        <p:nvSpPr>
          <p:cNvPr id="7" name="Rettangolo 6"/>
          <p:cNvSpPr>
            <a:spLocks noChangeArrowheads="1"/>
          </p:cNvSpPr>
          <p:nvPr/>
        </p:nvSpPr>
        <p:spPr bwMode="auto">
          <a:xfrm>
            <a:off x="500063" y="2357438"/>
            <a:ext cx="3714750" cy="3540125"/>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La scena mostra una Madonna stante col Bambino tra due angeli, all'interno di un'abitazione. Il taglio del dipinto è insolito e mostra i protagonisti come mezze figure, tagliate dal margine inferiore del dipinto. Il Bambino, in atto di benedire, tiene in mano una rosa bianca, simbolo della purezza della Vergine, mentre al collo ha una collana di perle rosse con un corallo, un simbolo arcaico di protezione degli infanti, che nel caso delle scene sacre acquistava anche una valore di premonizione della Passione per via del colore rosso-sangue. </a:t>
            </a:r>
          </a:p>
        </p:txBody>
      </p:sp>
      <p:cxnSp>
        <p:nvCxnSpPr>
          <p:cNvPr id="9" name="Connettore 1 8"/>
          <p:cNvCxnSpPr/>
          <p:nvPr/>
        </p:nvCxnSpPr>
        <p:spPr>
          <a:xfrm>
            <a:off x="4786313" y="3571875"/>
            <a:ext cx="3786187" cy="71438"/>
          </a:xfrm>
          <a:prstGeom prst="line">
            <a:avLst/>
          </a:prstGeom>
          <a:ln>
            <a:solidFill>
              <a:srgbClr val="FFFF00"/>
            </a:solidFill>
          </a:ln>
        </p:spPr>
        <p:style>
          <a:lnRef idx="3">
            <a:schemeClr val="accent2"/>
          </a:lnRef>
          <a:fillRef idx="0">
            <a:schemeClr val="accent2"/>
          </a:fillRef>
          <a:effectRef idx="2">
            <a:schemeClr val="accent2"/>
          </a:effectRef>
          <a:fontRef idx="minor">
            <a:schemeClr val="tx1"/>
          </a:fontRef>
        </p:style>
      </p:cxnSp>
      <p:cxnSp>
        <p:nvCxnSpPr>
          <p:cNvPr id="11" name="Connettore 1 10"/>
          <p:cNvCxnSpPr/>
          <p:nvPr/>
        </p:nvCxnSpPr>
        <p:spPr>
          <a:xfrm rot="5400000" flipH="1" flipV="1">
            <a:off x="6393657" y="3964781"/>
            <a:ext cx="2500312" cy="1857375"/>
          </a:xfrm>
          <a:prstGeom prst="line">
            <a:avLst/>
          </a:prstGeom>
          <a:ln>
            <a:solidFill>
              <a:srgbClr val="FFFF00"/>
            </a:solidFill>
          </a:ln>
        </p:spPr>
        <p:style>
          <a:lnRef idx="3">
            <a:schemeClr val="accent2"/>
          </a:lnRef>
          <a:fillRef idx="0">
            <a:schemeClr val="accent2"/>
          </a:fillRef>
          <a:effectRef idx="2">
            <a:schemeClr val="accent2"/>
          </a:effectRef>
          <a:fontRef idx="minor">
            <a:schemeClr val="tx1"/>
          </a:fontRef>
        </p:style>
      </p:cxnSp>
      <p:cxnSp>
        <p:nvCxnSpPr>
          <p:cNvPr id="14" name="Connettore 1 13"/>
          <p:cNvCxnSpPr/>
          <p:nvPr/>
        </p:nvCxnSpPr>
        <p:spPr>
          <a:xfrm rot="16200000" flipV="1">
            <a:off x="4464844" y="3893344"/>
            <a:ext cx="2571750" cy="1928812"/>
          </a:xfrm>
          <a:prstGeom prst="line">
            <a:avLst/>
          </a:prstGeom>
          <a:ln>
            <a:solidFill>
              <a:srgbClr val="FFFF00"/>
            </a:solidFill>
          </a:ln>
        </p:spPr>
        <p:style>
          <a:lnRef idx="3">
            <a:schemeClr val="accent2"/>
          </a:lnRef>
          <a:fillRef idx="0">
            <a:schemeClr val="accent2"/>
          </a:fillRef>
          <a:effectRef idx="2">
            <a:schemeClr val="accent2"/>
          </a:effectRef>
          <a:fontRef idx="minor">
            <a:schemeClr val="tx1"/>
          </a:fontRef>
        </p:style>
      </p:cxnSp>
      <p:sp>
        <p:nvSpPr>
          <p:cNvPr id="23" name="CasellaDiTesto 22"/>
          <p:cNvSpPr txBox="1">
            <a:spLocks noChangeArrowheads="1"/>
          </p:cNvSpPr>
          <p:nvPr/>
        </p:nvSpPr>
        <p:spPr bwMode="auto">
          <a:xfrm>
            <a:off x="1928813" y="428625"/>
            <a:ext cx="5786437" cy="369888"/>
          </a:xfrm>
          <a:prstGeom prst="rect">
            <a:avLst/>
          </a:prstGeom>
          <a:noFill/>
          <a:ln w="9525">
            <a:noFill/>
            <a:miter lim="800000"/>
            <a:headEnd/>
            <a:tailEnd/>
          </a:ln>
        </p:spPr>
        <p:txBody>
          <a:bodyPr>
            <a:spAutoFit/>
          </a:bodyPr>
          <a:lstStyle/>
          <a:p>
            <a:pPr algn="ctr"/>
            <a:r>
              <a:rPr lang="it-IT">
                <a:solidFill>
                  <a:srgbClr val="0000FF"/>
                </a:solidFill>
                <a:latin typeface="Times New Roman" pitchFamily="18" charset="0"/>
                <a:cs typeface="Times New Roman" pitchFamily="18" charset="0"/>
              </a:rPr>
              <a:t>OPERE AL MUSEO NAZIONALE DELLE MARCHE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0" fill="hold"/>
                                        <p:tgtEl>
                                          <p:spTgt spid="23"/>
                                        </p:tgtEl>
                                        <p:attrNameLst>
                                          <p:attrName>ppt_x</p:attrName>
                                        </p:attrNameLst>
                                      </p:cBhvr>
                                      <p:tavLst>
                                        <p:tav tm="0">
                                          <p:val>
                                            <p:strVal val="#ppt_x"/>
                                          </p:val>
                                        </p:tav>
                                        <p:tav tm="100000">
                                          <p:val>
                                            <p:strVal val="#ppt_x"/>
                                          </p:val>
                                        </p:tav>
                                      </p:tavLst>
                                    </p:anim>
                                    <p:anim calcmode="lin" valueType="num">
                                      <p:cBhvr additive="base">
                                        <p:cTn id="8" dur="50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1+#ppt_w/2"/>
                                          </p:val>
                                        </p:tav>
                                        <p:tav tm="100000">
                                          <p:val>
                                            <p:strVal val="#ppt_x"/>
                                          </p:val>
                                        </p:tav>
                                      </p:tavLst>
                                    </p:anim>
                                    <p:anim calcmode="lin" valueType="num">
                                      <p:cBhvr additive="base">
                                        <p:cTn id="13" dur="5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0" fill="hold"/>
                                        <p:tgtEl>
                                          <p:spTgt spid="3"/>
                                        </p:tgtEl>
                                        <p:attrNameLst>
                                          <p:attrName>ppt_x</p:attrName>
                                        </p:attrNameLst>
                                      </p:cBhvr>
                                      <p:tavLst>
                                        <p:tav tm="0">
                                          <p:val>
                                            <p:strVal val="0-#ppt_w/2"/>
                                          </p:val>
                                        </p:tav>
                                        <p:tav tm="100000">
                                          <p:val>
                                            <p:strVal val="#ppt_x"/>
                                          </p:val>
                                        </p:tav>
                                      </p:tavLst>
                                    </p:anim>
                                    <p:anim calcmode="lin" valueType="num">
                                      <p:cBhvr additive="base">
                                        <p:cTn id="18" dur="50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7"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0" fill="hold"/>
                                        <p:tgtEl>
                                          <p:spTgt spid="7"/>
                                        </p:tgtEl>
                                        <p:attrNameLst>
                                          <p:attrName>ppt_x</p:attrName>
                                        </p:attrNameLst>
                                      </p:cBhvr>
                                      <p:tavLst>
                                        <p:tav tm="0">
                                          <p:val>
                                            <p:strVal val="0-#ppt_w/2"/>
                                          </p:val>
                                        </p:tav>
                                        <p:tav tm="100000">
                                          <p:val>
                                            <p:strVal val="#ppt_x"/>
                                          </p:val>
                                        </p:tav>
                                      </p:tavLst>
                                    </p:anim>
                                    <p:anim calcmode="lin" valueType="num">
                                      <p:cBhvr additive="base">
                                        <p:cTn id="23" dur="5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0"/>
                            </p:stCondLst>
                            <p:childTnLst>
                              <p:par>
                                <p:cTn id="25" presetID="54" presetClass="entr" presetSubtype="0" accel="100000" fill="hold" nodeType="afterEffect">
                                  <p:stCondLst>
                                    <p:cond delay="0"/>
                                  </p:stCondLst>
                                  <p:childTnLst>
                                    <p:set>
                                      <p:cBhvr>
                                        <p:cTn id="26" dur="1" fill="hold">
                                          <p:stCondLst>
                                            <p:cond delay="0"/>
                                          </p:stCondLst>
                                        </p:cTn>
                                        <p:tgtEl>
                                          <p:spTgt spid="44034"/>
                                        </p:tgtEl>
                                        <p:attrNameLst>
                                          <p:attrName>style.visibility</p:attrName>
                                        </p:attrNameLst>
                                      </p:cBhvr>
                                      <p:to>
                                        <p:strVal val="visible"/>
                                      </p:to>
                                    </p:set>
                                    <p:anim calcmode="lin" valueType="num">
                                      <p:cBhvr>
                                        <p:cTn id="27" dur="2000" fill="hold"/>
                                        <p:tgtEl>
                                          <p:spTgt spid="44034"/>
                                        </p:tgtEl>
                                        <p:attrNameLst>
                                          <p:attrName>ppt_w</p:attrName>
                                        </p:attrNameLst>
                                      </p:cBhvr>
                                      <p:tavLst>
                                        <p:tav tm="0">
                                          <p:val>
                                            <p:strVal val="#ppt_w*0.05"/>
                                          </p:val>
                                        </p:tav>
                                        <p:tav tm="100000">
                                          <p:val>
                                            <p:strVal val="#ppt_w"/>
                                          </p:val>
                                        </p:tav>
                                      </p:tavLst>
                                    </p:anim>
                                    <p:anim calcmode="lin" valueType="num">
                                      <p:cBhvr>
                                        <p:cTn id="28" dur="2000" fill="hold"/>
                                        <p:tgtEl>
                                          <p:spTgt spid="44034"/>
                                        </p:tgtEl>
                                        <p:attrNameLst>
                                          <p:attrName>ppt_h</p:attrName>
                                        </p:attrNameLst>
                                      </p:cBhvr>
                                      <p:tavLst>
                                        <p:tav tm="0">
                                          <p:val>
                                            <p:strVal val="#ppt_h"/>
                                          </p:val>
                                        </p:tav>
                                        <p:tav tm="100000">
                                          <p:val>
                                            <p:strVal val="#ppt_h"/>
                                          </p:val>
                                        </p:tav>
                                      </p:tavLst>
                                    </p:anim>
                                    <p:anim calcmode="lin" valueType="num">
                                      <p:cBhvr>
                                        <p:cTn id="29" dur="2000" fill="hold"/>
                                        <p:tgtEl>
                                          <p:spTgt spid="44034"/>
                                        </p:tgtEl>
                                        <p:attrNameLst>
                                          <p:attrName>ppt_x</p:attrName>
                                        </p:attrNameLst>
                                      </p:cBhvr>
                                      <p:tavLst>
                                        <p:tav tm="0">
                                          <p:val>
                                            <p:strVal val="#ppt_x-.2"/>
                                          </p:val>
                                        </p:tav>
                                        <p:tav tm="100000">
                                          <p:val>
                                            <p:strVal val="#ppt_x"/>
                                          </p:val>
                                        </p:tav>
                                      </p:tavLst>
                                    </p:anim>
                                    <p:anim calcmode="lin" valueType="num">
                                      <p:cBhvr>
                                        <p:cTn id="30" dur="2000" fill="hold"/>
                                        <p:tgtEl>
                                          <p:spTgt spid="44034"/>
                                        </p:tgtEl>
                                        <p:attrNameLst>
                                          <p:attrName>ppt_y</p:attrName>
                                        </p:attrNameLst>
                                      </p:cBhvr>
                                      <p:tavLst>
                                        <p:tav tm="0">
                                          <p:val>
                                            <p:strVal val="#ppt_y"/>
                                          </p:val>
                                        </p:tav>
                                        <p:tav tm="100000">
                                          <p:val>
                                            <p:strVal val="#ppt_y"/>
                                          </p:val>
                                        </p:tav>
                                      </p:tavLst>
                                    </p:anim>
                                    <p:animEffect transition="in" filter="fade">
                                      <p:cBhvr>
                                        <p:cTn id="31" dur="2000"/>
                                        <p:tgtEl>
                                          <p:spTgt spid="44034"/>
                                        </p:tgtEl>
                                      </p:cBhvr>
                                    </p:animEffect>
                                  </p:childTnLst>
                                </p:cTn>
                              </p:par>
                            </p:childTnLst>
                          </p:cTn>
                        </p:par>
                      </p:childTnLst>
                    </p:cTn>
                  </p:par>
                  <p:par>
                    <p:cTn id="32" fill="hold">
                      <p:stCondLst>
                        <p:cond delay="indefinite"/>
                      </p:stCondLst>
                      <p:childTnLst>
                        <p:par>
                          <p:cTn id="33" fill="hold">
                            <p:stCondLst>
                              <p:cond delay="0"/>
                            </p:stCondLst>
                            <p:childTnLst>
                              <p:par>
                                <p:cTn id="34" presetID="7" presetClass="entr" presetSubtype="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0" fill="hold"/>
                                        <p:tgtEl>
                                          <p:spTgt spid="9"/>
                                        </p:tgtEl>
                                        <p:attrNameLst>
                                          <p:attrName>ppt_x</p:attrName>
                                        </p:attrNameLst>
                                      </p:cBhvr>
                                      <p:tavLst>
                                        <p:tav tm="0">
                                          <p:val>
                                            <p:strVal val="#ppt_x"/>
                                          </p:val>
                                        </p:tav>
                                        <p:tav tm="100000">
                                          <p:val>
                                            <p:strVal val="#ppt_x"/>
                                          </p:val>
                                        </p:tav>
                                      </p:tavLst>
                                    </p:anim>
                                    <p:anim calcmode="lin" valueType="num">
                                      <p:cBhvr additive="base">
                                        <p:cTn id="37" dur="5000" fill="hold"/>
                                        <p:tgtEl>
                                          <p:spTgt spid="9"/>
                                        </p:tgtEl>
                                        <p:attrNameLst>
                                          <p:attrName>ppt_y</p:attrName>
                                        </p:attrNameLst>
                                      </p:cBhvr>
                                      <p:tavLst>
                                        <p:tav tm="0">
                                          <p:val>
                                            <p:strVal val="0-#ppt_h/2"/>
                                          </p:val>
                                        </p:tav>
                                        <p:tav tm="100000">
                                          <p:val>
                                            <p:strVal val="#ppt_y"/>
                                          </p:val>
                                        </p:tav>
                                      </p:tavLst>
                                    </p:anim>
                                  </p:childTnLst>
                                </p:cTn>
                              </p:par>
                              <p:par>
                                <p:cTn id="38" presetID="7" presetClass="entr" presetSubtype="2"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0" fill="hold"/>
                                        <p:tgtEl>
                                          <p:spTgt spid="14"/>
                                        </p:tgtEl>
                                        <p:attrNameLst>
                                          <p:attrName>ppt_x</p:attrName>
                                        </p:attrNameLst>
                                      </p:cBhvr>
                                      <p:tavLst>
                                        <p:tav tm="0">
                                          <p:val>
                                            <p:strVal val="1+#ppt_w/2"/>
                                          </p:val>
                                        </p:tav>
                                        <p:tav tm="100000">
                                          <p:val>
                                            <p:strVal val="#ppt_x"/>
                                          </p:val>
                                        </p:tav>
                                      </p:tavLst>
                                    </p:anim>
                                    <p:anim calcmode="lin" valueType="num">
                                      <p:cBhvr additive="base">
                                        <p:cTn id="41" dur="5000" fill="hold"/>
                                        <p:tgtEl>
                                          <p:spTgt spid="14"/>
                                        </p:tgtEl>
                                        <p:attrNameLst>
                                          <p:attrName>ppt_y</p:attrName>
                                        </p:attrNameLst>
                                      </p:cBhvr>
                                      <p:tavLst>
                                        <p:tav tm="0">
                                          <p:val>
                                            <p:strVal val="#ppt_y"/>
                                          </p:val>
                                        </p:tav>
                                        <p:tav tm="100000">
                                          <p:val>
                                            <p:strVal val="#ppt_y"/>
                                          </p:val>
                                        </p:tav>
                                      </p:tavLst>
                                    </p:anim>
                                  </p:childTnLst>
                                </p:cTn>
                              </p:par>
                              <p:par>
                                <p:cTn id="42" presetID="7" presetClass="entr" presetSubtype="8"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0" fill="hold"/>
                                        <p:tgtEl>
                                          <p:spTgt spid="11"/>
                                        </p:tgtEl>
                                        <p:attrNameLst>
                                          <p:attrName>ppt_x</p:attrName>
                                        </p:attrNameLst>
                                      </p:cBhvr>
                                      <p:tavLst>
                                        <p:tav tm="0">
                                          <p:val>
                                            <p:strVal val="0-#ppt_w/2"/>
                                          </p:val>
                                        </p:tav>
                                        <p:tav tm="100000">
                                          <p:val>
                                            <p:strVal val="#ppt_x"/>
                                          </p:val>
                                        </p:tav>
                                      </p:tavLst>
                                    </p:anim>
                                    <p:anim calcmode="lin" valueType="num">
                                      <p:cBhvr additive="base">
                                        <p:cTn id="45" dur="5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500063" y="428625"/>
            <a:ext cx="4643437" cy="338138"/>
          </a:xfrm>
          <a:prstGeom prst="rect">
            <a:avLst/>
          </a:prstGeom>
          <a:noFill/>
          <a:ln w="9525">
            <a:noFill/>
            <a:miter lim="800000"/>
            <a:headEnd/>
            <a:tailEnd/>
          </a:ln>
        </p:spPr>
        <p:txBody>
          <a:bodyPr>
            <a:spAutoFit/>
          </a:bodyPr>
          <a:lstStyle/>
          <a:p>
            <a:r>
              <a:rPr lang="it-IT" sz="1600">
                <a:solidFill>
                  <a:srgbClr val="008000"/>
                </a:solidFill>
                <a:latin typeface="Times New Roman" pitchFamily="18" charset="0"/>
                <a:cs typeface="Times New Roman" pitchFamily="18" charset="0"/>
              </a:rPr>
              <a:t>Flagellazione di Piero della Francesca</a:t>
            </a:r>
          </a:p>
        </p:txBody>
      </p:sp>
      <p:sp>
        <p:nvSpPr>
          <p:cNvPr id="3" name="Rettangolo 2"/>
          <p:cNvSpPr>
            <a:spLocks noChangeArrowheads="1"/>
          </p:cNvSpPr>
          <p:nvPr/>
        </p:nvSpPr>
        <p:spPr bwMode="auto">
          <a:xfrm>
            <a:off x="500063" y="928688"/>
            <a:ext cx="8358187" cy="1570037"/>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La </a:t>
            </a:r>
            <a:r>
              <a:rPr lang="it-IT" sz="1600" i="1">
                <a:latin typeface="Times New Roman" pitchFamily="18" charset="0"/>
                <a:cs typeface="Times New Roman" pitchFamily="18" charset="0"/>
              </a:rPr>
              <a:t>Flagellazione di Cristo</a:t>
            </a:r>
            <a:r>
              <a:rPr lang="it-IT" sz="1600">
                <a:latin typeface="Times New Roman" pitchFamily="18" charset="0"/>
                <a:cs typeface="Times New Roman" pitchFamily="18" charset="0"/>
              </a:rPr>
              <a:t> è un dipinto, tecnica mista su tavola (58,4x81,5 cm) di Piero della Francesca, di datazione incerta (oscillante tra il 1444 e il 1470) e conservata nella Galleria Nazionale delle Marche di Urbino. Originale è la composizione della scena, divisa in due parti. Due colonne in primo piano inquadrano la scena e, soprattutto quella in posizione semicentrale, fanno da spartiacque con il mondo esterno, regolato da una diversa concezione e illuminazione. Nella </a:t>
            </a:r>
            <a:r>
              <a:rPr lang="it-IT" sz="1600" i="1">
                <a:latin typeface="Times New Roman" pitchFamily="18" charset="0"/>
                <a:cs typeface="Times New Roman" pitchFamily="18" charset="0"/>
              </a:rPr>
              <a:t>Flagellazione</a:t>
            </a:r>
            <a:r>
              <a:rPr lang="it-IT" sz="1600">
                <a:latin typeface="Times New Roman" pitchFamily="18" charset="0"/>
                <a:cs typeface="Times New Roman" pitchFamily="18" charset="0"/>
              </a:rPr>
              <a:t> le due aree rettangolari stanno fra loro in rapporto aureo.</a:t>
            </a:r>
          </a:p>
        </p:txBody>
      </p:sp>
      <p:pic>
        <p:nvPicPr>
          <p:cNvPr id="48130" name="Picture 2" descr="http://www.galleriaborghese.it/opere/maxi/Flagellazione_-Piero-della-.jpg"/>
          <p:cNvPicPr>
            <a:picLocks noChangeAspect="1" noChangeArrowheads="1"/>
          </p:cNvPicPr>
          <p:nvPr/>
        </p:nvPicPr>
        <p:blipFill>
          <a:blip r:embed="rId3" cstate="print"/>
          <a:srcRect/>
          <a:stretch>
            <a:fillRect/>
          </a:stretch>
        </p:blipFill>
        <p:spPr bwMode="auto">
          <a:xfrm>
            <a:off x="3429000" y="2643188"/>
            <a:ext cx="5214938" cy="3684587"/>
          </a:xfrm>
          <a:prstGeom prst="rect">
            <a:avLst/>
          </a:prstGeom>
          <a:noFill/>
          <a:ln w="9525">
            <a:noFill/>
            <a:miter lim="800000"/>
            <a:headEnd/>
            <a:tailEnd/>
          </a:ln>
        </p:spPr>
      </p:pic>
      <p:cxnSp>
        <p:nvCxnSpPr>
          <p:cNvPr id="8" name="Connettore 1 7"/>
          <p:cNvCxnSpPr/>
          <p:nvPr/>
        </p:nvCxnSpPr>
        <p:spPr>
          <a:xfrm>
            <a:off x="3429000" y="2643188"/>
            <a:ext cx="3000375"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Connettore 1 9"/>
          <p:cNvCxnSpPr/>
          <p:nvPr/>
        </p:nvCxnSpPr>
        <p:spPr>
          <a:xfrm>
            <a:off x="6429375" y="2643188"/>
            <a:ext cx="2214563"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Connettore 1 10"/>
          <p:cNvCxnSpPr/>
          <p:nvPr/>
        </p:nvCxnSpPr>
        <p:spPr>
          <a:xfrm rot="16200000" flipH="1">
            <a:off x="4643438" y="4429125"/>
            <a:ext cx="3643312" cy="7143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Connettore 1 11"/>
          <p:cNvCxnSpPr/>
          <p:nvPr/>
        </p:nvCxnSpPr>
        <p:spPr>
          <a:xfrm>
            <a:off x="3429000" y="6286500"/>
            <a:ext cx="3071813"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Connettore 1 12"/>
          <p:cNvCxnSpPr/>
          <p:nvPr/>
        </p:nvCxnSpPr>
        <p:spPr>
          <a:xfrm rot="5400000" flipH="1" flipV="1">
            <a:off x="1607344" y="4464844"/>
            <a:ext cx="364331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Connettore 1 19"/>
          <p:cNvCxnSpPr/>
          <p:nvPr/>
        </p:nvCxnSpPr>
        <p:spPr>
          <a:xfrm rot="5400000">
            <a:off x="6822282" y="4464844"/>
            <a:ext cx="364331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7" name="Connettore 1 26"/>
          <p:cNvCxnSpPr/>
          <p:nvPr/>
        </p:nvCxnSpPr>
        <p:spPr>
          <a:xfrm>
            <a:off x="6500813" y="6286500"/>
            <a:ext cx="2143125"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9" name="Rettangolo 28"/>
          <p:cNvSpPr>
            <a:spLocks noChangeArrowheads="1"/>
          </p:cNvSpPr>
          <p:nvPr/>
        </p:nvSpPr>
        <p:spPr bwMode="auto">
          <a:xfrm>
            <a:off x="500063" y="2571750"/>
            <a:ext cx="2786062" cy="3540125"/>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La parte sinistra è ambientata in un edificio aperto posto più in profondità, retto da colonne scanalate classicheggianti, con un sistema di travi ortogonali tra le quali si trovano lacunari con rosette. Il pavimento è finemente decorato da intarsi marmorei, magistralmente scorciati. Dell'edificio si vedono sei "campate", intese come riquadri composti dalla griglia delle travi e del pavimento.</a:t>
            </a:r>
            <a:endParaRPr lang="en-GB" sz="16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1+#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8"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0" fill="hold"/>
                                        <p:tgtEl>
                                          <p:spTgt spid="29"/>
                                        </p:tgtEl>
                                        <p:attrNameLst>
                                          <p:attrName>ppt_x</p:attrName>
                                        </p:attrNameLst>
                                      </p:cBhvr>
                                      <p:tavLst>
                                        <p:tav tm="0">
                                          <p:val>
                                            <p:strVal val="0-#ppt_w/2"/>
                                          </p:val>
                                        </p:tav>
                                        <p:tav tm="100000">
                                          <p:val>
                                            <p:strVal val="#ppt_x"/>
                                          </p:val>
                                        </p:tav>
                                      </p:tavLst>
                                    </p:anim>
                                    <p:anim calcmode="lin" valueType="num">
                                      <p:cBhvr additive="base">
                                        <p:cTn id="18" dur="5000" fill="hold"/>
                                        <p:tgtEl>
                                          <p:spTgt spid="29"/>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21" presetClass="entr" presetSubtype="4" fill="hold" nodeType="afterEffect">
                                  <p:stCondLst>
                                    <p:cond delay="0"/>
                                  </p:stCondLst>
                                  <p:childTnLst>
                                    <p:set>
                                      <p:cBhvr>
                                        <p:cTn id="21" dur="1" fill="hold">
                                          <p:stCondLst>
                                            <p:cond delay="0"/>
                                          </p:stCondLst>
                                        </p:cTn>
                                        <p:tgtEl>
                                          <p:spTgt spid="48130"/>
                                        </p:tgtEl>
                                        <p:attrNameLst>
                                          <p:attrName>style.visibility</p:attrName>
                                        </p:attrNameLst>
                                      </p:cBhvr>
                                      <p:to>
                                        <p:strVal val="visible"/>
                                      </p:to>
                                    </p:set>
                                    <p:animEffect transition="in" filter="wheel(4)">
                                      <p:cBhvr>
                                        <p:cTn id="22" dur="2000"/>
                                        <p:tgtEl>
                                          <p:spTgt spid="48130"/>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0" fill="hold"/>
                                        <p:tgtEl>
                                          <p:spTgt spid="8"/>
                                        </p:tgtEl>
                                        <p:attrNameLst>
                                          <p:attrName>ppt_x</p:attrName>
                                        </p:attrNameLst>
                                      </p:cBhvr>
                                      <p:tavLst>
                                        <p:tav tm="0">
                                          <p:val>
                                            <p:strVal val="#ppt_x"/>
                                          </p:val>
                                        </p:tav>
                                        <p:tav tm="100000">
                                          <p:val>
                                            <p:strVal val="#ppt_x"/>
                                          </p:val>
                                        </p:tav>
                                      </p:tavLst>
                                    </p:anim>
                                    <p:anim calcmode="lin" valueType="num">
                                      <p:cBhvr additive="base">
                                        <p:cTn id="28" dur="5000" fill="hold"/>
                                        <p:tgtEl>
                                          <p:spTgt spid="8"/>
                                        </p:tgtEl>
                                        <p:attrNameLst>
                                          <p:attrName>ppt_y</p:attrName>
                                        </p:attrNameLst>
                                      </p:cBhvr>
                                      <p:tavLst>
                                        <p:tav tm="0">
                                          <p:val>
                                            <p:strVal val="0-#ppt_h/2"/>
                                          </p:val>
                                        </p:tav>
                                        <p:tav tm="100000">
                                          <p:val>
                                            <p:strVal val="#ppt_y"/>
                                          </p:val>
                                        </p:tav>
                                      </p:tavLst>
                                    </p:anim>
                                  </p:childTnLst>
                                </p:cTn>
                              </p:par>
                              <p:par>
                                <p:cTn id="29" presetID="7" presetClass="entr" presetSubtype="8"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0" fill="hold"/>
                                        <p:tgtEl>
                                          <p:spTgt spid="13"/>
                                        </p:tgtEl>
                                        <p:attrNameLst>
                                          <p:attrName>ppt_x</p:attrName>
                                        </p:attrNameLst>
                                      </p:cBhvr>
                                      <p:tavLst>
                                        <p:tav tm="0">
                                          <p:val>
                                            <p:strVal val="0-#ppt_w/2"/>
                                          </p:val>
                                        </p:tav>
                                        <p:tav tm="100000">
                                          <p:val>
                                            <p:strVal val="#ppt_x"/>
                                          </p:val>
                                        </p:tav>
                                      </p:tavLst>
                                    </p:anim>
                                    <p:anim calcmode="lin" valueType="num">
                                      <p:cBhvr additive="base">
                                        <p:cTn id="32" dur="5000" fill="hold"/>
                                        <p:tgtEl>
                                          <p:spTgt spid="13"/>
                                        </p:tgtEl>
                                        <p:attrNameLst>
                                          <p:attrName>ppt_y</p:attrName>
                                        </p:attrNameLst>
                                      </p:cBhvr>
                                      <p:tavLst>
                                        <p:tav tm="0">
                                          <p:val>
                                            <p:strVal val="#ppt_y"/>
                                          </p:val>
                                        </p:tav>
                                        <p:tav tm="100000">
                                          <p:val>
                                            <p:strVal val="#ppt_y"/>
                                          </p:val>
                                        </p:tav>
                                      </p:tavLst>
                                    </p:anim>
                                  </p:childTnLst>
                                </p:cTn>
                              </p:par>
                              <p:par>
                                <p:cTn id="33" presetID="7"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0" fill="hold"/>
                                        <p:tgtEl>
                                          <p:spTgt spid="11"/>
                                        </p:tgtEl>
                                        <p:attrNameLst>
                                          <p:attrName>ppt_x</p:attrName>
                                        </p:attrNameLst>
                                      </p:cBhvr>
                                      <p:tavLst>
                                        <p:tav tm="0">
                                          <p:val>
                                            <p:strVal val="#ppt_x"/>
                                          </p:val>
                                        </p:tav>
                                        <p:tav tm="100000">
                                          <p:val>
                                            <p:strVal val="#ppt_x"/>
                                          </p:val>
                                        </p:tav>
                                      </p:tavLst>
                                    </p:anim>
                                    <p:anim calcmode="lin" valueType="num">
                                      <p:cBhvr additive="base">
                                        <p:cTn id="36" dur="5000" fill="hold"/>
                                        <p:tgtEl>
                                          <p:spTgt spid="11"/>
                                        </p:tgtEl>
                                        <p:attrNameLst>
                                          <p:attrName>ppt_y</p:attrName>
                                        </p:attrNameLst>
                                      </p:cBhvr>
                                      <p:tavLst>
                                        <p:tav tm="0">
                                          <p:val>
                                            <p:strVal val="1+#ppt_h/2"/>
                                          </p:val>
                                        </p:tav>
                                        <p:tav tm="100000">
                                          <p:val>
                                            <p:strVal val="#ppt_y"/>
                                          </p:val>
                                        </p:tav>
                                      </p:tavLst>
                                    </p:anim>
                                  </p:childTnLst>
                                </p:cTn>
                              </p:par>
                              <p:par>
                                <p:cTn id="37" presetID="7" presetClass="entr" presetSubtype="2"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0" fill="hold"/>
                                        <p:tgtEl>
                                          <p:spTgt spid="12"/>
                                        </p:tgtEl>
                                        <p:attrNameLst>
                                          <p:attrName>ppt_x</p:attrName>
                                        </p:attrNameLst>
                                      </p:cBhvr>
                                      <p:tavLst>
                                        <p:tav tm="0">
                                          <p:val>
                                            <p:strVal val="1+#ppt_w/2"/>
                                          </p:val>
                                        </p:tav>
                                        <p:tav tm="100000">
                                          <p:val>
                                            <p:strVal val="#ppt_x"/>
                                          </p:val>
                                        </p:tav>
                                      </p:tavLst>
                                    </p:anim>
                                    <p:anim calcmode="lin" valueType="num">
                                      <p:cBhvr additive="base">
                                        <p:cTn id="40" dur="5000" fill="hold"/>
                                        <p:tgtEl>
                                          <p:spTgt spid="12"/>
                                        </p:tgtEl>
                                        <p:attrNameLst>
                                          <p:attrName>ppt_y</p:attrName>
                                        </p:attrNameLst>
                                      </p:cBhvr>
                                      <p:tavLst>
                                        <p:tav tm="0">
                                          <p:val>
                                            <p:strVal val="#ppt_y"/>
                                          </p:val>
                                        </p:tav>
                                        <p:tav tm="100000">
                                          <p:val>
                                            <p:strVal val="#ppt_y"/>
                                          </p:val>
                                        </p:tav>
                                      </p:tavLst>
                                    </p:anim>
                                  </p:childTnLst>
                                </p:cTn>
                              </p:par>
                              <p:par>
                                <p:cTn id="41" presetID="7" presetClass="entr" presetSubtype="8"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0" fill="hold"/>
                                        <p:tgtEl>
                                          <p:spTgt spid="27"/>
                                        </p:tgtEl>
                                        <p:attrNameLst>
                                          <p:attrName>ppt_x</p:attrName>
                                        </p:attrNameLst>
                                      </p:cBhvr>
                                      <p:tavLst>
                                        <p:tav tm="0">
                                          <p:val>
                                            <p:strVal val="0-#ppt_w/2"/>
                                          </p:val>
                                        </p:tav>
                                        <p:tav tm="100000">
                                          <p:val>
                                            <p:strVal val="#ppt_x"/>
                                          </p:val>
                                        </p:tav>
                                      </p:tavLst>
                                    </p:anim>
                                    <p:anim calcmode="lin" valueType="num">
                                      <p:cBhvr additive="base">
                                        <p:cTn id="44" dur="5000" fill="hold"/>
                                        <p:tgtEl>
                                          <p:spTgt spid="27"/>
                                        </p:tgtEl>
                                        <p:attrNameLst>
                                          <p:attrName>ppt_y</p:attrName>
                                        </p:attrNameLst>
                                      </p:cBhvr>
                                      <p:tavLst>
                                        <p:tav tm="0">
                                          <p:val>
                                            <p:strVal val="#ppt_y"/>
                                          </p:val>
                                        </p:tav>
                                        <p:tav tm="100000">
                                          <p:val>
                                            <p:strVal val="#ppt_y"/>
                                          </p:val>
                                        </p:tav>
                                      </p:tavLst>
                                    </p:anim>
                                  </p:childTnLst>
                                </p:cTn>
                              </p:par>
                              <p:par>
                                <p:cTn id="45" presetID="7" presetClass="entr" presetSubtype="1"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0" fill="hold"/>
                                        <p:tgtEl>
                                          <p:spTgt spid="10"/>
                                        </p:tgtEl>
                                        <p:attrNameLst>
                                          <p:attrName>ppt_x</p:attrName>
                                        </p:attrNameLst>
                                      </p:cBhvr>
                                      <p:tavLst>
                                        <p:tav tm="0">
                                          <p:val>
                                            <p:strVal val="#ppt_x"/>
                                          </p:val>
                                        </p:tav>
                                        <p:tav tm="100000">
                                          <p:val>
                                            <p:strVal val="#ppt_x"/>
                                          </p:val>
                                        </p:tav>
                                      </p:tavLst>
                                    </p:anim>
                                    <p:anim calcmode="lin" valueType="num">
                                      <p:cBhvr additive="base">
                                        <p:cTn id="48" dur="5000" fill="hold"/>
                                        <p:tgtEl>
                                          <p:spTgt spid="10"/>
                                        </p:tgtEl>
                                        <p:attrNameLst>
                                          <p:attrName>ppt_y</p:attrName>
                                        </p:attrNameLst>
                                      </p:cBhvr>
                                      <p:tavLst>
                                        <p:tav tm="0">
                                          <p:val>
                                            <p:strVal val="0-#ppt_h/2"/>
                                          </p:val>
                                        </p:tav>
                                        <p:tav tm="100000">
                                          <p:val>
                                            <p:strVal val="#ppt_y"/>
                                          </p:val>
                                        </p:tav>
                                      </p:tavLst>
                                    </p:anim>
                                  </p:childTnLst>
                                </p:cTn>
                              </p:par>
                              <p:par>
                                <p:cTn id="49" presetID="7" presetClass="entr" presetSubtype="2"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0" fill="hold"/>
                                        <p:tgtEl>
                                          <p:spTgt spid="20"/>
                                        </p:tgtEl>
                                        <p:attrNameLst>
                                          <p:attrName>ppt_x</p:attrName>
                                        </p:attrNameLst>
                                      </p:cBhvr>
                                      <p:tavLst>
                                        <p:tav tm="0">
                                          <p:val>
                                            <p:strVal val="1+#ppt_w/2"/>
                                          </p:val>
                                        </p:tav>
                                        <p:tav tm="100000">
                                          <p:val>
                                            <p:strVal val="#ppt_x"/>
                                          </p:val>
                                        </p:tav>
                                      </p:tavLst>
                                    </p:anim>
                                    <p:anim calcmode="lin" valueType="num">
                                      <p:cBhvr additive="base">
                                        <p:cTn id="52" dur="5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500063" y="428625"/>
            <a:ext cx="4643437" cy="338138"/>
          </a:xfrm>
          <a:prstGeom prst="rect">
            <a:avLst/>
          </a:prstGeom>
          <a:noFill/>
          <a:ln w="9525">
            <a:noFill/>
            <a:miter lim="800000"/>
            <a:headEnd/>
            <a:tailEnd/>
          </a:ln>
        </p:spPr>
        <p:txBody>
          <a:bodyPr>
            <a:spAutoFit/>
          </a:bodyPr>
          <a:lstStyle/>
          <a:p>
            <a:r>
              <a:rPr lang="it-IT" sz="1600">
                <a:solidFill>
                  <a:srgbClr val="008000"/>
                </a:solidFill>
                <a:latin typeface="Times New Roman" pitchFamily="18" charset="0"/>
                <a:cs typeface="Times New Roman" pitchFamily="18" charset="0"/>
              </a:rPr>
              <a:t>Lunetta raffigurante la Madonna e il bambino</a:t>
            </a:r>
          </a:p>
        </p:txBody>
      </p:sp>
      <p:sp>
        <p:nvSpPr>
          <p:cNvPr id="3" name="Rettangolo 2"/>
          <p:cNvSpPr>
            <a:spLocks noChangeArrowheads="1"/>
          </p:cNvSpPr>
          <p:nvPr/>
        </p:nvSpPr>
        <p:spPr bwMode="auto">
          <a:xfrm>
            <a:off x="500063" y="928688"/>
            <a:ext cx="8358187" cy="584200"/>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Questa lunetta, conservata al Museo Nazionale delle Marche è stata realizzata da Luca della Robbia e raffigura la Madonna con il bambino e alcuni santi domenicani.</a:t>
            </a:r>
          </a:p>
        </p:txBody>
      </p:sp>
      <p:pic>
        <p:nvPicPr>
          <p:cNvPr id="50178" name="Picture 2" descr="http://www.prourbino.it/Mostre/FraCarnevale/006.jpg"/>
          <p:cNvPicPr>
            <a:picLocks noChangeAspect="1" noChangeArrowheads="1"/>
          </p:cNvPicPr>
          <p:nvPr/>
        </p:nvPicPr>
        <p:blipFill>
          <a:blip r:embed="rId3" cstate="print"/>
          <a:srcRect/>
          <a:stretch>
            <a:fillRect/>
          </a:stretch>
        </p:blipFill>
        <p:spPr bwMode="auto">
          <a:xfrm>
            <a:off x="1643063" y="1928813"/>
            <a:ext cx="6276975" cy="4324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14" presetClass="entr" presetSubtype="10" fill="hold" nodeType="afterEffect">
                                  <p:stCondLst>
                                    <p:cond delay="0"/>
                                  </p:stCondLst>
                                  <p:childTnLst>
                                    <p:set>
                                      <p:cBhvr>
                                        <p:cTn id="16" dur="1" fill="hold">
                                          <p:stCondLst>
                                            <p:cond delay="0"/>
                                          </p:stCondLst>
                                        </p:cTn>
                                        <p:tgtEl>
                                          <p:spTgt spid="50178"/>
                                        </p:tgtEl>
                                        <p:attrNameLst>
                                          <p:attrName>style.visibility</p:attrName>
                                        </p:attrNameLst>
                                      </p:cBhvr>
                                      <p:to>
                                        <p:strVal val="visible"/>
                                      </p:to>
                                    </p:set>
                                    <p:animEffect transition="in" filter="randombar(horizontal)">
                                      <p:cBhvr>
                                        <p:cTn id="17"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500063" y="428625"/>
            <a:ext cx="4643437" cy="338138"/>
          </a:xfrm>
          <a:prstGeom prst="rect">
            <a:avLst/>
          </a:prstGeom>
          <a:noFill/>
          <a:ln w="9525">
            <a:noFill/>
            <a:miter lim="800000"/>
            <a:headEnd/>
            <a:tailEnd/>
          </a:ln>
        </p:spPr>
        <p:txBody>
          <a:bodyPr>
            <a:spAutoFit/>
          </a:bodyPr>
          <a:lstStyle/>
          <a:p>
            <a:r>
              <a:rPr lang="it-IT" sz="1600">
                <a:solidFill>
                  <a:srgbClr val="008000"/>
                </a:solidFill>
                <a:latin typeface="Times New Roman" pitchFamily="18" charset="0"/>
                <a:cs typeface="Times New Roman" pitchFamily="18" charset="0"/>
              </a:rPr>
              <a:t>L’Annunciazione di Fra’ Carnevale</a:t>
            </a:r>
          </a:p>
        </p:txBody>
      </p:sp>
      <p:pic>
        <p:nvPicPr>
          <p:cNvPr id="52226" name="Picture 2" descr="http://www.prourbino.it/Mostre/FraCarnevale/010.jpg"/>
          <p:cNvPicPr>
            <a:picLocks noChangeAspect="1" noChangeArrowheads="1"/>
          </p:cNvPicPr>
          <p:nvPr/>
        </p:nvPicPr>
        <p:blipFill>
          <a:blip r:embed="rId3" cstate="print"/>
          <a:srcRect/>
          <a:stretch>
            <a:fillRect/>
          </a:stretch>
        </p:blipFill>
        <p:spPr bwMode="auto">
          <a:xfrm>
            <a:off x="4786313" y="1071563"/>
            <a:ext cx="3810000" cy="5286375"/>
          </a:xfrm>
          <a:prstGeom prst="rect">
            <a:avLst/>
          </a:prstGeom>
          <a:noFill/>
          <a:ln w="9525">
            <a:noFill/>
            <a:miter lim="800000"/>
            <a:headEnd/>
            <a:tailEnd/>
          </a:ln>
        </p:spPr>
      </p:pic>
      <p:sp>
        <p:nvSpPr>
          <p:cNvPr id="4" name="Rettangolo 3"/>
          <p:cNvSpPr>
            <a:spLocks noChangeArrowheads="1"/>
          </p:cNvSpPr>
          <p:nvPr/>
        </p:nvSpPr>
        <p:spPr bwMode="auto">
          <a:xfrm>
            <a:off x="500063" y="2357438"/>
            <a:ext cx="3286125" cy="2308225"/>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Questa è l’Annunciazione di Fra’ Carnevale, conservata anch’essa nel palazzo ducale. Notiamo anche qui la presenza della prospettiva. Tra la Madonna e l’angelo c’è un vaso di fiori con dei gigli, simbolo di purezza. Gli edifici contengono elementi classici, come le colonne ioniche che sostengono le arcate</a:t>
            </a:r>
          </a:p>
        </p:txBody>
      </p:sp>
      <p:cxnSp>
        <p:nvCxnSpPr>
          <p:cNvPr id="5" name="Connettore 1 4"/>
          <p:cNvCxnSpPr/>
          <p:nvPr/>
        </p:nvCxnSpPr>
        <p:spPr>
          <a:xfrm rot="5400000" flipH="1" flipV="1">
            <a:off x="6598444" y="1526382"/>
            <a:ext cx="1428750" cy="785812"/>
          </a:xfrm>
          <a:prstGeom prst="line">
            <a:avLst/>
          </a:prstGeom>
          <a:ln>
            <a:solidFill>
              <a:srgbClr val="00B0F0"/>
            </a:solidFill>
          </a:ln>
        </p:spPr>
        <p:style>
          <a:lnRef idx="3">
            <a:schemeClr val="accent2"/>
          </a:lnRef>
          <a:fillRef idx="0">
            <a:schemeClr val="accent2"/>
          </a:fillRef>
          <a:effectRef idx="2">
            <a:schemeClr val="accent2"/>
          </a:effectRef>
          <a:fontRef idx="minor">
            <a:schemeClr val="tx1"/>
          </a:fontRef>
        </p:style>
      </p:cxnSp>
      <p:cxnSp>
        <p:nvCxnSpPr>
          <p:cNvPr id="7" name="Connettore 1 6"/>
          <p:cNvCxnSpPr/>
          <p:nvPr/>
        </p:nvCxnSpPr>
        <p:spPr>
          <a:xfrm flipV="1">
            <a:off x="7072313" y="2857500"/>
            <a:ext cx="785812" cy="571500"/>
          </a:xfrm>
          <a:prstGeom prst="line">
            <a:avLst/>
          </a:prstGeom>
          <a:ln>
            <a:solidFill>
              <a:srgbClr val="00B0F0"/>
            </a:solidFill>
          </a:ln>
        </p:spPr>
        <p:style>
          <a:lnRef idx="3">
            <a:schemeClr val="accent2"/>
          </a:lnRef>
          <a:fillRef idx="0">
            <a:schemeClr val="accent2"/>
          </a:fillRef>
          <a:effectRef idx="2">
            <a:schemeClr val="accent2"/>
          </a:effectRef>
          <a:fontRef idx="minor">
            <a:schemeClr val="tx1"/>
          </a:fontRef>
        </p:style>
      </p:cxnSp>
      <p:cxnSp>
        <p:nvCxnSpPr>
          <p:cNvPr id="10" name="Connettore 1 9"/>
          <p:cNvCxnSpPr/>
          <p:nvPr/>
        </p:nvCxnSpPr>
        <p:spPr>
          <a:xfrm rot="16200000" flipH="1">
            <a:off x="5286375" y="2643188"/>
            <a:ext cx="357187" cy="357188"/>
          </a:xfrm>
          <a:prstGeom prst="line">
            <a:avLst/>
          </a:prstGeom>
          <a:ln>
            <a:solidFill>
              <a:srgbClr val="00B0F0"/>
            </a:solidFill>
          </a:ln>
        </p:spPr>
        <p:style>
          <a:lnRef idx="3">
            <a:schemeClr val="accent2"/>
          </a:lnRef>
          <a:fillRef idx="0">
            <a:schemeClr val="accent2"/>
          </a:fillRef>
          <a:effectRef idx="2">
            <a:schemeClr val="accent2"/>
          </a:effectRef>
          <a:fontRef idx="minor">
            <a:schemeClr val="tx1"/>
          </a:fontRef>
        </p:style>
      </p:cxnSp>
      <p:cxnSp>
        <p:nvCxnSpPr>
          <p:cNvPr id="12" name="Connettore 1 11"/>
          <p:cNvCxnSpPr/>
          <p:nvPr/>
        </p:nvCxnSpPr>
        <p:spPr>
          <a:xfrm rot="16200000" flipH="1">
            <a:off x="5607844" y="2536031"/>
            <a:ext cx="357188" cy="142875"/>
          </a:xfrm>
          <a:prstGeom prst="line">
            <a:avLst/>
          </a:prstGeom>
          <a:ln>
            <a:solidFill>
              <a:srgbClr val="00B0F0"/>
            </a:solidFill>
          </a:ln>
        </p:spPr>
        <p:style>
          <a:lnRef idx="3">
            <a:schemeClr val="accent2"/>
          </a:lnRef>
          <a:fillRef idx="0">
            <a:schemeClr val="accent2"/>
          </a:fillRef>
          <a:effectRef idx="2">
            <a:schemeClr val="accent2"/>
          </a:effectRef>
          <a:fontRef idx="minor">
            <a:schemeClr val="tx1"/>
          </a:fontRef>
        </p:style>
      </p:cxnSp>
      <p:cxnSp>
        <p:nvCxnSpPr>
          <p:cNvPr id="14" name="Connettore 1 13"/>
          <p:cNvCxnSpPr/>
          <p:nvPr/>
        </p:nvCxnSpPr>
        <p:spPr>
          <a:xfrm rot="16200000" flipH="1">
            <a:off x="5429250" y="1928813"/>
            <a:ext cx="714375" cy="285750"/>
          </a:xfrm>
          <a:prstGeom prst="line">
            <a:avLst/>
          </a:prstGeom>
          <a:ln>
            <a:solidFill>
              <a:srgbClr val="00B0F0"/>
            </a:solidFill>
          </a:ln>
        </p:spPr>
        <p:style>
          <a:lnRef idx="3">
            <a:schemeClr val="accent2"/>
          </a:lnRef>
          <a:fillRef idx="0">
            <a:schemeClr val="accent2"/>
          </a:fillRef>
          <a:effectRef idx="2">
            <a:schemeClr val="accent2"/>
          </a:effectRef>
          <a:fontRef idx="minor">
            <a:schemeClr val="tx1"/>
          </a:fontRef>
        </p:style>
      </p:cxnSp>
      <p:cxnSp>
        <p:nvCxnSpPr>
          <p:cNvPr id="18" name="Connettore 1 17"/>
          <p:cNvCxnSpPr/>
          <p:nvPr/>
        </p:nvCxnSpPr>
        <p:spPr>
          <a:xfrm>
            <a:off x="7072313" y="4357688"/>
            <a:ext cx="714375" cy="571500"/>
          </a:xfrm>
          <a:prstGeom prst="line">
            <a:avLst/>
          </a:prstGeom>
          <a:ln>
            <a:solidFill>
              <a:srgbClr val="00B0F0"/>
            </a:solidFill>
          </a:ln>
        </p:spPr>
        <p:style>
          <a:lnRef idx="3">
            <a:schemeClr val="accent2"/>
          </a:lnRef>
          <a:fillRef idx="0">
            <a:schemeClr val="accent2"/>
          </a:fillRef>
          <a:effectRef idx="2">
            <a:schemeClr val="accent2"/>
          </a:effectRef>
          <a:fontRef idx="minor">
            <a:schemeClr val="tx1"/>
          </a:fontRef>
        </p:style>
      </p:cxnSp>
      <p:cxnSp>
        <p:nvCxnSpPr>
          <p:cNvPr id="21" name="Connettore 1 20"/>
          <p:cNvCxnSpPr/>
          <p:nvPr/>
        </p:nvCxnSpPr>
        <p:spPr>
          <a:xfrm rot="5400000">
            <a:off x="5322094" y="4607719"/>
            <a:ext cx="428625" cy="357187"/>
          </a:xfrm>
          <a:prstGeom prst="line">
            <a:avLst/>
          </a:prstGeom>
          <a:ln>
            <a:solidFill>
              <a:srgbClr val="00B0F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0-#ppt_w/2"/>
                                          </p:val>
                                        </p:tav>
                                        <p:tav tm="100000">
                                          <p:val>
                                            <p:strVal val="#ppt_x"/>
                                          </p:val>
                                        </p:tav>
                                      </p:tavLst>
                                    </p:anim>
                                    <p:anim calcmode="lin" valueType="num">
                                      <p:cBhvr additive="base">
                                        <p:cTn id="13" dur="50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42" presetClass="entr" presetSubtype="0" fill="hold" nodeType="afterEffect">
                                  <p:stCondLst>
                                    <p:cond delay="0"/>
                                  </p:stCondLst>
                                  <p:childTnLst>
                                    <p:set>
                                      <p:cBhvr>
                                        <p:cTn id="16" dur="1" fill="hold">
                                          <p:stCondLst>
                                            <p:cond delay="0"/>
                                          </p:stCondLst>
                                        </p:cTn>
                                        <p:tgtEl>
                                          <p:spTgt spid="52226"/>
                                        </p:tgtEl>
                                        <p:attrNameLst>
                                          <p:attrName>style.visibility</p:attrName>
                                        </p:attrNameLst>
                                      </p:cBhvr>
                                      <p:to>
                                        <p:strVal val="visible"/>
                                      </p:to>
                                    </p:set>
                                    <p:animEffect transition="in" filter="fade">
                                      <p:cBhvr>
                                        <p:cTn id="17" dur="1000"/>
                                        <p:tgtEl>
                                          <p:spTgt spid="52226"/>
                                        </p:tgtEl>
                                      </p:cBhvr>
                                    </p:animEffect>
                                    <p:anim calcmode="lin" valueType="num">
                                      <p:cBhvr>
                                        <p:cTn id="18" dur="1000" fill="hold"/>
                                        <p:tgtEl>
                                          <p:spTgt spid="52226"/>
                                        </p:tgtEl>
                                        <p:attrNameLst>
                                          <p:attrName>ppt_x</p:attrName>
                                        </p:attrNameLst>
                                      </p:cBhvr>
                                      <p:tavLst>
                                        <p:tav tm="0">
                                          <p:val>
                                            <p:strVal val="#ppt_x"/>
                                          </p:val>
                                        </p:tav>
                                        <p:tav tm="100000">
                                          <p:val>
                                            <p:strVal val="#ppt_x"/>
                                          </p:val>
                                        </p:tav>
                                      </p:tavLst>
                                    </p:anim>
                                    <p:anim calcmode="lin" valueType="num">
                                      <p:cBhvr>
                                        <p:cTn id="19" dur="1000" fill="hold"/>
                                        <p:tgtEl>
                                          <p:spTgt spid="522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0" fill="hold"/>
                                        <p:tgtEl>
                                          <p:spTgt spid="5"/>
                                        </p:tgtEl>
                                        <p:attrNameLst>
                                          <p:attrName>ppt_x</p:attrName>
                                        </p:attrNameLst>
                                      </p:cBhvr>
                                      <p:tavLst>
                                        <p:tav tm="0">
                                          <p:val>
                                            <p:strVal val="#ppt_x"/>
                                          </p:val>
                                        </p:tav>
                                        <p:tav tm="100000">
                                          <p:val>
                                            <p:strVal val="#ppt_x"/>
                                          </p:val>
                                        </p:tav>
                                      </p:tavLst>
                                    </p:anim>
                                    <p:anim calcmode="lin" valueType="num">
                                      <p:cBhvr additive="base">
                                        <p:cTn id="25" dur="5000" fill="hold"/>
                                        <p:tgtEl>
                                          <p:spTgt spid="5"/>
                                        </p:tgtEl>
                                        <p:attrNameLst>
                                          <p:attrName>ppt_y</p:attrName>
                                        </p:attrNameLst>
                                      </p:cBhvr>
                                      <p:tavLst>
                                        <p:tav tm="0">
                                          <p:val>
                                            <p:strVal val="0-#ppt_h/2"/>
                                          </p:val>
                                        </p:tav>
                                        <p:tav tm="100000">
                                          <p:val>
                                            <p:strVal val="#ppt_y"/>
                                          </p:val>
                                        </p:tav>
                                      </p:tavLst>
                                    </p:anim>
                                  </p:childTnLst>
                                </p:cTn>
                              </p:par>
                              <p:par>
                                <p:cTn id="26" presetID="7" presetClass="entr" presetSubtype="8"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0" fill="hold"/>
                                        <p:tgtEl>
                                          <p:spTgt spid="7"/>
                                        </p:tgtEl>
                                        <p:attrNameLst>
                                          <p:attrName>ppt_x</p:attrName>
                                        </p:attrNameLst>
                                      </p:cBhvr>
                                      <p:tavLst>
                                        <p:tav tm="0">
                                          <p:val>
                                            <p:strVal val="0-#ppt_w/2"/>
                                          </p:val>
                                        </p:tav>
                                        <p:tav tm="100000">
                                          <p:val>
                                            <p:strVal val="#ppt_x"/>
                                          </p:val>
                                        </p:tav>
                                      </p:tavLst>
                                    </p:anim>
                                    <p:anim calcmode="lin" valueType="num">
                                      <p:cBhvr additive="base">
                                        <p:cTn id="29" dur="5000" fill="hold"/>
                                        <p:tgtEl>
                                          <p:spTgt spid="7"/>
                                        </p:tgtEl>
                                        <p:attrNameLst>
                                          <p:attrName>ppt_y</p:attrName>
                                        </p:attrNameLst>
                                      </p:cBhvr>
                                      <p:tavLst>
                                        <p:tav tm="0">
                                          <p:val>
                                            <p:strVal val="#ppt_y"/>
                                          </p:val>
                                        </p:tav>
                                        <p:tav tm="100000">
                                          <p:val>
                                            <p:strVal val="#ppt_y"/>
                                          </p:val>
                                        </p:tav>
                                      </p:tavLst>
                                    </p:anim>
                                  </p:childTnLst>
                                </p:cTn>
                              </p:par>
                              <p:par>
                                <p:cTn id="30" presetID="7" presetClass="entr" presetSubtype="2"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0" fill="hold"/>
                                        <p:tgtEl>
                                          <p:spTgt spid="10"/>
                                        </p:tgtEl>
                                        <p:attrNameLst>
                                          <p:attrName>ppt_x</p:attrName>
                                        </p:attrNameLst>
                                      </p:cBhvr>
                                      <p:tavLst>
                                        <p:tav tm="0">
                                          <p:val>
                                            <p:strVal val="1+#ppt_w/2"/>
                                          </p:val>
                                        </p:tav>
                                        <p:tav tm="100000">
                                          <p:val>
                                            <p:strVal val="#ppt_x"/>
                                          </p:val>
                                        </p:tav>
                                      </p:tavLst>
                                    </p:anim>
                                    <p:anim calcmode="lin" valueType="num">
                                      <p:cBhvr additive="base">
                                        <p:cTn id="33" dur="5000" fill="hold"/>
                                        <p:tgtEl>
                                          <p:spTgt spid="10"/>
                                        </p:tgtEl>
                                        <p:attrNameLst>
                                          <p:attrName>ppt_y</p:attrName>
                                        </p:attrNameLst>
                                      </p:cBhvr>
                                      <p:tavLst>
                                        <p:tav tm="0">
                                          <p:val>
                                            <p:strVal val="#ppt_y"/>
                                          </p:val>
                                        </p:tav>
                                        <p:tav tm="100000">
                                          <p:val>
                                            <p:strVal val="#ppt_y"/>
                                          </p:val>
                                        </p:tav>
                                      </p:tavLst>
                                    </p:anim>
                                  </p:childTnLst>
                                </p:cTn>
                              </p:par>
                              <p:par>
                                <p:cTn id="34" presetID="7"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0" fill="hold"/>
                                        <p:tgtEl>
                                          <p:spTgt spid="12"/>
                                        </p:tgtEl>
                                        <p:attrNameLst>
                                          <p:attrName>ppt_x</p:attrName>
                                        </p:attrNameLst>
                                      </p:cBhvr>
                                      <p:tavLst>
                                        <p:tav tm="0">
                                          <p:val>
                                            <p:strVal val="#ppt_x"/>
                                          </p:val>
                                        </p:tav>
                                        <p:tav tm="100000">
                                          <p:val>
                                            <p:strVal val="#ppt_x"/>
                                          </p:val>
                                        </p:tav>
                                      </p:tavLst>
                                    </p:anim>
                                    <p:anim calcmode="lin" valueType="num">
                                      <p:cBhvr additive="base">
                                        <p:cTn id="37" dur="5000" fill="hold"/>
                                        <p:tgtEl>
                                          <p:spTgt spid="12"/>
                                        </p:tgtEl>
                                        <p:attrNameLst>
                                          <p:attrName>ppt_y</p:attrName>
                                        </p:attrNameLst>
                                      </p:cBhvr>
                                      <p:tavLst>
                                        <p:tav tm="0">
                                          <p:val>
                                            <p:strVal val="1+#ppt_h/2"/>
                                          </p:val>
                                        </p:tav>
                                        <p:tav tm="100000">
                                          <p:val>
                                            <p:strVal val="#ppt_y"/>
                                          </p:val>
                                        </p:tav>
                                      </p:tavLst>
                                    </p:anim>
                                  </p:childTnLst>
                                </p:cTn>
                              </p:par>
                              <p:par>
                                <p:cTn id="38" presetID="7" presetClass="entr" presetSubtype="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0" fill="hold"/>
                                        <p:tgtEl>
                                          <p:spTgt spid="14"/>
                                        </p:tgtEl>
                                        <p:attrNameLst>
                                          <p:attrName>ppt_x</p:attrName>
                                        </p:attrNameLst>
                                      </p:cBhvr>
                                      <p:tavLst>
                                        <p:tav tm="0">
                                          <p:val>
                                            <p:strVal val="#ppt_x"/>
                                          </p:val>
                                        </p:tav>
                                        <p:tav tm="100000">
                                          <p:val>
                                            <p:strVal val="#ppt_x"/>
                                          </p:val>
                                        </p:tav>
                                      </p:tavLst>
                                    </p:anim>
                                    <p:anim calcmode="lin" valueType="num">
                                      <p:cBhvr additive="base">
                                        <p:cTn id="41" dur="5000" fill="hold"/>
                                        <p:tgtEl>
                                          <p:spTgt spid="14"/>
                                        </p:tgtEl>
                                        <p:attrNameLst>
                                          <p:attrName>ppt_y</p:attrName>
                                        </p:attrNameLst>
                                      </p:cBhvr>
                                      <p:tavLst>
                                        <p:tav tm="0">
                                          <p:val>
                                            <p:strVal val="0-#ppt_h/2"/>
                                          </p:val>
                                        </p:tav>
                                        <p:tav tm="100000">
                                          <p:val>
                                            <p:strVal val="#ppt_y"/>
                                          </p:val>
                                        </p:tav>
                                      </p:tavLst>
                                    </p:anim>
                                  </p:childTnLst>
                                </p:cTn>
                              </p:par>
                              <p:par>
                                <p:cTn id="42" presetID="7" presetClass="entr" presetSubtype="8"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0" fill="hold"/>
                                        <p:tgtEl>
                                          <p:spTgt spid="18"/>
                                        </p:tgtEl>
                                        <p:attrNameLst>
                                          <p:attrName>ppt_x</p:attrName>
                                        </p:attrNameLst>
                                      </p:cBhvr>
                                      <p:tavLst>
                                        <p:tav tm="0">
                                          <p:val>
                                            <p:strVal val="0-#ppt_w/2"/>
                                          </p:val>
                                        </p:tav>
                                        <p:tav tm="100000">
                                          <p:val>
                                            <p:strVal val="#ppt_x"/>
                                          </p:val>
                                        </p:tav>
                                      </p:tavLst>
                                    </p:anim>
                                    <p:anim calcmode="lin" valueType="num">
                                      <p:cBhvr additive="base">
                                        <p:cTn id="45" dur="5000" fill="hold"/>
                                        <p:tgtEl>
                                          <p:spTgt spid="18"/>
                                        </p:tgtEl>
                                        <p:attrNameLst>
                                          <p:attrName>ppt_y</p:attrName>
                                        </p:attrNameLst>
                                      </p:cBhvr>
                                      <p:tavLst>
                                        <p:tav tm="0">
                                          <p:val>
                                            <p:strVal val="#ppt_y"/>
                                          </p:val>
                                        </p:tav>
                                        <p:tav tm="100000">
                                          <p:val>
                                            <p:strVal val="#ppt_y"/>
                                          </p:val>
                                        </p:tav>
                                      </p:tavLst>
                                    </p:anim>
                                  </p:childTnLst>
                                </p:cTn>
                              </p:par>
                              <p:par>
                                <p:cTn id="46" presetID="7" presetClass="entr" presetSubtype="2"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0" fill="hold"/>
                                        <p:tgtEl>
                                          <p:spTgt spid="21"/>
                                        </p:tgtEl>
                                        <p:attrNameLst>
                                          <p:attrName>ppt_x</p:attrName>
                                        </p:attrNameLst>
                                      </p:cBhvr>
                                      <p:tavLst>
                                        <p:tav tm="0">
                                          <p:val>
                                            <p:strVal val="1+#ppt_w/2"/>
                                          </p:val>
                                        </p:tav>
                                        <p:tav tm="100000">
                                          <p:val>
                                            <p:strVal val="#ppt_x"/>
                                          </p:val>
                                        </p:tav>
                                      </p:tavLst>
                                    </p:anim>
                                    <p:anim calcmode="lin" valueType="num">
                                      <p:cBhvr additive="base">
                                        <p:cTn id="49" dur="5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le:Piero della Francesca Ideal City.jpg">
            <a:hlinkClick r:id="rId3"/>
          </p:cNvPr>
          <p:cNvPicPr>
            <a:picLocks noChangeAspect="1" noChangeArrowheads="1"/>
          </p:cNvPicPr>
          <p:nvPr/>
        </p:nvPicPr>
        <p:blipFill>
          <a:blip r:embed="rId4" cstate="print"/>
          <a:srcRect/>
          <a:stretch>
            <a:fillRect/>
          </a:stretch>
        </p:blipFill>
        <p:spPr bwMode="auto">
          <a:xfrm>
            <a:off x="714375" y="2071688"/>
            <a:ext cx="7639050" cy="1928812"/>
          </a:xfrm>
          <a:prstGeom prst="rect">
            <a:avLst/>
          </a:prstGeom>
          <a:noFill/>
          <a:ln w="9525">
            <a:noFill/>
            <a:miter lim="800000"/>
            <a:headEnd/>
            <a:tailEnd/>
          </a:ln>
        </p:spPr>
      </p:pic>
      <p:sp>
        <p:nvSpPr>
          <p:cNvPr id="3" name="CasellaDiTesto 2"/>
          <p:cNvSpPr txBox="1">
            <a:spLocks noChangeArrowheads="1"/>
          </p:cNvSpPr>
          <p:nvPr/>
        </p:nvSpPr>
        <p:spPr bwMode="auto">
          <a:xfrm>
            <a:off x="500063" y="428625"/>
            <a:ext cx="4643437" cy="338138"/>
          </a:xfrm>
          <a:prstGeom prst="rect">
            <a:avLst/>
          </a:prstGeom>
          <a:noFill/>
          <a:ln w="9525">
            <a:noFill/>
            <a:miter lim="800000"/>
            <a:headEnd/>
            <a:tailEnd/>
          </a:ln>
        </p:spPr>
        <p:txBody>
          <a:bodyPr>
            <a:spAutoFit/>
          </a:bodyPr>
          <a:lstStyle/>
          <a:p>
            <a:r>
              <a:rPr lang="it-IT" sz="1600">
                <a:solidFill>
                  <a:srgbClr val="008000"/>
                </a:solidFill>
                <a:latin typeface="Times New Roman" pitchFamily="18" charset="0"/>
                <a:cs typeface="Times New Roman" pitchFamily="18" charset="0"/>
              </a:rPr>
              <a:t>La città ideale</a:t>
            </a:r>
          </a:p>
        </p:txBody>
      </p:sp>
      <p:sp>
        <p:nvSpPr>
          <p:cNvPr id="4" name="Rettangolo 3"/>
          <p:cNvSpPr>
            <a:spLocks noChangeArrowheads="1"/>
          </p:cNvSpPr>
          <p:nvPr/>
        </p:nvSpPr>
        <p:spPr bwMode="auto">
          <a:xfrm>
            <a:off x="500063" y="928688"/>
            <a:ext cx="8358187" cy="584200"/>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E’ definita anonima perché potrebbe essere attribuita sia a Piero della Francesca, a Luciano Laurana o ad altri artisti.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0-#ppt_w/2"/>
                                          </p:val>
                                        </p:tav>
                                        <p:tav tm="100000">
                                          <p:val>
                                            <p:strVal val="#ppt_x"/>
                                          </p:val>
                                        </p:tav>
                                      </p:tavLst>
                                    </p:anim>
                                    <p:anim calcmode="lin" valueType="num">
                                      <p:cBhvr additive="base">
                                        <p:cTn id="13"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1928813" y="428625"/>
            <a:ext cx="5786437" cy="369888"/>
          </a:xfrm>
          <a:prstGeom prst="rect">
            <a:avLst/>
          </a:prstGeom>
          <a:noFill/>
          <a:ln w="9525">
            <a:noFill/>
            <a:miter lim="800000"/>
            <a:headEnd/>
            <a:tailEnd/>
          </a:ln>
        </p:spPr>
        <p:txBody>
          <a:bodyPr>
            <a:spAutoFit/>
          </a:bodyPr>
          <a:lstStyle/>
          <a:p>
            <a:pPr algn="ctr"/>
            <a:r>
              <a:rPr lang="it-IT">
                <a:solidFill>
                  <a:srgbClr val="0000FF"/>
                </a:solidFill>
                <a:latin typeface="Times New Roman" pitchFamily="18" charset="0"/>
                <a:cs typeface="Times New Roman" pitchFamily="18" charset="0"/>
              </a:rPr>
              <a:t>LA CHIESA DI SAN DOMENICO</a:t>
            </a:r>
          </a:p>
        </p:txBody>
      </p:sp>
      <p:sp>
        <p:nvSpPr>
          <p:cNvPr id="3" name="Rettangolo 2"/>
          <p:cNvSpPr>
            <a:spLocks noChangeArrowheads="1"/>
          </p:cNvSpPr>
          <p:nvPr/>
        </p:nvSpPr>
        <p:spPr bwMode="auto">
          <a:xfrm>
            <a:off x="500063" y="928688"/>
            <a:ext cx="8358187" cy="1570037"/>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La chiesa di San Domenico di Urbino è un edificio religioso attualmente sconsacrato, ubicato all'inizio della via omonima, quasi di fronte all'ingresso del Palazzo Ducale di Urbino.</a:t>
            </a:r>
          </a:p>
          <a:p>
            <a:r>
              <a:rPr lang="it-IT" sz="1600">
                <a:latin typeface="Times New Roman" pitchFamily="18" charset="0"/>
                <a:cs typeface="Times New Roman" pitchFamily="18" charset="0"/>
              </a:rPr>
              <a:t>Costruita per volontà della comunità domenicana tra il 1362 ed il 1365, viene consacrata proprio nel 1365. Tuttavia è probabile che in talune parti la costruzione sia antecedente di qualche decennio, come dimostra la datazione di alcuni affreschi dell'abside.</a:t>
            </a:r>
          </a:p>
          <a:p>
            <a:r>
              <a:rPr lang="it-IT" sz="1600">
                <a:latin typeface="Times New Roman" pitchFamily="18" charset="0"/>
                <a:cs typeface="Times New Roman" pitchFamily="18" charset="0"/>
              </a:rPr>
              <a:t>L'interno della chiesa è stato ristrutturato da Filippo Barigioni nel Settecento (1729-1732)</a:t>
            </a:r>
          </a:p>
        </p:txBody>
      </p:sp>
      <p:pic>
        <p:nvPicPr>
          <p:cNvPr id="4098" name="Picture 2" descr="http://i16.ebayimg.com/08/i/001/16/bd/66f0_1_sbl.JPG"/>
          <p:cNvPicPr>
            <a:picLocks noChangeAspect="1" noChangeArrowheads="1"/>
          </p:cNvPicPr>
          <p:nvPr/>
        </p:nvPicPr>
        <p:blipFill>
          <a:blip r:embed="rId3" cstate="print"/>
          <a:srcRect/>
          <a:stretch>
            <a:fillRect/>
          </a:stretch>
        </p:blipFill>
        <p:spPr bwMode="auto">
          <a:xfrm>
            <a:off x="3214688" y="2714625"/>
            <a:ext cx="3190875"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3" presetClass="entr" presetSubtype="16" fill="hold" nodeType="after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2000" fill="hold"/>
                                        <p:tgtEl>
                                          <p:spTgt spid="4098"/>
                                        </p:tgtEl>
                                        <p:attrNameLst>
                                          <p:attrName>ppt_w</p:attrName>
                                        </p:attrNameLst>
                                      </p:cBhvr>
                                      <p:tavLst>
                                        <p:tav tm="0">
                                          <p:val>
                                            <p:fltVal val="0"/>
                                          </p:val>
                                        </p:tav>
                                        <p:tav tm="100000">
                                          <p:val>
                                            <p:strVal val="#ppt_w"/>
                                          </p:val>
                                        </p:tav>
                                      </p:tavLst>
                                    </p:anim>
                                    <p:anim calcmode="lin" valueType="num">
                                      <p:cBhvr>
                                        <p:cTn id="18" dur="2000" fill="hold"/>
                                        <p:tgtEl>
                                          <p:spTgt spid="40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a:spLocks noChangeArrowheads="1"/>
          </p:cNvSpPr>
          <p:nvPr/>
        </p:nvSpPr>
        <p:spPr bwMode="auto">
          <a:xfrm>
            <a:off x="500063" y="928688"/>
            <a:ext cx="8358187" cy="2554287"/>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La facciata è realizzata in laterizio ed è caratterizzata dalla presenza di una doppia scalinata che va a convergere verso il protiro del quattrocentesco, realizzato in travertino tra il 1449 e il 1451 da Maso di Bartolomeo: prima impresa rinascimentale a Urbino. L'opera venne poi completata da Michele di Giovanni da Fiesole nel 1454.</a:t>
            </a:r>
          </a:p>
          <a:p>
            <a:r>
              <a:rPr lang="it-IT" sz="1600">
                <a:latin typeface="Times New Roman" pitchFamily="18" charset="0"/>
                <a:cs typeface="Times New Roman" pitchFamily="18" charset="0"/>
              </a:rPr>
              <a:t>La lunetta è opera di Luca della Robbia, così come il gruppo raffigurante una </a:t>
            </a:r>
            <a:r>
              <a:rPr lang="it-IT" sz="1600" i="1">
                <a:latin typeface="Times New Roman" pitchFamily="18" charset="0"/>
                <a:cs typeface="Times New Roman" pitchFamily="18" charset="0"/>
              </a:rPr>
              <a:t>Madonna con Bambino e Santi Domenico, Tommaso d'Aquino, Alberto Magno e Pietro Martire</a:t>
            </a:r>
            <a:r>
              <a:rPr lang="it-IT" sz="1600">
                <a:latin typeface="Times New Roman" pitchFamily="18" charset="0"/>
                <a:cs typeface="Times New Roman" pitchFamily="18" charset="0"/>
              </a:rPr>
              <a:t> in terracotta invetriata (datata 1451; quella attuale è una perfetta copia, l'originale si trova presso il Palazzo Ducale di Urbino).</a:t>
            </a:r>
          </a:p>
          <a:p>
            <a:r>
              <a:rPr lang="it-IT" sz="1600">
                <a:latin typeface="Times New Roman" pitchFamily="18" charset="0"/>
                <a:cs typeface="Times New Roman" pitchFamily="18" charset="0"/>
              </a:rPr>
              <a:t>Nonostante la facciata sia stata alterata rispetto all'originale costruzione in seguito all'apertura di due finestre, è stato tuttavia mantenuto il fregio in cotto e l'oculo</a:t>
            </a:r>
            <a:r>
              <a:rPr lang="it-IT" sz="1600" baseline="30000">
                <a:latin typeface="Times New Roman" pitchFamily="18" charset="0"/>
                <a:cs typeface="Times New Roman" pitchFamily="18" charset="0"/>
              </a:rPr>
              <a:t> </a:t>
            </a:r>
            <a:r>
              <a:rPr lang="it-IT" sz="1600">
                <a:latin typeface="Times New Roman" pitchFamily="18" charset="0"/>
                <a:cs typeface="Times New Roman" pitchFamily="18" charset="0"/>
              </a:rPr>
              <a:t>ornato con motivi vegetali.</a:t>
            </a:r>
          </a:p>
        </p:txBody>
      </p:sp>
      <p:pic>
        <p:nvPicPr>
          <p:cNvPr id="2052" name="Picture 4" descr="Facciata della chiesa: scalinata, protiro di Maso di Bartolomeo e lunetta di Luca della Robbia.">
            <a:hlinkClick r:id="rId3" tooltip="Facciata della chiesa: scalinata, protiro di Maso di Bartolomeo e lunetta di Luca della Robbia."/>
          </p:cNvPr>
          <p:cNvPicPr>
            <a:picLocks noChangeAspect="1" noChangeArrowheads="1"/>
          </p:cNvPicPr>
          <p:nvPr/>
        </p:nvPicPr>
        <p:blipFill>
          <a:blip r:embed="rId4" cstate="print"/>
          <a:srcRect/>
          <a:stretch>
            <a:fillRect/>
          </a:stretch>
        </p:blipFill>
        <p:spPr bwMode="auto">
          <a:xfrm>
            <a:off x="3714750" y="3500438"/>
            <a:ext cx="2030413" cy="3000375"/>
          </a:xfrm>
          <a:prstGeom prst="rect">
            <a:avLst/>
          </a:prstGeom>
          <a:noFill/>
          <a:ln w="9525">
            <a:noFill/>
            <a:miter lim="800000"/>
            <a:headEnd/>
            <a:tailEnd/>
          </a:ln>
        </p:spPr>
      </p:pic>
      <p:sp>
        <p:nvSpPr>
          <p:cNvPr id="6" name="CasellaDiTesto 5"/>
          <p:cNvSpPr txBox="1">
            <a:spLocks noChangeArrowheads="1"/>
          </p:cNvSpPr>
          <p:nvPr/>
        </p:nvSpPr>
        <p:spPr bwMode="auto">
          <a:xfrm>
            <a:off x="500063" y="428625"/>
            <a:ext cx="4643437" cy="338138"/>
          </a:xfrm>
          <a:prstGeom prst="rect">
            <a:avLst/>
          </a:prstGeom>
          <a:noFill/>
          <a:ln w="9525">
            <a:noFill/>
            <a:miter lim="800000"/>
            <a:headEnd/>
            <a:tailEnd/>
          </a:ln>
        </p:spPr>
        <p:txBody>
          <a:bodyPr>
            <a:spAutoFit/>
          </a:bodyPr>
          <a:lstStyle/>
          <a:p>
            <a:r>
              <a:rPr lang="it-IT" sz="1600">
                <a:solidFill>
                  <a:srgbClr val="008000"/>
                </a:solidFill>
                <a:latin typeface="Times New Roman" pitchFamily="18" charset="0"/>
                <a:cs typeface="Times New Roman" pitchFamily="18" charset="0"/>
              </a:rPr>
              <a:t>La facciata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1+#ppt_w/2"/>
                                          </p:val>
                                        </p:tav>
                                        <p:tav tm="100000">
                                          <p:val>
                                            <p:strVal val="#ppt_x"/>
                                          </p:val>
                                        </p:tav>
                                      </p:tavLst>
                                    </p:anim>
                                    <p:anim calcmode="lin" valueType="num">
                                      <p:cBhvr additive="base">
                                        <p:cTn id="13" dur="5000" fill="hold"/>
                                        <p:tgtEl>
                                          <p:spTgt spid="2"/>
                                        </p:tgtEl>
                                        <p:attrNameLst>
                                          <p:attrName>ppt_y</p:attrName>
                                        </p:attrNameLst>
                                      </p:cBhvr>
                                      <p:tavLst>
                                        <p:tav tm="0">
                                          <p:val>
                                            <p:strVal val="#ppt_y"/>
                                          </p:val>
                                        </p:tav>
                                        <p:tav tm="100000">
                                          <p:val>
                                            <p:strVal val="#ppt_y"/>
                                          </p:val>
                                        </p:tav>
                                      </p:tavLst>
                                    </p:anim>
                                  </p:childTnLst>
                                </p:cTn>
                              </p:par>
                              <p:par>
                                <p:cTn id="14" presetID="8" presetClass="entr" presetSubtype="32"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diamond(out)">
                                      <p:cBhvr>
                                        <p:cTn id="16"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a:spLocks noChangeArrowheads="1"/>
          </p:cNvSpPr>
          <p:nvPr/>
        </p:nvSpPr>
        <p:spPr bwMode="auto">
          <a:xfrm>
            <a:off x="500063" y="928688"/>
            <a:ext cx="8358187" cy="2062162"/>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I nobili non avevano diretta autorità sul comune, ma esercitavano pressioni per la propria elezione a podestà, titolo che Bonconte di Montefeltro riuscì a ottenere nel 1213, con il risultato che gli urbinati si ribellarono, formarono un'alleanza con il comune indipendente di Rimini (1228) e nel 1234 si impossessarono nuovamente del controllo della loro città. Successivamente, però, i Montefeltro riuscirono a riprendere le redini della città che controllarono poi fino al 1508. Durante questo periodo, Urbino prese l'aspetto che in parte ancora oggi ha, con le sue cinta murarie. Nelle battaglie tra guelfi e ghibellini, i signori di Urbino del XIII e del XVI secolo erano capi dei ghibellini delle Marche e della Romagna, e si associavano con famiglie o città ghibelline.</a:t>
            </a:r>
            <a:endParaRPr lang="en-GB" sz="1600">
              <a:latin typeface="Times New Roman" pitchFamily="18" charset="0"/>
              <a:cs typeface="Times New Roman" pitchFamily="18" charset="0"/>
            </a:endParaRPr>
          </a:p>
        </p:txBody>
      </p:sp>
      <p:sp>
        <p:nvSpPr>
          <p:cNvPr id="4" name="CasellaDiTesto 3"/>
          <p:cNvSpPr txBox="1">
            <a:spLocks noChangeArrowheads="1"/>
          </p:cNvSpPr>
          <p:nvPr/>
        </p:nvSpPr>
        <p:spPr bwMode="auto">
          <a:xfrm>
            <a:off x="1928813" y="428625"/>
            <a:ext cx="5786437" cy="369888"/>
          </a:xfrm>
          <a:prstGeom prst="rect">
            <a:avLst/>
          </a:prstGeom>
          <a:noFill/>
          <a:ln w="9525">
            <a:noFill/>
            <a:miter lim="800000"/>
            <a:headEnd/>
            <a:tailEnd/>
          </a:ln>
        </p:spPr>
        <p:txBody>
          <a:bodyPr>
            <a:spAutoFit/>
          </a:bodyPr>
          <a:lstStyle/>
          <a:p>
            <a:pPr algn="ctr"/>
            <a:r>
              <a:rPr lang="it-IT">
                <a:solidFill>
                  <a:srgbClr val="0000FF"/>
                </a:solidFill>
                <a:latin typeface="Times New Roman" pitchFamily="18" charset="0"/>
                <a:cs typeface="Times New Roman" pitchFamily="18" charset="0"/>
              </a:rPr>
              <a:t>I MONTEFELTRO</a:t>
            </a:r>
          </a:p>
        </p:txBody>
      </p:sp>
      <p:pic>
        <p:nvPicPr>
          <p:cNvPr id="24578" name="Picture 2" descr="http://www.biocrawler.com/w/images/d/dc/Federico_da_Montefeltro.jpg"/>
          <p:cNvPicPr>
            <a:picLocks noChangeAspect="1" noChangeArrowheads="1"/>
          </p:cNvPicPr>
          <p:nvPr/>
        </p:nvPicPr>
        <p:blipFill>
          <a:blip r:embed="rId3" cstate="print"/>
          <a:srcRect/>
          <a:stretch>
            <a:fillRect/>
          </a:stretch>
        </p:blipFill>
        <p:spPr bwMode="auto">
          <a:xfrm>
            <a:off x="3357563" y="2928938"/>
            <a:ext cx="2678112" cy="3786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1+#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26" presetClass="entr" presetSubtype="0" fill="hold" nodeType="afterEffect">
                                  <p:stCondLst>
                                    <p:cond delay="0"/>
                                  </p:stCondLst>
                                  <p:childTnLst>
                                    <p:set>
                                      <p:cBhvr>
                                        <p:cTn id="16" dur="1" fill="hold">
                                          <p:stCondLst>
                                            <p:cond delay="0"/>
                                          </p:stCondLst>
                                        </p:cTn>
                                        <p:tgtEl>
                                          <p:spTgt spid="24578"/>
                                        </p:tgtEl>
                                        <p:attrNameLst>
                                          <p:attrName>style.visibility</p:attrName>
                                        </p:attrNameLst>
                                      </p:cBhvr>
                                      <p:to>
                                        <p:strVal val="visible"/>
                                      </p:to>
                                    </p:set>
                                    <p:animEffect transition="in" filter="wipe(down)">
                                      <p:cBhvr>
                                        <p:cTn id="17" dur="580">
                                          <p:stCondLst>
                                            <p:cond delay="0"/>
                                          </p:stCondLst>
                                        </p:cTn>
                                        <p:tgtEl>
                                          <p:spTgt spid="24578"/>
                                        </p:tgtEl>
                                      </p:cBhvr>
                                    </p:animEffect>
                                    <p:anim calcmode="lin" valueType="num">
                                      <p:cBhvr>
                                        <p:cTn id="18" dur="1822" tmFilter="0,0; 0.14,0.36; 0.43,0.73; 0.71,0.91; 1.0,1.0">
                                          <p:stCondLst>
                                            <p:cond delay="0"/>
                                          </p:stCondLst>
                                        </p:cTn>
                                        <p:tgtEl>
                                          <p:spTgt spid="2457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457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457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457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4578"/>
                                        </p:tgtEl>
                                        <p:attrNameLst>
                                          <p:attrName>ppt_y</p:attrName>
                                        </p:attrNameLst>
                                      </p:cBhvr>
                                      <p:tavLst>
                                        <p:tav tm="0" fmla="#ppt_y-sin(pi*$)/81">
                                          <p:val>
                                            <p:fltVal val="0"/>
                                          </p:val>
                                        </p:tav>
                                        <p:tav tm="100000">
                                          <p:val>
                                            <p:fltVal val="1"/>
                                          </p:val>
                                        </p:tav>
                                      </p:tavLst>
                                    </p:anim>
                                    <p:animScale>
                                      <p:cBhvr>
                                        <p:cTn id="23" dur="26">
                                          <p:stCondLst>
                                            <p:cond delay="650"/>
                                          </p:stCondLst>
                                        </p:cTn>
                                        <p:tgtEl>
                                          <p:spTgt spid="24578"/>
                                        </p:tgtEl>
                                      </p:cBhvr>
                                      <p:to x="100000" y="60000"/>
                                    </p:animScale>
                                    <p:animScale>
                                      <p:cBhvr>
                                        <p:cTn id="24" dur="166" decel="50000">
                                          <p:stCondLst>
                                            <p:cond delay="676"/>
                                          </p:stCondLst>
                                        </p:cTn>
                                        <p:tgtEl>
                                          <p:spTgt spid="24578"/>
                                        </p:tgtEl>
                                      </p:cBhvr>
                                      <p:to x="100000" y="100000"/>
                                    </p:animScale>
                                    <p:animScale>
                                      <p:cBhvr>
                                        <p:cTn id="25" dur="26">
                                          <p:stCondLst>
                                            <p:cond delay="1312"/>
                                          </p:stCondLst>
                                        </p:cTn>
                                        <p:tgtEl>
                                          <p:spTgt spid="24578"/>
                                        </p:tgtEl>
                                      </p:cBhvr>
                                      <p:to x="100000" y="80000"/>
                                    </p:animScale>
                                    <p:animScale>
                                      <p:cBhvr>
                                        <p:cTn id="26" dur="166" decel="50000">
                                          <p:stCondLst>
                                            <p:cond delay="1338"/>
                                          </p:stCondLst>
                                        </p:cTn>
                                        <p:tgtEl>
                                          <p:spTgt spid="24578"/>
                                        </p:tgtEl>
                                      </p:cBhvr>
                                      <p:to x="100000" y="100000"/>
                                    </p:animScale>
                                    <p:animScale>
                                      <p:cBhvr>
                                        <p:cTn id="27" dur="26">
                                          <p:stCondLst>
                                            <p:cond delay="1642"/>
                                          </p:stCondLst>
                                        </p:cTn>
                                        <p:tgtEl>
                                          <p:spTgt spid="24578"/>
                                        </p:tgtEl>
                                      </p:cBhvr>
                                      <p:to x="100000" y="90000"/>
                                    </p:animScale>
                                    <p:animScale>
                                      <p:cBhvr>
                                        <p:cTn id="28" dur="166" decel="50000">
                                          <p:stCondLst>
                                            <p:cond delay="1668"/>
                                          </p:stCondLst>
                                        </p:cTn>
                                        <p:tgtEl>
                                          <p:spTgt spid="24578"/>
                                        </p:tgtEl>
                                      </p:cBhvr>
                                      <p:to x="100000" y="100000"/>
                                    </p:animScale>
                                    <p:animScale>
                                      <p:cBhvr>
                                        <p:cTn id="29" dur="26">
                                          <p:stCondLst>
                                            <p:cond delay="1808"/>
                                          </p:stCondLst>
                                        </p:cTn>
                                        <p:tgtEl>
                                          <p:spTgt spid="24578"/>
                                        </p:tgtEl>
                                      </p:cBhvr>
                                      <p:to x="100000" y="95000"/>
                                    </p:animScale>
                                    <p:animScale>
                                      <p:cBhvr>
                                        <p:cTn id="30" dur="166" decel="50000">
                                          <p:stCondLst>
                                            <p:cond delay="1834"/>
                                          </p:stCondLst>
                                        </p:cTn>
                                        <p:tgtEl>
                                          <p:spTgt spid="2457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a:spLocks noChangeArrowheads="1"/>
          </p:cNvSpPr>
          <p:nvPr/>
        </p:nvSpPr>
        <p:spPr bwMode="auto">
          <a:xfrm>
            <a:off x="500063" y="928688"/>
            <a:ext cx="8358187" cy="1323975"/>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L'esponente più famoso dei Montefeltro fu Federico, signore di Urbino dal 1444 al 1482, condottiero di successo, diplomatico abilissimo e patrono entusiasta di arti e letteratura. Nel 1444 prese il potere come figlio naturale di Guidantonio, dopo la congiura e l'assassinio del legittimo Oddantonio, inviso per la "smodata lussuria" e l'eccessivo fiscalismo esercitato durante i suoi diciassette mesi di governo.</a:t>
            </a:r>
          </a:p>
        </p:txBody>
      </p:sp>
      <p:sp>
        <p:nvSpPr>
          <p:cNvPr id="4" name="Rettangolo 3"/>
          <p:cNvSpPr>
            <a:spLocks noChangeArrowheads="1"/>
          </p:cNvSpPr>
          <p:nvPr/>
        </p:nvSpPr>
        <p:spPr bwMode="auto">
          <a:xfrm>
            <a:off x="500063" y="2500313"/>
            <a:ext cx="8358187" cy="1323975"/>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Federico mise mano ai problemi politici impellenti ed iniziò una riorganizzazione dello Stato, che prevedeva anche una ristrutturazione della città secondo un'impronta moderna, confortevole, razionale e bella. Tutti i suoi sforzi, nei quasi quarant'anni di governo, furono tesi a questo scopo che, grazie alle sue straordinarie doti unite a una notevole fortuna, arrivò a un soffio dalla piena realizzazione.</a:t>
            </a:r>
          </a:p>
        </p:txBody>
      </p:sp>
      <p:sp>
        <p:nvSpPr>
          <p:cNvPr id="5" name="Rettangolo 4"/>
          <p:cNvSpPr>
            <a:spLocks noChangeArrowheads="1"/>
          </p:cNvSpPr>
          <p:nvPr/>
        </p:nvSpPr>
        <p:spPr bwMode="auto">
          <a:xfrm>
            <a:off x="500063" y="4071938"/>
            <a:ext cx="8358187" cy="1570037"/>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Alla sua corte, Piero della Francesca scrisse sulla scienza della prospettiva, Francesco di Giorgio Martini scrisse il suo </a:t>
            </a:r>
            <a:r>
              <a:rPr lang="it-IT" sz="1600" i="1">
                <a:latin typeface="Times New Roman" pitchFamily="18" charset="0"/>
                <a:cs typeface="Times New Roman" pitchFamily="18" charset="0"/>
              </a:rPr>
              <a:t>Trattato di architettura</a:t>
            </a:r>
            <a:r>
              <a:rPr lang="it-IT" sz="1600">
                <a:latin typeface="Times New Roman" pitchFamily="18" charset="0"/>
                <a:cs typeface="Times New Roman" pitchFamily="18" charset="0"/>
              </a:rPr>
              <a:t> (concludendo i lavori di ristrutturazione del Palazzo Ducale avviati da Luciano Laurana), e il padre di Raffaello, Giovanni Santi, scrisse il suo resoconto poetico dei principali artisti del periodo. La corte brillante di Federico, attraverso le descrizioni di Baldassarre Castiglione ne </a:t>
            </a:r>
            <a:r>
              <a:rPr lang="it-IT" sz="1600" i="1">
                <a:latin typeface="Times New Roman" pitchFamily="18" charset="0"/>
                <a:cs typeface="Times New Roman" pitchFamily="18" charset="0"/>
              </a:rPr>
              <a:t>Il Cortegiano</a:t>
            </a:r>
            <a:r>
              <a:rPr lang="it-IT" sz="1600">
                <a:latin typeface="Times New Roman" pitchFamily="18" charset="0"/>
                <a:cs typeface="Times New Roman" pitchFamily="18" charset="0"/>
              </a:rPr>
              <a:t>, introdusse i caratteri del cosiddetto "gentiluomo" in Europa, che rimasero pienamente in voga fino al XX secolo.</a:t>
            </a:r>
          </a:p>
        </p:txBody>
      </p:sp>
      <p:sp>
        <p:nvSpPr>
          <p:cNvPr id="6" name="CasellaDiTesto 5"/>
          <p:cNvSpPr txBox="1">
            <a:spLocks noChangeArrowheads="1"/>
          </p:cNvSpPr>
          <p:nvPr/>
        </p:nvSpPr>
        <p:spPr bwMode="auto">
          <a:xfrm>
            <a:off x="1928813" y="428625"/>
            <a:ext cx="5786437" cy="369888"/>
          </a:xfrm>
          <a:prstGeom prst="rect">
            <a:avLst/>
          </a:prstGeom>
          <a:noFill/>
          <a:ln w="9525">
            <a:noFill/>
            <a:miter lim="800000"/>
            <a:headEnd/>
            <a:tailEnd/>
          </a:ln>
        </p:spPr>
        <p:txBody>
          <a:bodyPr>
            <a:spAutoFit/>
          </a:bodyPr>
          <a:lstStyle/>
          <a:p>
            <a:pPr algn="ctr"/>
            <a:r>
              <a:rPr lang="it-IT">
                <a:solidFill>
                  <a:srgbClr val="0000FF"/>
                </a:solidFill>
                <a:latin typeface="Times New Roman" pitchFamily="18" charset="0"/>
                <a:cs typeface="Times New Roman" pitchFamily="18" charset="0"/>
              </a:rPr>
              <a:t>FEDERICO DA MONTEFELTRO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0-#ppt_w/2"/>
                                          </p:val>
                                        </p:tav>
                                        <p:tav tm="100000">
                                          <p:val>
                                            <p:strVal val="#ppt_x"/>
                                          </p:val>
                                        </p:tav>
                                      </p:tavLst>
                                    </p:anim>
                                    <p:anim calcmode="lin" valueType="num">
                                      <p:cBhvr additive="base">
                                        <p:cTn id="13" dur="5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1+#ppt_w/2"/>
                                          </p:val>
                                        </p:tav>
                                        <p:tav tm="100000">
                                          <p:val>
                                            <p:strVal val="#ppt_x"/>
                                          </p:val>
                                        </p:tav>
                                      </p:tavLst>
                                    </p:anim>
                                    <p:anim calcmode="lin" valueType="num">
                                      <p:cBhvr additive="base">
                                        <p:cTn id="18" dur="50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0"/>
                            </p:stCondLst>
                            <p:childTnLst>
                              <p:par>
                                <p:cTn id="20" presetID="7"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0" fill="hold"/>
                                        <p:tgtEl>
                                          <p:spTgt spid="5"/>
                                        </p:tgtEl>
                                        <p:attrNameLst>
                                          <p:attrName>ppt_x</p:attrName>
                                        </p:attrNameLst>
                                      </p:cBhvr>
                                      <p:tavLst>
                                        <p:tav tm="0">
                                          <p:val>
                                            <p:strVal val="0-#ppt_w/2"/>
                                          </p:val>
                                        </p:tav>
                                        <p:tav tm="100000">
                                          <p:val>
                                            <p:strVal val="#ppt_x"/>
                                          </p:val>
                                        </p:tav>
                                      </p:tavLst>
                                    </p:anim>
                                    <p:anim calcmode="lin" valueType="num">
                                      <p:cBhvr additive="base">
                                        <p:cTn id="23" dur="5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1928813" y="428625"/>
            <a:ext cx="5786437" cy="369888"/>
          </a:xfrm>
          <a:prstGeom prst="rect">
            <a:avLst/>
          </a:prstGeom>
          <a:noFill/>
          <a:ln w="9525">
            <a:noFill/>
            <a:miter lim="800000"/>
            <a:headEnd/>
            <a:tailEnd/>
          </a:ln>
        </p:spPr>
        <p:txBody>
          <a:bodyPr>
            <a:spAutoFit/>
          </a:bodyPr>
          <a:lstStyle/>
          <a:p>
            <a:pPr algn="ctr"/>
            <a:r>
              <a:rPr lang="it-IT">
                <a:solidFill>
                  <a:srgbClr val="0000FF"/>
                </a:solidFill>
                <a:latin typeface="Times New Roman" pitchFamily="18" charset="0"/>
                <a:cs typeface="Times New Roman" pitchFamily="18" charset="0"/>
              </a:rPr>
              <a:t>CESARE BORGIA E IL DUCATO DELLA ROVERE</a:t>
            </a:r>
          </a:p>
        </p:txBody>
      </p:sp>
      <p:sp>
        <p:nvSpPr>
          <p:cNvPr id="3" name="Rettangolo 2"/>
          <p:cNvSpPr>
            <a:spLocks noChangeArrowheads="1"/>
          </p:cNvSpPr>
          <p:nvPr/>
        </p:nvSpPr>
        <p:spPr bwMode="auto">
          <a:xfrm>
            <a:off x="500063" y="928688"/>
            <a:ext cx="8358187" cy="1323975"/>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Cesare Borgia spodestò Guidobaldo da Montefeltro, duca di Urbino, e Elisabetta Gonzaga nel 1502, con la complicità del padre Papa Alessandro VI. Dopo il tentativo di Papa Medici, Leone X, di nominare un giovane Medici come duca, Urbino rimase parte dello Stato Pontificio, sotto la dinastia dei duchi Della Rovere (1508 - 1631). Costoro trasferirono nel 1523 la corte nella città di Pesaro e Urbino iniziò un lento declino che si sarebbe protratto fino agli ultimi decenni del XVII secolo.</a:t>
            </a:r>
          </a:p>
        </p:txBody>
      </p:sp>
      <p:sp>
        <p:nvSpPr>
          <p:cNvPr id="4" name="CasellaDiTesto 3"/>
          <p:cNvSpPr txBox="1">
            <a:spLocks noChangeArrowheads="1"/>
          </p:cNvSpPr>
          <p:nvPr/>
        </p:nvSpPr>
        <p:spPr bwMode="auto">
          <a:xfrm>
            <a:off x="2071688" y="2500313"/>
            <a:ext cx="5786437" cy="369887"/>
          </a:xfrm>
          <a:prstGeom prst="rect">
            <a:avLst/>
          </a:prstGeom>
          <a:noFill/>
          <a:ln w="9525">
            <a:noFill/>
            <a:miter lim="800000"/>
            <a:headEnd/>
            <a:tailEnd/>
          </a:ln>
        </p:spPr>
        <p:txBody>
          <a:bodyPr>
            <a:spAutoFit/>
          </a:bodyPr>
          <a:lstStyle/>
          <a:p>
            <a:pPr algn="ctr"/>
            <a:r>
              <a:rPr lang="it-IT">
                <a:solidFill>
                  <a:srgbClr val="0000FF"/>
                </a:solidFill>
                <a:latin typeface="Times New Roman" pitchFamily="18" charset="0"/>
                <a:cs typeface="Times New Roman" pitchFamily="18" charset="0"/>
              </a:rPr>
              <a:t>DALLO STATO PONTIFICIO ALLO STATO ITALIANO</a:t>
            </a:r>
          </a:p>
        </p:txBody>
      </p:sp>
      <p:sp>
        <p:nvSpPr>
          <p:cNvPr id="5" name="Rettangolo 4"/>
          <p:cNvSpPr>
            <a:spLocks noChangeArrowheads="1"/>
          </p:cNvSpPr>
          <p:nvPr/>
        </p:nvSpPr>
        <p:spPr bwMode="auto">
          <a:xfrm>
            <a:off x="500063" y="2928938"/>
            <a:ext cx="8358187" cy="2062162"/>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A seguito dell'estinzione della dinastia dei Della Rovere (1631), Papa Urbano VIII incorporò il ducato di Urbino nei territori papali, seguendo le volontà dell'ultimo duca, Francesco Maria II, che, rimasto senza eredi, aveva designato la Santa Sede a succedergli fin dal 1625 (la successione divenne però esecutiva solo alla morte del duca, sei anni più tardi). Lo Stato fu governato, da allora, da un legato pontificio, generalmente appartenente all'alta gerarchia ecclesiastica. La celebre biblioteca fu spostata a Roma e assorbita interamente dalla Biblioteca Vaticana nel 1657. La storia successiva di Urbino è parte della storia dello Stato Pontificio e, dopo il plebiscito del 4 novembre 1860, della Storia d'Italia.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1+#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7"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ppt_x"/>
                                          </p:val>
                                        </p:tav>
                                        <p:tav tm="100000">
                                          <p:val>
                                            <p:strVal val="#ppt_x"/>
                                          </p:val>
                                        </p:tav>
                                      </p:tavLst>
                                    </p:anim>
                                    <p:anim calcmode="lin" valueType="num">
                                      <p:cBhvr additive="base">
                                        <p:cTn id="18" dur="50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0"/>
                            </p:stCondLst>
                            <p:childTnLst>
                              <p:par>
                                <p:cTn id="20" presetID="7"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0" fill="hold"/>
                                        <p:tgtEl>
                                          <p:spTgt spid="5"/>
                                        </p:tgtEl>
                                        <p:attrNameLst>
                                          <p:attrName>ppt_x</p:attrName>
                                        </p:attrNameLst>
                                      </p:cBhvr>
                                      <p:tavLst>
                                        <p:tav tm="0">
                                          <p:val>
                                            <p:strVal val="0-#ppt_w/2"/>
                                          </p:val>
                                        </p:tav>
                                        <p:tav tm="100000">
                                          <p:val>
                                            <p:strVal val="#ppt_x"/>
                                          </p:val>
                                        </p:tav>
                                      </p:tavLst>
                                    </p:anim>
                                    <p:anim calcmode="lin" valueType="num">
                                      <p:cBhvr additive="base">
                                        <p:cTn id="23" dur="5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1928813" y="428625"/>
            <a:ext cx="5786437" cy="369888"/>
          </a:xfrm>
          <a:prstGeom prst="rect">
            <a:avLst/>
          </a:prstGeom>
          <a:noFill/>
          <a:ln w="9525">
            <a:noFill/>
            <a:miter lim="800000"/>
            <a:headEnd/>
            <a:tailEnd/>
          </a:ln>
        </p:spPr>
        <p:txBody>
          <a:bodyPr>
            <a:spAutoFit/>
          </a:bodyPr>
          <a:lstStyle/>
          <a:p>
            <a:pPr algn="ctr"/>
            <a:r>
              <a:rPr lang="it-IT">
                <a:solidFill>
                  <a:srgbClr val="0000FF"/>
                </a:solidFill>
                <a:latin typeface="Times New Roman" pitchFamily="18" charset="0"/>
                <a:cs typeface="Times New Roman" pitchFamily="18" charset="0"/>
              </a:rPr>
              <a:t>IL PALAZZO DUCALE DEI MONTEFELTRO</a:t>
            </a:r>
          </a:p>
        </p:txBody>
      </p:sp>
      <p:sp>
        <p:nvSpPr>
          <p:cNvPr id="3" name="Rettangolo 2"/>
          <p:cNvSpPr>
            <a:spLocks noChangeArrowheads="1"/>
          </p:cNvSpPr>
          <p:nvPr/>
        </p:nvSpPr>
        <p:spPr bwMode="auto">
          <a:xfrm>
            <a:off x="500063" y="928688"/>
            <a:ext cx="8358187" cy="830262"/>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Il palazzo ducale dei Montefeltro fu costruito sotto il ducato di Federico in tre fasi successive. In ogni fase ha lavorato un artista differente. Federico non riuscì a far completare il suo palazzo, frutto dell’unione di più palazzi preesistenti con alcuni di nuova costruzione.</a:t>
            </a:r>
          </a:p>
        </p:txBody>
      </p:sp>
      <p:pic>
        <p:nvPicPr>
          <p:cNvPr id="6149" name="Picture 5"/>
          <p:cNvPicPr>
            <a:picLocks noChangeAspect="1" noChangeArrowheads="1"/>
          </p:cNvPicPr>
          <p:nvPr/>
        </p:nvPicPr>
        <p:blipFill>
          <a:blip r:embed="rId3" cstate="print"/>
          <a:srcRect/>
          <a:stretch>
            <a:fillRect/>
          </a:stretch>
        </p:blipFill>
        <p:spPr bwMode="auto">
          <a:xfrm>
            <a:off x="3000375" y="1785938"/>
            <a:ext cx="3376613" cy="45291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500063" y="428625"/>
            <a:ext cx="3214687" cy="338138"/>
          </a:xfrm>
          <a:prstGeom prst="rect">
            <a:avLst/>
          </a:prstGeom>
          <a:noFill/>
          <a:ln w="9525">
            <a:noFill/>
            <a:miter lim="800000"/>
            <a:headEnd/>
            <a:tailEnd/>
          </a:ln>
        </p:spPr>
        <p:txBody>
          <a:bodyPr>
            <a:spAutoFit/>
          </a:bodyPr>
          <a:lstStyle/>
          <a:p>
            <a:r>
              <a:rPr lang="it-IT" sz="1600">
                <a:solidFill>
                  <a:srgbClr val="008000"/>
                </a:solidFill>
                <a:latin typeface="Times New Roman" pitchFamily="18" charset="0"/>
                <a:cs typeface="Times New Roman" pitchFamily="18" charset="0"/>
              </a:rPr>
              <a:t>I fase: Maso di Banco</a:t>
            </a:r>
          </a:p>
        </p:txBody>
      </p:sp>
      <p:sp>
        <p:nvSpPr>
          <p:cNvPr id="3" name="Rettangolo 2"/>
          <p:cNvSpPr>
            <a:spLocks noChangeArrowheads="1"/>
          </p:cNvSpPr>
          <p:nvPr/>
        </p:nvSpPr>
        <p:spPr bwMode="auto">
          <a:xfrm>
            <a:off x="500063" y="928688"/>
            <a:ext cx="8358187" cy="1323975"/>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Nel 1445 circa Federico fece innanzitutto congiungere i due edifici ducali antichi, chiamando architetti fiorentini (capeggiati da Maso di Banco) che edificassero un palazzo intermedio. Il risultato fu il palazzetto della Jole, a tre piani, in stile semplice e tipicamente toscano. L'interno venne decorato con alcuni sobri accenti antichizzanti negli arredi, come nei fregi e nei camini, incentrati sulla celebrazione di Ercole e delle virtù belliche.</a:t>
            </a:r>
          </a:p>
        </p:txBody>
      </p:sp>
      <p:pic>
        <p:nvPicPr>
          <p:cNvPr id="4" name="Picture 3" descr="http://upload.wikimedia.org/wikipedia/commons/thumb/7/7b/Urbino%2C_palazzo_ducale%2C_facciata_piazza_rinascimento_e_obelisco.jpg/300px-Urbino%2C_palazzo_ducale%2C_facciata_piazza_rinascimento_e_obelisco.jpg">
            <a:hlinkClick r:id="rId3"/>
          </p:cNvPr>
          <p:cNvPicPr>
            <a:picLocks noChangeAspect="1" noChangeArrowheads="1"/>
          </p:cNvPicPr>
          <p:nvPr/>
        </p:nvPicPr>
        <p:blipFill>
          <a:blip r:embed="rId4" cstate="print"/>
          <a:srcRect/>
          <a:stretch>
            <a:fillRect/>
          </a:stretch>
        </p:blipFill>
        <p:spPr bwMode="auto">
          <a:xfrm>
            <a:off x="428625" y="2714625"/>
            <a:ext cx="4543425" cy="2392363"/>
          </a:xfrm>
          <a:prstGeom prst="rect">
            <a:avLst/>
          </a:prstGeom>
          <a:noFill/>
          <a:ln w="9525">
            <a:noFill/>
            <a:miter lim="800000"/>
            <a:headEnd/>
            <a:tailEnd/>
          </a:ln>
        </p:spPr>
      </p:pic>
      <p:pic>
        <p:nvPicPr>
          <p:cNvPr id="31746" name="Picture 2" descr="http://upload.wikimedia.org/wikipedia/it/thumb/d/dd/Palazzo_ducale_di_urbino%2C_interno%2C_palazzetto_della_jole%2C_sala_di_ercole_e_jole.jpg/300px-Palazzo_ducale_di_urbino%2C_interno%2C_palazzetto_della_jole%2C_sala_di_ercole_e_jole.jpg">
            <a:hlinkClick r:id="rId5"/>
          </p:cNvPr>
          <p:cNvPicPr>
            <a:picLocks noChangeAspect="1" noChangeArrowheads="1"/>
          </p:cNvPicPr>
          <p:nvPr/>
        </p:nvPicPr>
        <p:blipFill>
          <a:blip r:embed="rId6" cstate="print"/>
          <a:srcRect/>
          <a:stretch>
            <a:fillRect/>
          </a:stretch>
        </p:blipFill>
        <p:spPr bwMode="auto">
          <a:xfrm>
            <a:off x="5500688" y="4286250"/>
            <a:ext cx="3297237"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1+#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16" presetClass="entr" presetSubtype="2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Horizontal)">
                                      <p:cBhvr>
                                        <p:cTn id="17" dur="500"/>
                                        <p:tgtEl>
                                          <p:spTgt spid="4"/>
                                        </p:tgtEl>
                                      </p:cBhvr>
                                    </p:animEffect>
                                  </p:childTnLst>
                                </p:cTn>
                              </p:par>
                              <p:par>
                                <p:cTn id="18" presetID="16" presetClass="entr" presetSubtype="42" fill="hold" nodeType="withEffect">
                                  <p:stCondLst>
                                    <p:cond delay="0"/>
                                  </p:stCondLst>
                                  <p:childTnLst>
                                    <p:set>
                                      <p:cBhvr>
                                        <p:cTn id="19" dur="1" fill="hold">
                                          <p:stCondLst>
                                            <p:cond delay="0"/>
                                          </p:stCondLst>
                                        </p:cTn>
                                        <p:tgtEl>
                                          <p:spTgt spid="31746"/>
                                        </p:tgtEl>
                                        <p:attrNameLst>
                                          <p:attrName>style.visibility</p:attrName>
                                        </p:attrNameLst>
                                      </p:cBhvr>
                                      <p:to>
                                        <p:strVal val="visible"/>
                                      </p:to>
                                    </p:set>
                                    <p:animEffect transition="in" filter="barn(outHorizontal)">
                                      <p:cBhvr>
                                        <p:cTn id="20"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500063" y="428625"/>
            <a:ext cx="3214687" cy="338138"/>
          </a:xfrm>
          <a:prstGeom prst="rect">
            <a:avLst/>
          </a:prstGeom>
          <a:noFill/>
          <a:ln w="9525">
            <a:noFill/>
            <a:miter lim="800000"/>
            <a:headEnd/>
            <a:tailEnd/>
          </a:ln>
        </p:spPr>
        <p:txBody>
          <a:bodyPr>
            <a:spAutoFit/>
          </a:bodyPr>
          <a:lstStyle/>
          <a:p>
            <a:r>
              <a:rPr lang="it-IT" sz="1600">
                <a:solidFill>
                  <a:srgbClr val="008000"/>
                </a:solidFill>
                <a:latin typeface="Times New Roman" pitchFamily="18" charset="0"/>
                <a:cs typeface="Times New Roman" pitchFamily="18" charset="0"/>
              </a:rPr>
              <a:t>II fase: Luciano Laurana</a:t>
            </a:r>
          </a:p>
        </p:txBody>
      </p:sp>
      <p:sp>
        <p:nvSpPr>
          <p:cNvPr id="3" name="Rettangolo 2"/>
          <p:cNvSpPr>
            <a:spLocks noChangeArrowheads="1"/>
          </p:cNvSpPr>
          <p:nvPr/>
        </p:nvSpPr>
        <p:spPr bwMode="auto">
          <a:xfrm>
            <a:off x="500063" y="928688"/>
            <a:ext cx="8358187" cy="1816100"/>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I lavori subiscono una svolta decisiva grazie all’opera di Luciano Laurana. In quel periodo il progetto del palazzo venne mutato, "con l'intenzione di si superare tutte le residenze principesche d'Italia", e farne anche sede amministrativa e luogo dove ospitare personaggi illustri. Dal 1466 circa i lavori passarono infatti a un nuovo architetto, il dalmata Luciano Laurana, del quale resta una Patente rilasciata dal Duca il 10 giugno 1468 con una dichiarazione d'intenti programmatica. L'architetto, che nel 1465 si trovava a Pesaro, venne forse suggerito da Leon Battista Alberti, che l'aveva conosciuto a Mantova.</a:t>
            </a:r>
          </a:p>
        </p:txBody>
      </p:sp>
      <p:sp>
        <p:nvSpPr>
          <p:cNvPr id="5" name="Rettangolo 4"/>
          <p:cNvSpPr>
            <a:spLocks noChangeArrowheads="1"/>
          </p:cNvSpPr>
          <p:nvPr/>
        </p:nvSpPr>
        <p:spPr bwMode="auto">
          <a:xfrm>
            <a:off x="500063" y="2714625"/>
            <a:ext cx="8358187" cy="1816100"/>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Fulcro del nuovo assetto fu il vasto cortile porticato, che raccordava gli edifici precedenti. Il cortile ha forme armoniose e classiche, con un portico con archi a tutto sesto e colonne corinzie al pian terreno, mentre il piano nobile è scandito da lesene e finestre architravate. Lungo i primi due marcapiano corrono iscrizioni in capitali romane, il carattere epigrafico classico, così come classici, per la precisione copiati da esemplari flavi, sono i capitelli. Inoltre Laurana fortificò il palazzo e la città, usando mura oblique, in modo che i cannoni non le potessero abbattere, e altri stratagemmi militari.</a:t>
            </a:r>
          </a:p>
        </p:txBody>
      </p:sp>
      <p:pic>
        <p:nvPicPr>
          <p:cNvPr id="25603" name="Picture 3" descr="http://upload.wikimedia.org/wikipedia/commons/thumb/0/00/Urbino-palazzo_ducale02.jpg/250px-Urbino-palazzo_ducale02.jpg">
            <a:hlinkClick r:id="rId3"/>
          </p:cNvPr>
          <p:cNvPicPr>
            <a:picLocks noChangeAspect="1" noChangeArrowheads="1"/>
          </p:cNvPicPr>
          <p:nvPr/>
        </p:nvPicPr>
        <p:blipFill>
          <a:blip r:embed="rId4" cstate="print"/>
          <a:srcRect/>
          <a:stretch>
            <a:fillRect/>
          </a:stretch>
        </p:blipFill>
        <p:spPr bwMode="auto">
          <a:xfrm>
            <a:off x="3143250" y="4572000"/>
            <a:ext cx="3214688" cy="2135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par>
                                <p:cTn id="14" presetID="7" presetClass="entr" presetSubtype="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0" fill="hold"/>
                                        <p:tgtEl>
                                          <p:spTgt spid="5"/>
                                        </p:tgtEl>
                                        <p:attrNameLst>
                                          <p:attrName>ppt_x</p:attrName>
                                        </p:attrNameLst>
                                      </p:cBhvr>
                                      <p:tavLst>
                                        <p:tav tm="0">
                                          <p:val>
                                            <p:strVal val="1+#ppt_w/2"/>
                                          </p:val>
                                        </p:tav>
                                        <p:tav tm="100000">
                                          <p:val>
                                            <p:strVal val="#ppt_x"/>
                                          </p:val>
                                        </p:tav>
                                      </p:tavLst>
                                    </p:anim>
                                    <p:anim calcmode="lin" valueType="num">
                                      <p:cBhvr additive="base">
                                        <p:cTn id="17" dur="50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0000"/>
                            </p:stCondLst>
                            <p:childTnLst>
                              <p:par>
                                <p:cTn id="19" presetID="19" presetClass="entr" presetSubtype="10" fill="hold" nodeType="afterEffect">
                                  <p:stCondLst>
                                    <p:cond delay="0"/>
                                  </p:stCondLst>
                                  <p:childTnLst>
                                    <p:set>
                                      <p:cBhvr>
                                        <p:cTn id="20" dur="1" fill="hold">
                                          <p:stCondLst>
                                            <p:cond delay="0"/>
                                          </p:stCondLst>
                                        </p:cTn>
                                        <p:tgtEl>
                                          <p:spTgt spid="25603"/>
                                        </p:tgtEl>
                                        <p:attrNameLst>
                                          <p:attrName>style.visibility</p:attrName>
                                        </p:attrNameLst>
                                      </p:cBhvr>
                                      <p:to>
                                        <p:strVal val="visible"/>
                                      </p:to>
                                    </p:set>
                                    <p:anim calcmode="lin" valueType="num">
                                      <p:cBhvr>
                                        <p:cTn id="21" dur="5000" fill="hold"/>
                                        <p:tgtEl>
                                          <p:spTgt spid="25603"/>
                                        </p:tgtEl>
                                        <p:attrNameLst>
                                          <p:attrName>ppt_w</p:attrName>
                                        </p:attrNameLst>
                                      </p:cBhvr>
                                      <p:tavLst>
                                        <p:tav tm="0" fmla="#ppt_w*sin(2.5*pi*$)">
                                          <p:val>
                                            <p:fltVal val="0"/>
                                          </p:val>
                                        </p:tav>
                                        <p:tav tm="100000">
                                          <p:val>
                                            <p:fltVal val="1"/>
                                          </p:val>
                                        </p:tav>
                                      </p:tavLst>
                                    </p:anim>
                                    <p:anim calcmode="lin" valueType="num">
                                      <p:cBhvr>
                                        <p:cTn id="22" dur="5000" fill="hold"/>
                                        <p:tgtEl>
                                          <p:spTgt spid="256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a:spLocks noChangeArrowheads="1"/>
          </p:cNvSpPr>
          <p:nvPr/>
        </p:nvSpPr>
        <p:spPr bwMode="auto">
          <a:xfrm>
            <a:off x="5214938" y="928688"/>
            <a:ext cx="3643312" cy="5262562"/>
          </a:xfrm>
          <a:prstGeom prst="rect">
            <a:avLst/>
          </a:prstGeom>
          <a:noFill/>
          <a:ln w="9525">
            <a:noFill/>
            <a:miter lim="800000"/>
            <a:headEnd/>
            <a:tailEnd/>
          </a:ln>
        </p:spPr>
        <p:txBody>
          <a:bodyPr>
            <a:spAutoFit/>
          </a:bodyPr>
          <a:lstStyle/>
          <a:p>
            <a:pPr algn="r"/>
            <a:r>
              <a:rPr lang="it-IT" sz="1600">
                <a:latin typeface="Times New Roman" pitchFamily="18" charset="0"/>
                <a:cs typeface="Times New Roman" pitchFamily="18" charset="0"/>
              </a:rPr>
              <a:t>Il fronte a strapiombo su Valbona venne invece completato con la cosiddetta "facciata dei Torricini", leggermente ruotata verso ovest rispetto agli assi ortogonali del palazzo. Deve il suo nome alle due torri che affiancano la facciata alta e stretta, ma ingentilita al centro dal ritmo ascensionale di tre logge sovrapposte, che ripetono ciascuna lo schema dell'arco di trionfo, ispirato probabilmente all'arco di Castel Nuovo a Napoli di Don Ferrante d'Aragona, del quale Federico era comandante generale. La facciata dei Torricini non guarda verso l'abitato ma verso l'esterno, per questo fu possibile una maggiore libertà stilistica, senza doversi curare dell'integrazione con edifici antecedenti, inoltre la sua presenza imponente è ben visibile anche da lontano, come simbolo del prestigio ducale.</a:t>
            </a:r>
          </a:p>
        </p:txBody>
      </p:sp>
      <p:pic>
        <p:nvPicPr>
          <p:cNvPr id="32770" name="Picture 2"/>
          <p:cNvPicPr>
            <a:picLocks noChangeAspect="1" noChangeArrowheads="1"/>
          </p:cNvPicPr>
          <p:nvPr/>
        </p:nvPicPr>
        <p:blipFill>
          <a:blip r:embed="rId3" cstate="print"/>
          <a:srcRect/>
          <a:stretch>
            <a:fillRect/>
          </a:stretch>
        </p:blipFill>
        <p:spPr bwMode="auto">
          <a:xfrm>
            <a:off x="642938" y="2000250"/>
            <a:ext cx="3929062" cy="2954338"/>
          </a:xfrm>
          <a:prstGeom prst="rect">
            <a:avLst/>
          </a:prstGeom>
          <a:noFill/>
          <a:ln w="9525">
            <a:noFill/>
            <a:miter lim="800000"/>
            <a:headEnd/>
            <a:tailEnd/>
          </a:ln>
        </p:spPr>
      </p:pic>
      <p:sp>
        <p:nvSpPr>
          <p:cNvPr id="4" name="CasellaDiTesto 3"/>
          <p:cNvSpPr txBox="1">
            <a:spLocks noChangeArrowheads="1"/>
          </p:cNvSpPr>
          <p:nvPr/>
        </p:nvSpPr>
        <p:spPr bwMode="auto">
          <a:xfrm>
            <a:off x="500063" y="428625"/>
            <a:ext cx="3214687" cy="338138"/>
          </a:xfrm>
          <a:prstGeom prst="rect">
            <a:avLst/>
          </a:prstGeom>
          <a:noFill/>
          <a:ln w="9525">
            <a:noFill/>
            <a:miter lim="800000"/>
            <a:headEnd/>
            <a:tailEnd/>
          </a:ln>
        </p:spPr>
        <p:txBody>
          <a:bodyPr>
            <a:spAutoFit/>
          </a:bodyPr>
          <a:lstStyle/>
          <a:p>
            <a:r>
              <a:rPr lang="it-IT" sz="1600">
                <a:solidFill>
                  <a:srgbClr val="008000"/>
                </a:solidFill>
                <a:latin typeface="Times New Roman" pitchFamily="18" charset="0"/>
                <a:cs typeface="Times New Roman" pitchFamily="18" charset="0"/>
              </a:rPr>
              <a:t>La “facciata dei Torricini”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1+#ppt_w/2"/>
                                          </p:val>
                                        </p:tav>
                                        <p:tav tm="100000">
                                          <p:val>
                                            <p:strVal val="#ppt_x"/>
                                          </p:val>
                                        </p:tav>
                                      </p:tavLst>
                                    </p:anim>
                                    <p:anim calcmode="lin" valueType="num">
                                      <p:cBhvr additive="base">
                                        <p:cTn id="13" dur="5000" fill="hold"/>
                                        <p:tgtEl>
                                          <p:spTgt spid="2"/>
                                        </p:tgtEl>
                                        <p:attrNameLst>
                                          <p:attrName>ppt_y</p:attrName>
                                        </p:attrNameLst>
                                      </p:cBhvr>
                                      <p:tavLst>
                                        <p:tav tm="0">
                                          <p:val>
                                            <p:strVal val="#ppt_y"/>
                                          </p:val>
                                        </p:tav>
                                        <p:tav tm="100000">
                                          <p:val>
                                            <p:strVal val="#ppt_y"/>
                                          </p:val>
                                        </p:tav>
                                      </p:tavLst>
                                    </p:anim>
                                  </p:childTnLst>
                                </p:cTn>
                              </p:par>
                              <p:par>
                                <p:cTn id="14" presetID="13" presetClass="entr" presetSubtype="32" fill="hold" nodeType="withEffect">
                                  <p:stCondLst>
                                    <p:cond delay="0"/>
                                  </p:stCondLst>
                                  <p:childTnLst>
                                    <p:set>
                                      <p:cBhvr>
                                        <p:cTn id="15" dur="1" fill="hold">
                                          <p:stCondLst>
                                            <p:cond delay="0"/>
                                          </p:stCondLst>
                                        </p:cTn>
                                        <p:tgtEl>
                                          <p:spTgt spid="32770"/>
                                        </p:tgtEl>
                                        <p:attrNameLst>
                                          <p:attrName>style.visibility</p:attrName>
                                        </p:attrNameLst>
                                      </p:cBhvr>
                                      <p:to>
                                        <p:strVal val="visible"/>
                                      </p:to>
                                    </p:set>
                                    <p:animEffect transition="in" filter="plus(out)">
                                      <p:cBhvr>
                                        <p:cTn id="16" dur="3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500063" y="428625"/>
            <a:ext cx="4643437" cy="338138"/>
          </a:xfrm>
          <a:prstGeom prst="rect">
            <a:avLst/>
          </a:prstGeom>
          <a:noFill/>
          <a:ln w="9525">
            <a:noFill/>
            <a:miter lim="800000"/>
            <a:headEnd/>
            <a:tailEnd/>
          </a:ln>
        </p:spPr>
        <p:txBody>
          <a:bodyPr>
            <a:spAutoFit/>
          </a:bodyPr>
          <a:lstStyle/>
          <a:p>
            <a:r>
              <a:rPr lang="it-IT" sz="1600">
                <a:solidFill>
                  <a:srgbClr val="008000"/>
                </a:solidFill>
                <a:latin typeface="Times New Roman" pitchFamily="18" charset="0"/>
                <a:cs typeface="Times New Roman" pitchFamily="18" charset="0"/>
              </a:rPr>
              <a:t>III fase: Francesco di Giorgio Martini </a:t>
            </a:r>
          </a:p>
        </p:txBody>
      </p:sp>
      <p:sp>
        <p:nvSpPr>
          <p:cNvPr id="3" name="Rettangolo 2"/>
          <p:cNvSpPr>
            <a:spLocks noChangeArrowheads="1"/>
          </p:cNvSpPr>
          <p:nvPr/>
        </p:nvSpPr>
        <p:spPr bwMode="auto">
          <a:xfrm>
            <a:off x="500063" y="1357313"/>
            <a:ext cx="3857625" cy="4524375"/>
          </a:xfrm>
          <a:prstGeom prst="rect">
            <a:avLst/>
          </a:prstGeom>
          <a:noFill/>
          <a:ln w="9525">
            <a:noFill/>
            <a:miter lim="800000"/>
            <a:headEnd/>
            <a:tailEnd/>
          </a:ln>
        </p:spPr>
        <p:txBody>
          <a:bodyPr>
            <a:spAutoFit/>
          </a:bodyPr>
          <a:lstStyle/>
          <a:p>
            <a:r>
              <a:rPr lang="it-IT" sz="1600">
                <a:latin typeface="Times New Roman" pitchFamily="18" charset="0"/>
                <a:cs typeface="Times New Roman" pitchFamily="18" charset="0"/>
              </a:rPr>
              <a:t>Nel 1472 Luciano Laurana lasciò Urbino, ma subentrò nella direzione dei lavori Francesco di Giorgio, che iniziò un nuovo sviluppo anche in seguito alla nomina di Federico come duca e gonfaloniere della Chiesa da parte di Sisto IV. Francesco completò la facciata a "L" su piazza Rinascimento, curò gli spazi privati, le logge, il giardino pensile e forse il secondo piano del cortile, oltre al raccordo con le strutture sottostanti fuori le mura. Ai piedi del dirupo si trovava infatti un ampio spiazzo, detto "Mercatale" poiché sede di mercato, dove Francesco di Giorgio creò la rampa elicoidale, che permetteva a carri e cavalli di raggiungere il palazzo e la "Data", ovvero le grandi scuderie poste a metà altezza.</a:t>
            </a:r>
          </a:p>
        </p:txBody>
      </p:sp>
      <p:pic>
        <p:nvPicPr>
          <p:cNvPr id="35842" name="Picture 2" descr="http://upload.wikimedia.org/wikipedia/commons/thumb/a/a5/Urbino%2C_rampa_elicoidale.jpg/200px-Urbino%2C_rampa_elicoidale.jpg">
            <a:hlinkClick r:id="rId3"/>
          </p:cNvPr>
          <p:cNvPicPr>
            <a:picLocks noChangeAspect="1" noChangeArrowheads="1"/>
          </p:cNvPicPr>
          <p:nvPr/>
        </p:nvPicPr>
        <p:blipFill>
          <a:blip r:embed="rId4" cstate="print"/>
          <a:srcRect/>
          <a:stretch>
            <a:fillRect/>
          </a:stretch>
        </p:blipFill>
        <p:spPr bwMode="auto">
          <a:xfrm>
            <a:off x="5072063" y="2143125"/>
            <a:ext cx="3571875" cy="2679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7"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35842"/>
                                        </p:tgtEl>
                                        <p:attrNameLst>
                                          <p:attrName>style.visibility</p:attrName>
                                        </p:attrNameLst>
                                      </p:cBhvr>
                                      <p:to>
                                        <p:strVal val="visible"/>
                                      </p:to>
                                    </p:set>
                                    <p:anim calcmode="lin" valueType="num">
                                      <p:cBhvr>
                                        <p:cTn id="16" dur="3000" fill="hold"/>
                                        <p:tgtEl>
                                          <p:spTgt spid="35842"/>
                                        </p:tgtEl>
                                        <p:attrNameLst>
                                          <p:attrName>ppt_w</p:attrName>
                                        </p:attrNameLst>
                                      </p:cBhvr>
                                      <p:tavLst>
                                        <p:tav tm="0">
                                          <p:val>
                                            <p:fltVal val="0"/>
                                          </p:val>
                                        </p:tav>
                                        <p:tav tm="100000">
                                          <p:val>
                                            <p:strVal val="#ppt_w"/>
                                          </p:val>
                                        </p:tav>
                                      </p:tavLst>
                                    </p:anim>
                                    <p:anim calcmode="lin" valueType="num">
                                      <p:cBhvr>
                                        <p:cTn id="17" dur="3000" fill="hold"/>
                                        <p:tgtEl>
                                          <p:spTgt spid="35842"/>
                                        </p:tgtEl>
                                        <p:attrNameLst>
                                          <p:attrName>ppt_h</p:attrName>
                                        </p:attrNameLst>
                                      </p:cBhvr>
                                      <p:tavLst>
                                        <p:tav tm="0">
                                          <p:val>
                                            <p:fltVal val="0"/>
                                          </p:val>
                                        </p:tav>
                                        <p:tav tm="100000">
                                          <p:val>
                                            <p:strVal val="#ppt_h"/>
                                          </p:val>
                                        </p:tav>
                                      </p:tavLst>
                                    </p:anim>
                                    <p:anim calcmode="lin" valueType="num">
                                      <p:cBhvr>
                                        <p:cTn id="18" dur="3000" fill="hold"/>
                                        <p:tgtEl>
                                          <p:spTgt spid="35842"/>
                                        </p:tgtEl>
                                        <p:attrNameLst>
                                          <p:attrName>style.rotation</p:attrName>
                                        </p:attrNameLst>
                                      </p:cBhvr>
                                      <p:tavLst>
                                        <p:tav tm="0">
                                          <p:val>
                                            <p:fltVal val="360"/>
                                          </p:val>
                                        </p:tav>
                                        <p:tav tm="100000">
                                          <p:val>
                                            <p:fltVal val="0"/>
                                          </p:val>
                                        </p:tav>
                                      </p:tavLst>
                                    </p:anim>
                                    <p:animEffect transition="in" filter="fade">
                                      <p:cBhvr>
                                        <p:cTn id="19" dur="3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2148</Words>
  <Application>Microsoft Office PowerPoint</Application>
  <PresentationFormat>Presentazione su schermo (4:3)</PresentationFormat>
  <Paragraphs>65</Paragraphs>
  <Slides>17</Slides>
  <Notes>17</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17</vt:i4>
      </vt:variant>
    </vt:vector>
  </HeadingPairs>
  <TitlesOfParts>
    <vt:vector size="21" baseType="lpstr">
      <vt:lpstr>Arial</vt:lpstr>
      <vt:lpstr>Calibri</vt:lpstr>
      <vt:lpstr>Times New Roman</vt: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Governatore Luca</dc:creator>
  <cp:lastModifiedBy>Enrico</cp:lastModifiedBy>
  <cp:revision>48</cp:revision>
  <dcterms:created xsi:type="dcterms:W3CDTF">2010-04-13T19:26:49Z</dcterms:created>
  <dcterms:modified xsi:type="dcterms:W3CDTF">2013-08-10T21:15:38Z</dcterms:modified>
</cp:coreProperties>
</file>